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commentAuthors.xml" ContentType="application/vnd.openxmlformats-officedocument.presentationml.commentAuthor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Default Extension="vml" ContentType="application/vnd.openxmlformats-officedocument.vmlDrawing"/>
  <Override PartName="/ppt/diagrams/layout2.xml" ContentType="application/vnd.openxmlformats-officedocument.drawingml.diagramLayout+xml"/>
  <Default Extension="tiff" ContentType="image/tiff"/>
  <Override PartName="/ppt/charts/chart6.xml" ContentType="application/vnd.openxmlformats-officedocument.drawingml.chart+xml"/>
  <Override PartName="/ppt/diagrams/data5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22"/>
  </p:notesMasterIdLst>
  <p:handoutMasterIdLst>
    <p:handoutMasterId r:id="rId23"/>
  </p:handoutMasterIdLst>
  <p:sldIdLst>
    <p:sldId id="597" r:id="rId2"/>
    <p:sldId id="622" r:id="rId3"/>
    <p:sldId id="623" r:id="rId4"/>
    <p:sldId id="630" r:id="rId5"/>
    <p:sldId id="654" r:id="rId6"/>
    <p:sldId id="649" r:id="rId7"/>
    <p:sldId id="655" r:id="rId8"/>
    <p:sldId id="641" r:id="rId9"/>
    <p:sldId id="637" r:id="rId10"/>
    <p:sldId id="652" r:id="rId11"/>
    <p:sldId id="656" r:id="rId12"/>
    <p:sldId id="660" r:id="rId13"/>
    <p:sldId id="645" r:id="rId14"/>
    <p:sldId id="657" r:id="rId15"/>
    <p:sldId id="640" r:id="rId16"/>
    <p:sldId id="643" r:id="rId17"/>
    <p:sldId id="659" r:id="rId18"/>
    <p:sldId id="664" r:id="rId19"/>
    <p:sldId id="665" r:id="rId20"/>
    <p:sldId id="662" r:id="rId21"/>
  </p:sldIdLst>
  <p:sldSz cx="9144000" cy="6858000" type="screen4x3"/>
  <p:notesSz cx="6794500" cy="9906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  <a:srgbClr val="FF3300"/>
    <a:srgbClr val="EEA0CD"/>
    <a:srgbClr val="025CA0"/>
    <a:srgbClr val="33CC33"/>
    <a:srgbClr val="8F8FFF"/>
    <a:srgbClr val="FFFFCC"/>
    <a:srgbClr val="02518C"/>
    <a:srgbClr val="C9FFD6"/>
    <a:srgbClr val="2036D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72" autoAdjust="0"/>
    <p:restoredTop sz="92269" autoAdjust="0"/>
  </p:normalViewPr>
  <p:slideViewPr>
    <p:cSldViewPr>
      <p:cViewPr>
        <p:scale>
          <a:sx n="124" d="100"/>
          <a:sy n="124" d="100"/>
        </p:scale>
        <p:origin x="-852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348" y="-90"/>
      </p:cViewPr>
      <p:guideLst>
        <p:guide orient="horz" pos="311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76;&#1086;&#1082;&#1091;&#1084;&#1077;&#1085;&#1090;&#1099;%20Excel\&#1047;&#1072;&#1074;&#1080;&#1089;&#1080;&#1084;&#1086;&#1089;&#1090;&#1100;%20&#1074;&#1099;&#1075;&#1086;&#1088;&#1072;&#1085;&#1080;&#1103;_&#1088;&#1072;&#1089;&#1093;&#1086;&#1076;&#1072;%20U%20&#1086;&#1090;%20&#1090;&#1080;&#1087;&#1072;%20&#1058;&#1042;&#1057;_&#1042;&#1042;&#1069;&#1056;1000%20&#1080;%20&#1042;&#1042;&#1069;&#1056;-440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76;&#1086;&#1082;&#1091;&#1084;&#1077;&#1085;&#1090;&#1099;%20Excel\&#1047;&#1072;&#1074;&#1080;&#1089;&#1080;&#1084;&#1086;&#1089;&#1090;&#1100;%20&#1074;&#1099;&#1075;&#1086;&#1088;&#1072;&#1085;&#1080;&#1103;_&#1088;&#1072;&#1089;&#1093;&#1086;&#1076;&#1072;%20U%20&#1086;&#1090;%20&#1090;&#1080;&#1087;&#1072;%20&#1058;&#1042;&#1057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76;&#1086;&#1082;&#1091;&#1084;&#1077;&#1085;&#1090;&#1099;%20Excel\&#1047;&#1072;&#1074;&#1080;&#1089;&#1080;&#1084;&#1086;&#1089;&#1090;&#1100;%20&#1074;&#1099;&#1075;&#1086;&#1088;&#1072;&#1085;&#1080;&#1103;_&#1088;&#1072;&#1089;&#1093;&#1086;&#1076;&#1072;%20U%20&#1086;&#1090;%20&#1090;&#1080;&#1087;&#1072;%20&#1058;&#1042;&#1057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76;&#1086;&#1082;&#1091;&#1084;&#1077;&#1085;&#1090;&#1099;%20Excel\&#1047;&#1072;&#1074;&#1080;&#1089;&#1080;&#1084;&#1086;&#1089;&#1090;&#1100;%20&#1074;&#1099;&#1075;&#1086;&#1088;&#1072;&#1085;&#1080;&#1103;_&#1088;&#1072;&#1089;&#1093;&#1086;&#1076;&#1072;%20U%20&#1086;&#1090;%20&#1090;&#1080;&#1087;&#1072;%20&#1058;&#1042;&#1057;_&#1042;&#1042;&#1069;&#1056;1000%20&#1080;%20&#1042;&#1042;&#1069;&#1056;-440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76;&#1086;&#1082;&#1091;&#1084;&#1077;&#1085;&#1090;&#1099;%20Excel\&#1047;&#1072;&#1074;&#1080;&#1089;&#1080;&#1084;&#1086;&#1089;&#1090;&#1100;%20&#1074;&#1099;&#1075;&#1086;&#1088;&#1072;&#1085;&#1080;&#1103;_&#1088;&#1072;&#1089;&#1093;&#1086;&#1076;&#1072;%20U%20&#1086;&#1090;%20&#1090;&#1080;&#1087;&#1072;%20&#1058;&#1042;&#1057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76;&#1086;&#1082;&#1091;&#1084;&#1077;&#1085;&#1090;&#1099;%20Excel\&#1047;&#1072;&#1074;&#1080;&#1089;&#1080;&#1084;&#1086;&#1089;&#1090;&#1100;%20&#1074;&#1099;&#1075;&#1086;&#1088;&#1072;&#1085;&#1080;&#1103;_&#1088;&#1072;&#1089;&#1093;&#1086;&#1076;&#1072;%20U%20&#1086;&#1090;%20&#1090;&#1080;&#1087;&#1072;%20&#1058;&#1042;&#1057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autoTitleDeleted val="1"/>
    <c:plotArea>
      <c:layout>
        <c:manualLayout>
          <c:layoutTarget val="inner"/>
          <c:xMode val="edge"/>
          <c:yMode val="edge"/>
          <c:x val="0.10468689566388396"/>
          <c:y val="0.14883413766827541"/>
          <c:w val="0.78109697452866933"/>
          <c:h val="0.71446312759291419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0"/>
                  <c:y val="-3.9857338993482441E-2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-2.845528455284561E-2"/>
                </c:manualLayout>
              </c:layout>
              <c:showVal val="1"/>
            </c:dLbl>
            <c:dLbl>
              <c:idx val="2"/>
              <c:layout>
                <c:manualLayout>
                  <c:x val="-2.4154869428438101E-7"/>
                  <c:y val="2.7888333044013863E-2"/>
                </c:manualLayout>
              </c:layout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Лист2!$A$7:$A$9</c:f>
              <c:strCache>
                <c:ptCount val="3"/>
                <c:pt idx="0">
                  <c:v>РК-1</c:v>
                </c:pt>
                <c:pt idx="1">
                  <c:v>РК-2</c:v>
                </c:pt>
                <c:pt idx="2">
                  <c:v>РК-3</c:v>
                </c:pt>
              </c:strCache>
            </c:strRef>
          </c:cat>
          <c:val>
            <c:numRef>
              <c:f>Лист2!$C$7:$C$9</c:f>
              <c:numCache>
                <c:formatCode>General</c:formatCode>
                <c:ptCount val="3"/>
                <c:pt idx="0">
                  <c:v>84</c:v>
                </c:pt>
                <c:pt idx="1">
                  <c:v>66</c:v>
                </c:pt>
                <c:pt idx="2">
                  <c:v>60</c:v>
                </c:pt>
              </c:numCache>
            </c:numRef>
          </c:val>
        </c:ser>
        <c:dLbls>
          <c:showVal val="1"/>
        </c:dLbls>
        <c:axId val="68541056"/>
        <c:axId val="68358528"/>
      </c:barChart>
      <c:catAx>
        <c:axId val="68541056"/>
        <c:scaling>
          <c:orientation val="minMax"/>
        </c:scaling>
        <c:axPos val="b"/>
        <c:majorGridlines/>
        <c:numFmt formatCode="General" sourceLinked="1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68358528"/>
        <c:crosses val="autoZero"/>
        <c:auto val="1"/>
        <c:lblAlgn val="ctr"/>
        <c:lblOffset val="100"/>
        <c:tickLblSkip val="1"/>
        <c:tickMarkSkip val="1"/>
      </c:catAx>
      <c:valAx>
        <c:axId val="68358528"/>
        <c:scaling>
          <c:orientation val="minMax"/>
          <c:max val="110"/>
          <c:min val="50"/>
        </c:scaling>
        <c:axPos val="l"/>
        <c:majorGridlines/>
        <c:numFmt formatCode="#,##0" sourceLinked="0"/>
        <c:minorTickMark val="in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68541056"/>
        <c:crosses val="autoZero"/>
        <c:crossBetween val="between"/>
        <c:majorUnit val="10"/>
        <c:minorUnit val="5"/>
      </c:valAx>
    </c:plotArea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autoTitleDeleted val="1"/>
    <c:plotArea>
      <c:layout>
        <c:manualLayout>
          <c:layoutTarget val="inner"/>
          <c:xMode val="edge"/>
          <c:yMode val="edge"/>
          <c:x val="0.10020509572225809"/>
          <c:y val="0.11442571317929523"/>
          <c:w val="0.83642857765259848"/>
          <c:h val="0.76627167505701665"/>
        </c:manualLayout>
      </c:layout>
      <c:barChart>
        <c:barDir val="col"/>
        <c:grouping val="clustered"/>
        <c:ser>
          <c:idx val="0"/>
          <c:order val="0"/>
          <c:dLbls>
            <c:dLbl>
              <c:idx val="0"/>
              <c:layout>
                <c:manualLayout>
                  <c:x val="-3.3277224962425652E-3"/>
                  <c:y val="9.9944450616598207E-3"/>
                </c:manualLayout>
              </c:layout>
              <c:showVal val="1"/>
            </c:dLbl>
            <c:dLbl>
              <c:idx val="1"/>
              <c:layout>
                <c:manualLayout>
                  <c:x val="-2.1470738848698412E-3"/>
                  <c:y val="-3.7037037037037056E-2"/>
                </c:manualLayout>
              </c:layout>
              <c:showVal val="1"/>
            </c:dLbl>
            <c:dLbl>
              <c:idx val="2"/>
              <c:layout>
                <c:manualLayout>
                  <c:x val="3.3277224962425652E-3"/>
                  <c:y val="3.1158760137762469E-2"/>
                </c:manualLayout>
              </c:layout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Лист4!$A$7:$A$9</c:f>
              <c:strCache>
                <c:ptCount val="3"/>
                <c:pt idx="0">
                  <c:v>РК-1</c:v>
                </c:pt>
                <c:pt idx="1">
                  <c:v>РК-2</c:v>
                </c:pt>
                <c:pt idx="2">
                  <c:v>РК-3</c:v>
                </c:pt>
              </c:strCache>
            </c:strRef>
          </c:cat>
          <c:val>
            <c:numRef>
              <c:f>Лист4!$B$7:$B$9</c:f>
              <c:numCache>
                <c:formatCode>General</c:formatCode>
                <c:ptCount val="3"/>
                <c:pt idx="0">
                  <c:v>45</c:v>
                </c:pt>
                <c:pt idx="1">
                  <c:v>57</c:v>
                </c:pt>
                <c:pt idx="2">
                  <c:v>65</c:v>
                </c:pt>
              </c:numCache>
            </c:numRef>
          </c:val>
        </c:ser>
        <c:dLbls>
          <c:showVal val="1"/>
        </c:dLbls>
        <c:axId val="68365696"/>
        <c:axId val="68379776"/>
      </c:barChart>
      <c:catAx>
        <c:axId val="68365696"/>
        <c:scaling>
          <c:orientation val="minMax"/>
        </c:scaling>
        <c:axPos val="b"/>
        <c:majorGridlines/>
        <c:numFmt formatCode="General" sourceLinked="1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68379776"/>
        <c:crosses val="autoZero"/>
        <c:auto val="1"/>
        <c:lblAlgn val="ctr"/>
        <c:lblOffset val="100"/>
        <c:tickLblSkip val="1"/>
        <c:tickMarkSkip val="1"/>
      </c:catAx>
      <c:valAx>
        <c:axId val="68379776"/>
        <c:scaling>
          <c:orientation val="minMax"/>
          <c:max val="70"/>
          <c:min val="30"/>
        </c:scaling>
        <c:axPos val="l"/>
        <c:majorGridlines/>
        <c:numFmt formatCode="#,##0.0" sourceLinked="0"/>
        <c:minorTickMark val="in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68365696"/>
        <c:crosses val="autoZero"/>
        <c:crossBetween val="between"/>
        <c:majorUnit val="10"/>
        <c:minorUnit val="5"/>
      </c:valAx>
    </c:plotArea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autoTitleDeleted val="1"/>
    <c:plotArea>
      <c:layout>
        <c:manualLayout>
          <c:layoutTarget val="inner"/>
          <c:xMode val="edge"/>
          <c:yMode val="edge"/>
          <c:x val="0.10171172220180753"/>
          <c:y val="0.11617330584667562"/>
          <c:w val="0.89025978951056706"/>
          <c:h val="0.71446312759291475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0"/>
                  <c:y val="-1.641025641025641E-2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-1.2307692307692308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-2.0512820512820482E-2"/>
                </c:manualLayout>
              </c:layout>
              <c:showVal val="1"/>
            </c:dLbl>
            <c:dLbl>
              <c:idx val="3"/>
              <c:layout>
                <c:manualLayout>
                  <c:x val="0"/>
                  <c:y val="-2.8717948717948742E-2"/>
                </c:manualLayout>
              </c:layout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Лист4!$A$7:$A$9</c:f>
              <c:strCache>
                <c:ptCount val="3"/>
                <c:pt idx="0">
                  <c:v>РК-1</c:v>
                </c:pt>
                <c:pt idx="1">
                  <c:v>РК-2</c:v>
                </c:pt>
                <c:pt idx="2">
                  <c:v>РК-3</c:v>
                </c:pt>
              </c:strCache>
            </c:strRef>
          </c:cat>
          <c:val>
            <c:numRef>
              <c:f>Лист4!$D$7:$D$9</c:f>
              <c:numCache>
                <c:formatCode>General</c:formatCode>
                <c:ptCount val="3"/>
                <c:pt idx="0">
                  <c:v>0.20900000000000021</c:v>
                </c:pt>
                <c:pt idx="1">
                  <c:v>0.18400000000000041</c:v>
                </c:pt>
                <c:pt idx="2" formatCode="0.000">
                  <c:v>0.18000000000000024</c:v>
                </c:pt>
              </c:numCache>
            </c:numRef>
          </c:val>
        </c:ser>
        <c:dLbls>
          <c:showVal val="1"/>
        </c:dLbls>
        <c:axId val="68399488"/>
        <c:axId val="68401024"/>
      </c:barChart>
      <c:catAx>
        <c:axId val="68399488"/>
        <c:scaling>
          <c:orientation val="minMax"/>
        </c:scaling>
        <c:axPos val="b"/>
        <c:majorGridlines/>
        <c:numFmt formatCode="General" sourceLinked="1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68401024"/>
        <c:crosses val="autoZero"/>
        <c:auto val="1"/>
        <c:lblAlgn val="ctr"/>
        <c:lblOffset val="100"/>
        <c:tickLblSkip val="1"/>
        <c:tickMarkSkip val="1"/>
      </c:catAx>
      <c:valAx>
        <c:axId val="68401024"/>
        <c:scaling>
          <c:orientation val="minMax"/>
          <c:max val="0.30000000000000032"/>
          <c:min val="0"/>
        </c:scaling>
        <c:axPos val="l"/>
        <c:majorGridlines/>
        <c:numFmt formatCode="#,##0.00" sourceLinked="0"/>
        <c:minorTickMark val="in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68399488"/>
        <c:crosses val="autoZero"/>
        <c:crossBetween val="between"/>
        <c:majorUnit val="0.1"/>
        <c:minorUnit val="0.05"/>
      </c:valAx>
    </c:plotArea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autoTitleDeleted val="1"/>
    <c:plotArea>
      <c:layout>
        <c:manualLayout>
          <c:layoutTarget val="inner"/>
          <c:xMode val="edge"/>
          <c:yMode val="edge"/>
          <c:x val="0.10468689566388396"/>
          <c:y val="0.14883413766827541"/>
          <c:w val="0.81049183192608265"/>
          <c:h val="0.71446312759291619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FF0000"/>
            </a:solidFill>
          </c:spPr>
          <c:dLbls>
            <c:dLbl>
              <c:idx val="2"/>
              <c:layout>
                <c:manualLayout>
                  <c:x val="0"/>
                  <c:y val="1.9596588033428512E-2"/>
                </c:manualLayout>
              </c:layout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Лист1!$A$6:$A$8</c:f>
              <c:strCache>
                <c:ptCount val="3"/>
                <c:pt idx="0">
                  <c:v>ТВС</c:v>
                </c:pt>
                <c:pt idx="1">
                  <c:v>ТВСА, ТВС-2</c:v>
                </c:pt>
                <c:pt idx="2">
                  <c:v>ТВС-2М, ТВСА-PLUS</c:v>
                </c:pt>
              </c:strCache>
            </c:strRef>
          </c:cat>
          <c:val>
            <c:numRef>
              <c:f>Лист1!$C$6:$C$8</c:f>
              <c:numCache>
                <c:formatCode>General</c:formatCode>
                <c:ptCount val="3"/>
                <c:pt idx="0" formatCode="0">
                  <c:v>54</c:v>
                </c:pt>
                <c:pt idx="1">
                  <c:v>42</c:v>
                </c:pt>
                <c:pt idx="2">
                  <c:v>36</c:v>
                </c:pt>
              </c:numCache>
            </c:numRef>
          </c:val>
        </c:ser>
        <c:dLbls>
          <c:showVal val="1"/>
        </c:dLbls>
        <c:axId val="74097792"/>
        <c:axId val="74099328"/>
      </c:barChart>
      <c:catAx>
        <c:axId val="74097792"/>
        <c:scaling>
          <c:orientation val="minMax"/>
        </c:scaling>
        <c:axPos val="b"/>
        <c:majorGridlines/>
        <c:numFmt formatCode="General" sourceLinked="1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74099328"/>
        <c:crosses val="autoZero"/>
        <c:auto val="1"/>
        <c:lblAlgn val="ctr"/>
        <c:lblOffset val="100"/>
        <c:tickLblSkip val="1"/>
        <c:tickMarkSkip val="1"/>
      </c:catAx>
      <c:valAx>
        <c:axId val="74099328"/>
        <c:scaling>
          <c:orientation val="minMax"/>
          <c:max val="60"/>
          <c:min val="30"/>
        </c:scaling>
        <c:axPos val="l"/>
        <c:majorGridlines/>
        <c:numFmt formatCode="#,##0" sourceLinked="0"/>
        <c:minorTickMark val="in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74097792"/>
        <c:crosses val="autoZero"/>
        <c:crossBetween val="between"/>
        <c:majorUnit val="10"/>
        <c:minorUnit val="5"/>
      </c:valAx>
    </c:plotArea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autoTitleDeleted val="1"/>
    <c:plotArea>
      <c:layout>
        <c:manualLayout>
          <c:layoutTarget val="inner"/>
          <c:xMode val="edge"/>
          <c:yMode val="edge"/>
          <c:x val="0.18223623063157232"/>
          <c:y val="0.13239021890417238"/>
          <c:w val="0.71627951889249963"/>
          <c:h val="0.61996900101516361"/>
        </c:manualLayout>
      </c:layout>
      <c:barChart>
        <c:barDir val="col"/>
        <c:grouping val="clustered"/>
        <c:ser>
          <c:idx val="0"/>
          <c:order val="0"/>
          <c:dPt>
            <c:idx val="0"/>
            <c:spPr>
              <a:solidFill>
                <a:srgbClr val="33CC33"/>
              </a:solidFill>
            </c:spPr>
          </c:dPt>
          <c:dPt>
            <c:idx val="1"/>
            <c:spPr>
              <a:solidFill>
                <a:srgbClr val="33CC33"/>
              </a:solidFill>
            </c:spPr>
          </c:dPt>
          <c:dPt>
            <c:idx val="2"/>
            <c:spPr>
              <a:solidFill>
                <a:srgbClr val="33CC33"/>
              </a:solidFill>
            </c:spPr>
          </c:dPt>
          <c:dLbls>
            <c:dLbl>
              <c:idx val="0"/>
              <c:layout>
                <c:manualLayout>
                  <c:x val="0"/>
                  <c:y val="-1.6410256410256417E-2"/>
                </c:manualLayout>
              </c:layout>
              <c:spPr/>
              <c:txPr>
                <a:bodyPr/>
                <a:lstStyle/>
                <a:p>
                  <a:pPr>
                    <a:defRPr sz="1000"/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0"/>
                  <c:y val="-1.2307692307692308E-2"/>
                </c:manualLayout>
              </c:layout>
              <c:spPr/>
              <c:txPr>
                <a:bodyPr/>
                <a:lstStyle/>
                <a:p>
                  <a:pPr>
                    <a:defRPr sz="1000"/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0"/>
                  <c:y val="-2.0512820512820485E-2"/>
                </c:manualLayout>
              </c:layout>
              <c:spPr/>
              <c:txPr>
                <a:bodyPr/>
                <a:lstStyle/>
                <a:p>
                  <a:pPr>
                    <a:defRPr sz="1000"/>
                  </a:pPr>
                  <a:endParaRPr lang="ru-RU"/>
                </a:p>
              </c:txPr>
              <c:showVal val="1"/>
            </c:dLbl>
            <c:showVal val="1"/>
          </c:dLbls>
          <c:cat>
            <c:strRef>
              <c:f>Лист3!$A$6:$A$8</c:f>
              <c:strCache>
                <c:ptCount val="3"/>
                <c:pt idx="0">
                  <c:v>ТВС</c:v>
                </c:pt>
                <c:pt idx="1">
                  <c:v>ТВСА, ТВС-2</c:v>
                </c:pt>
                <c:pt idx="2">
                  <c:v>ТВС-2М, ТВСА-PLUS</c:v>
                </c:pt>
              </c:strCache>
            </c:strRef>
          </c:cat>
          <c:val>
            <c:numRef>
              <c:f>Лист3!$D$6:$D$8</c:f>
              <c:numCache>
                <c:formatCode>General</c:formatCode>
                <c:ptCount val="3"/>
                <c:pt idx="0" formatCode="0.000">
                  <c:v>0.24000000000000021</c:v>
                </c:pt>
                <c:pt idx="1">
                  <c:v>0.19900000000000004</c:v>
                </c:pt>
                <c:pt idx="2">
                  <c:v>0.18700000000000044</c:v>
                </c:pt>
              </c:numCache>
            </c:numRef>
          </c:val>
        </c:ser>
        <c:dLbls>
          <c:showVal val="1"/>
        </c:dLbls>
        <c:axId val="74199424"/>
        <c:axId val="74200960"/>
      </c:barChart>
      <c:catAx>
        <c:axId val="74199424"/>
        <c:scaling>
          <c:orientation val="minMax"/>
        </c:scaling>
        <c:axPos val="b"/>
        <c:majorGridlines/>
        <c:numFmt formatCode="General" sourceLinked="1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74200960"/>
        <c:crosses val="autoZero"/>
        <c:auto val="1"/>
        <c:lblAlgn val="ctr"/>
        <c:lblOffset val="100"/>
        <c:tickLblSkip val="1"/>
        <c:tickMarkSkip val="1"/>
      </c:catAx>
      <c:valAx>
        <c:axId val="74200960"/>
        <c:scaling>
          <c:orientation val="minMax"/>
          <c:max val="0.30000000000000032"/>
          <c:min val="0"/>
        </c:scaling>
        <c:axPos val="l"/>
        <c:majorGridlines/>
        <c:numFmt formatCode="#,##0.00" sourceLinked="0"/>
        <c:minorTickMark val="in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74199424"/>
        <c:crosses val="autoZero"/>
        <c:crossBetween val="between"/>
        <c:majorUnit val="0.1"/>
        <c:minorUnit val="5.0000000000000024E-2"/>
      </c:valAx>
    </c:plotArea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autoTitleDeleted val="1"/>
    <c:plotArea>
      <c:layout>
        <c:manualLayout>
          <c:layoutTarget val="inner"/>
          <c:xMode val="edge"/>
          <c:yMode val="edge"/>
          <c:x val="0.10020509572225809"/>
          <c:y val="0.11442571317929522"/>
          <c:w val="0.8654476193466426"/>
          <c:h val="0.76627167505701566"/>
        </c:manualLayout>
      </c:layout>
      <c:barChart>
        <c:barDir val="col"/>
        <c:grouping val="clustered"/>
        <c:ser>
          <c:idx val="0"/>
          <c:order val="0"/>
          <c:dLbls>
            <c:dLbl>
              <c:idx val="0"/>
              <c:layout>
                <c:manualLayout>
                  <c:x val="0"/>
                  <c:y val="-1.2345679012345723E-2"/>
                </c:manualLayout>
              </c:layout>
              <c:showVal val="1"/>
            </c:dLbl>
            <c:dLbl>
              <c:idx val="1"/>
              <c:layout>
                <c:manualLayout>
                  <c:x val="-5.8214017886901977E-3"/>
                  <c:y val="-5.1196213232070104E-2"/>
                </c:manualLayout>
              </c:layout>
              <c:showVal val="1"/>
            </c:dLbl>
            <c:dLbl>
              <c:idx val="2"/>
              <c:layout>
                <c:manualLayout>
                  <c:x val="-2.1470738848698412E-3"/>
                  <c:y val="-3.7037037037037056E-2"/>
                </c:manualLayout>
              </c:layout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</c:dLbls>
          <c:cat>
            <c:strRef>
              <c:f>Лист3!$A$6:$A$8</c:f>
              <c:strCache>
                <c:ptCount val="3"/>
                <c:pt idx="0">
                  <c:v>ТВС</c:v>
                </c:pt>
                <c:pt idx="1">
                  <c:v>ТВСА, ТВС-2</c:v>
                </c:pt>
                <c:pt idx="2">
                  <c:v>ТВС-2М, ТВСА-PLUS</c:v>
                </c:pt>
              </c:strCache>
            </c:strRef>
          </c:cat>
          <c:val>
            <c:numRef>
              <c:f>Лист3!$B$6:$B$8</c:f>
              <c:numCache>
                <c:formatCode>General</c:formatCode>
                <c:ptCount val="3"/>
                <c:pt idx="0">
                  <c:v>49</c:v>
                </c:pt>
                <c:pt idx="1">
                  <c:v>55</c:v>
                </c:pt>
                <c:pt idx="2">
                  <c:v>68</c:v>
                </c:pt>
              </c:numCache>
            </c:numRef>
          </c:val>
        </c:ser>
        <c:dLbls>
          <c:showVal val="1"/>
        </c:dLbls>
        <c:axId val="74220672"/>
        <c:axId val="74222208"/>
      </c:barChart>
      <c:catAx>
        <c:axId val="74220672"/>
        <c:scaling>
          <c:orientation val="minMax"/>
        </c:scaling>
        <c:axPos val="b"/>
        <c:majorGridlines/>
        <c:numFmt formatCode="General" sourceLinked="1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74222208"/>
        <c:crosses val="autoZero"/>
        <c:auto val="1"/>
        <c:lblAlgn val="ctr"/>
        <c:lblOffset val="100"/>
        <c:tickLblSkip val="1"/>
        <c:tickMarkSkip val="1"/>
      </c:catAx>
      <c:valAx>
        <c:axId val="74222208"/>
        <c:scaling>
          <c:orientation val="minMax"/>
          <c:max val="80"/>
          <c:min val="40"/>
        </c:scaling>
        <c:axPos val="l"/>
        <c:majorGridlines/>
        <c:numFmt formatCode="#,##0.0" sourceLinked="0"/>
        <c:minorTickMark val="in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74220672"/>
        <c:crosses val="autoZero"/>
        <c:crossBetween val="between"/>
        <c:majorUnit val="10"/>
        <c:minorUnit val="5"/>
      </c:valAx>
    </c:plotArea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909B53-4422-40A4-9834-CA6E64DDE137}" type="doc">
      <dgm:prSet loTypeId="urn:microsoft.com/office/officeart/2005/8/layout/hList9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6173D648-8B54-450A-8083-6AD2F0F7C1EB}">
      <dgm:prSet phldrT="[Текст]" custT="1"/>
      <dgm:spPr/>
      <dgm:t>
        <a:bodyPr/>
        <a:lstStyle/>
        <a:p>
          <a:r>
            <a:rPr lang="ru-RU" sz="1400" b="1" dirty="0" smtClean="0"/>
            <a:t>ВВЭР-440</a:t>
          </a:r>
          <a:endParaRPr lang="ru-RU" sz="1400" dirty="0"/>
        </a:p>
      </dgm:t>
    </dgm:pt>
    <dgm:pt modelId="{A005F25D-E61D-4804-A9BB-F2B03C5794F9}" type="parTrans" cxnId="{25F6701C-9A2F-43E7-B3E2-DA36D1CA0DBD}">
      <dgm:prSet/>
      <dgm:spPr/>
      <dgm:t>
        <a:bodyPr/>
        <a:lstStyle/>
        <a:p>
          <a:endParaRPr lang="ru-RU" sz="1400"/>
        </a:p>
      </dgm:t>
    </dgm:pt>
    <dgm:pt modelId="{1B14C0EE-D436-4458-A773-00CF3A825510}" type="sibTrans" cxnId="{25F6701C-9A2F-43E7-B3E2-DA36D1CA0DBD}">
      <dgm:prSet/>
      <dgm:spPr/>
      <dgm:t>
        <a:bodyPr/>
        <a:lstStyle/>
        <a:p>
          <a:endParaRPr lang="ru-RU" sz="1400"/>
        </a:p>
      </dgm:t>
    </dgm:pt>
    <dgm:pt modelId="{91F3F04F-0544-4619-82D0-5F98EE09F77C}">
      <dgm:prSet phldrT="[Текст]" custT="1"/>
      <dgm:spPr/>
      <dgm:t>
        <a:bodyPr/>
        <a:lstStyle/>
        <a:p>
          <a:r>
            <a:rPr lang="ru-RU" sz="1400" dirty="0" smtClean="0"/>
            <a:t>Топливные кассеты   </a:t>
          </a:r>
        </a:p>
        <a:p>
          <a:r>
            <a:rPr lang="ru-RU" sz="1400" dirty="0" smtClean="0"/>
            <a:t>1-го, </a:t>
          </a:r>
        </a:p>
        <a:p>
          <a:r>
            <a:rPr lang="ru-RU" sz="1400" dirty="0" smtClean="0"/>
            <a:t>2-го,</a:t>
          </a:r>
        </a:p>
        <a:p>
          <a:r>
            <a:rPr lang="ru-RU" sz="1400" dirty="0" smtClean="0"/>
            <a:t>3-го поколений</a:t>
          </a:r>
          <a:endParaRPr lang="en-US" sz="1400" dirty="0" smtClean="0"/>
        </a:p>
      </dgm:t>
    </dgm:pt>
    <dgm:pt modelId="{E3B6B4D7-BE78-43CD-B2CC-0A9A2B46E6BD}" type="parTrans" cxnId="{2808BE0D-C595-4795-AF04-BA843CAAAEF3}">
      <dgm:prSet/>
      <dgm:spPr/>
      <dgm:t>
        <a:bodyPr/>
        <a:lstStyle/>
        <a:p>
          <a:endParaRPr lang="ru-RU" sz="1400"/>
        </a:p>
      </dgm:t>
    </dgm:pt>
    <dgm:pt modelId="{FA828AAB-51BB-45DE-98A7-AFFB88445B7E}" type="sibTrans" cxnId="{2808BE0D-C595-4795-AF04-BA843CAAAEF3}">
      <dgm:prSet/>
      <dgm:spPr/>
      <dgm:t>
        <a:bodyPr/>
        <a:lstStyle/>
        <a:p>
          <a:endParaRPr lang="ru-RU" sz="1400"/>
        </a:p>
      </dgm:t>
    </dgm:pt>
    <dgm:pt modelId="{87636BF2-440C-4EEC-AB2C-29C932F5C81C}">
      <dgm:prSet phldrT="[Текст]"/>
      <dgm:spPr/>
      <dgm:t>
        <a:bodyPr/>
        <a:lstStyle/>
        <a:p>
          <a:r>
            <a:rPr lang="ru-RU" b="1" dirty="0" smtClean="0"/>
            <a:t>ВВЭР-1000</a:t>
          </a:r>
          <a:endParaRPr lang="ru-RU" dirty="0"/>
        </a:p>
      </dgm:t>
    </dgm:pt>
    <dgm:pt modelId="{58B57197-6C87-4473-8DC5-6AF61A07BB04}" type="parTrans" cxnId="{4F439C0D-1941-4AD0-9D73-3753C0988067}">
      <dgm:prSet/>
      <dgm:spPr/>
      <dgm:t>
        <a:bodyPr/>
        <a:lstStyle/>
        <a:p>
          <a:endParaRPr lang="ru-RU"/>
        </a:p>
      </dgm:t>
    </dgm:pt>
    <dgm:pt modelId="{29DA1EAE-7FC1-4A92-994F-7C3546FF22A3}" type="sibTrans" cxnId="{4F439C0D-1941-4AD0-9D73-3753C0988067}">
      <dgm:prSet/>
      <dgm:spPr/>
      <dgm:t>
        <a:bodyPr/>
        <a:lstStyle/>
        <a:p>
          <a:endParaRPr lang="ru-RU"/>
        </a:p>
      </dgm:t>
    </dgm:pt>
    <dgm:pt modelId="{D36372ED-61C6-42D1-860E-1378F460CFB6}">
      <dgm:prSet phldrT="[Текст]" custT="1"/>
      <dgm:spPr/>
      <dgm:t>
        <a:bodyPr/>
        <a:lstStyle/>
        <a:p>
          <a:r>
            <a:rPr lang="ru-RU" sz="1400" dirty="0" smtClean="0"/>
            <a:t>ТВС-2М</a:t>
          </a:r>
        </a:p>
        <a:p>
          <a:r>
            <a:rPr lang="ru-RU" sz="1400" dirty="0" smtClean="0"/>
            <a:t>ТВСА-</a:t>
          </a:r>
          <a:r>
            <a:rPr lang="en-US" sz="1400" dirty="0" smtClean="0"/>
            <a:t>PLUS</a:t>
          </a:r>
          <a:endParaRPr lang="ru-RU" sz="1400" dirty="0"/>
        </a:p>
      </dgm:t>
    </dgm:pt>
    <dgm:pt modelId="{0C85252C-F808-40FA-8BC4-A046D109CBA4}" type="parTrans" cxnId="{2366F971-2108-45A6-B142-0377B4BD128D}">
      <dgm:prSet/>
      <dgm:spPr/>
      <dgm:t>
        <a:bodyPr/>
        <a:lstStyle/>
        <a:p>
          <a:endParaRPr lang="ru-RU"/>
        </a:p>
      </dgm:t>
    </dgm:pt>
    <dgm:pt modelId="{15FED935-DE91-42E7-8CAA-B9FB0ADC84A8}" type="sibTrans" cxnId="{2366F971-2108-45A6-B142-0377B4BD128D}">
      <dgm:prSet/>
      <dgm:spPr/>
      <dgm:t>
        <a:bodyPr/>
        <a:lstStyle/>
        <a:p>
          <a:endParaRPr lang="ru-RU"/>
        </a:p>
      </dgm:t>
    </dgm:pt>
    <dgm:pt modelId="{AF783CDE-B306-43DD-A72D-08DCFAC5D4D7}" type="pres">
      <dgm:prSet presAssocID="{2F909B53-4422-40A4-9834-CA6E64DDE137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1C29EA87-D5BE-4BBE-BD9E-ED7FE8637349}" type="pres">
      <dgm:prSet presAssocID="{6173D648-8B54-450A-8083-6AD2F0F7C1EB}" presName="posSpace" presStyleCnt="0"/>
      <dgm:spPr/>
    </dgm:pt>
    <dgm:pt modelId="{A2989195-2071-4559-B4E0-E09369250D59}" type="pres">
      <dgm:prSet presAssocID="{6173D648-8B54-450A-8083-6AD2F0F7C1EB}" presName="vertFlow" presStyleCnt="0"/>
      <dgm:spPr/>
    </dgm:pt>
    <dgm:pt modelId="{B6618E72-9255-4F2F-8E49-56CD3BE1E3F7}" type="pres">
      <dgm:prSet presAssocID="{6173D648-8B54-450A-8083-6AD2F0F7C1EB}" presName="topSpace" presStyleCnt="0"/>
      <dgm:spPr/>
    </dgm:pt>
    <dgm:pt modelId="{4D3F6272-AD95-4254-AA40-2A1DB8E844FF}" type="pres">
      <dgm:prSet presAssocID="{6173D648-8B54-450A-8083-6AD2F0F7C1EB}" presName="firstComp" presStyleCnt="0"/>
      <dgm:spPr/>
    </dgm:pt>
    <dgm:pt modelId="{406016F5-4D5F-40AD-A0C0-482F4B133123}" type="pres">
      <dgm:prSet presAssocID="{6173D648-8B54-450A-8083-6AD2F0F7C1EB}" presName="firstChild" presStyleLbl="bgAccFollowNode1" presStyleIdx="0" presStyleCnt="2" custScaleY="185275"/>
      <dgm:spPr/>
      <dgm:t>
        <a:bodyPr/>
        <a:lstStyle/>
        <a:p>
          <a:endParaRPr lang="ru-RU"/>
        </a:p>
      </dgm:t>
    </dgm:pt>
    <dgm:pt modelId="{C7CEE164-E0A0-4722-B5C5-6EF239AC8B6F}" type="pres">
      <dgm:prSet presAssocID="{6173D648-8B54-450A-8083-6AD2F0F7C1EB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430369-984C-462A-9CCB-DCD419A3AACE}" type="pres">
      <dgm:prSet presAssocID="{6173D648-8B54-450A-8083-6AD2F0F7C1EB}" presName="negSpace" presStyleCnt="0"/>
      <dgm:spPr/>
    </dgm:pt>
    <dgm:pt modelId="{15A54EC4-9C77-47D6-8DD5-42D23E58E9CD}" type="pres">
      <dgm:prSet presAssocID="{6173D648-8B54-450A-8083-6AD2F0F7C1EB}" presName="circle" presStyleLbl="node1" presStyleIdx="0" presStyleCnt="2"/>
      <dgm:spPr/>
      <dgm:t>
        <a:bodyPr/>
        <a:lstStyle/>
        <a:p>
          <a:endParaRPr lang="ru-RU"/>
        </a:p>
      </dgm:t>
    </dgm:pt>
    <dgm:pt modelId="{5D405E96-B21F-4279-BF61-67F703D7597D}" type="pres">
      <dgm:prSet presAssocID="{1B14C0EE-D436-4458-A773-00CF3A825510}" presName="transSpace" presStyleCnt="0"/>
      <dgm:spPr/>
    </dgm:pt>
    <dgm:pt modelId="{1780C703-5279-4440-ABFD-255672234930}" type="pres">
      <dgm:prSet presAssocID="{87636BF2-440C-4EEC-AB2C-29C932F5C81C}" presName="posSpace" presStyleCnt="0"/>
      <dgm:spPr/>
    </dgm:pt>
    <dgm:pt modelId="{6901CCCC-90F7-4B33-8B09-88C94946204F}" type="pres">
      <dgm:prSet presAssocID="{87636BF2-440C-4EEC-AB2C-29C932F5C81C}" presName="vertFlow" presStyleCnt="0"/>
      <dgm:spPr/>
    </dgm:pt>
    <dgm:pt modelId="{8E402134-8814-4CDD-BEE6-63FB5BA7C800}" type="pres">
      <dgm:prSet presAssocID="{87636BF2-440C-4EEC-AB2C-29C932F5C81C}" presName="topSpace" presStyleCnt="0"/>
      <dgm:spPr/>
    </dgm:pt>
    <dgm:pt modelId="{337FA026-6F89-4FD3-9E9D-215251A790D3}" type="pres">
      <dgm:prSet presAssocID="{87636BF2-440C-4EEC-AB2C-29C932F5C81C}" presName="firstComp" presStyleCnt="0"/>
      <dgm:spPr/>
    </dgm:pt>
    <dgm:pt modelId="{E172958C-9540-4F84-916F-343353E9E40A}" type="pres">
      <dgm:prSet presAssocID="{87636BF2-440C-4EEC-AB2C-29C932F5C81C}" presName="firstChild" presStyleLbl="bgAccFollowNode1" presStyleIdx="1" presStyleCnt="2" custScaleY="185275"/>
      <dgm:spPr/>
      <dgm:t>
        <a:bodyPr/>
        <a:lstStyle/>
        <a:p>
          <a:endParaRPr lang="ru-RU"/>
        </a:p>
      </dgm:t>
    </dgm:pt>
    <dgm:pt modelId="{57456ADF-A7B5-4B96-9255-F90BDF542632}" type="pres">
      <dgm:prSet presAssocID="{87636BF2-440C-4EEC-AB2C-29C932F5C81C}" presName="first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DABCAD-3670-4961-9E51-4DEC0989327A}" type="pres">
      <dgm:prSet presAssocID="{87636BF2-440C-4EEC-AB2C-29C932F5C81C}" presName="negSpace" presStyleCnt="0"/>
      <dgm:spPr/>
    </dgm:pt>
    <dgm:pt modelId="{73513975-87C4-4592-A7C8-9420E945CD19}" type="pres">
      <dgm:prSet presAssocID="{87636BF2-440C-4EEC-AB2C-29C932F5C81C}" presName="circle" presStyleLbl="node1" presStyleIdx="1" presStyleCnt="2"/>
      <dgm:spPr/>
      <dgm:t>
        <a:bodyPr/>
        <a:lstStyle/>
        <a:p>
          <a:endParaRPr lang="ru-RU"/>
        </a:p>
      </dgm:t>
    </dgm:pt>
  </dgm:ptLst>
  <dgm:cxnLst>
    <dgm:cxn modelId="{80A7C298-FC33-4ADC-A923-8FC184D07255}" type="presOf" srcId="{D36372ED-61C6-42D1-860E-1378F460CFB6}" destId="{57456ADF-A7B5-4B96-9255-F90BDF542632}" srcOrd="1" destOrd="0" presId="urn:microsoft.com/office/officeart/2005/8/layout/hList9"/>
    <dgm:cxn modelId="{A593CAA8-0AE1-473A-B5EE-48F2345626B1}" type="presOf" srcId="{87636BF2-440C-4EEC-AB2C-29C932F5C81C}" destId="{73513975-87C4-4592-A7C8-9420E945CD19}" srcOrd="0" destOrd="0" presId="urn:microsoft.com/office/officeart/2005/8/layout/hList9"/>
    <dgm:cxn modelId="{C24AB647-2730-4A25-83CA-7F70A1BB81B2}" type="presOf" srcId="{6173D648-8B54-450A-8083-6AD2F0F7C1EB}" destId="{15A54EC4-9C77-47D6-8DD5-42D23E58E9CD}" srcOrd="0" destOrd="0" presId="urn:microsoft.com/office/officeart/2005/8/layout/hList9"/>
    <dgm:cxn modelId="{02D0100E-B643-4AE4-A1E1-924DED7A60BC}" type="presOf" srcId="{2F909B53-4422-40A4-9834-CA6E64DDE137}" destId="{AF783CDE-B306-43DD-A72D-08DCFAC5D4D7}" srcOrd="0" destOrd="0" presId="urn:microsoft.com/office/officeart/2005/8/layout/hList9"/>
    <dgm:cxn modelId="{25F6701C-9A2F-43E7-B3E2-DA36D1CA0DBD}" srcId="{2F909B53-4422-40A4-9834-CA6E64DDE137}" destId="{6173D648-8B54-450A-8083-6AD2F0F7C1EB}" srcOrd="0" destOrd="0" parTransId="{A005F25D-E61D-4804-A9BB-F2B03C5794F9}" sibTransId="{1B14C0EE-D436-4458-A773-00CF3A825510}"/>
    <dgm:cxn modelId="{E68943B2-F2D1-40F7-9475-98F00A3F66BC}" type="presOf" srcId="{D36372ED-61C6-42D1-860E-1378F460CFB6}" destId="{E172958C-9540-4F84-916F-343353E9E40A}" srcOrd="0" destOrd="0" presId="urn:microsoft.com/office/officeart/2005/8/layout/hList9"/>
    <dgm:cxn modelId="{4F439C0D-1941-4AD0-9D73-3753C0988067}" srcId="{2F909B53-4422-40A4-9834-CA6E64DDE137}" destId="{87636BF2-440C-4EEC-AB2C-29C932F5C81C}" srcOrd="1" destOrd="0" parTransId="{58B57197-6C87-4473-8DC5-6AF61A07BB04}" sibTransId="{29DA1EAE-7FC1-4A92-994F-7C3546FF22A3}"/>
    <dgm:cxn modelId="{6EEAA170-789A-4018-80F3-0D953B4A86B5}" type="presOf" srcId="{91F3F04F-0544-4619-82D0-5F98EE09F77C}" destId="{406016F5-4D5F-40AD-A0C0-482F4B133123}" srcOrd="0" destOrd="0" presId="urn:microsoft.com/office/officeart/2005/8/layout/hList9"/>
    <dgm:cxn modelId="{2808BE0D-C595-4795-AF04-BA843CAAAEF3}" srcId="{6173D648-8B54-450A-8083-6AD2F0F7C1EB}" destId="{91F3F04F-0544-4619-82D0-5F98EE09F77C}" srcOrd="0" destOrd="0" parTransId="{E3B6B4D7-BE78-43CD-B2CC-0A9A2B46E6BD}" sibTransId="{FA828AAB-51BB-45DE-98A7-AFFB88445B7E}"/>
    <dgm:cxn modelId="{2366F971-2108-45A6-B142-0377B4BD128D}" srcId="{87636BF2-440C-4EEC-AB2C-29C932F5C81C}" destId="{D36372ED-61C6-42D1-860E-1378F460CFB6}" srcOrd="0" destOrd="0" parTransId="{0C85252C-F808-40FA-8BC4-A046D109CBA4}" sibTransId="{15FED935-DE91-42E7-8CAA-B9FB0ADC84A8}"/>
    <dgm:cxn modelId="{E5D617A5-456C-4186-AD45-21D35BF9141D}" type="presOf" srcId="{91F3F04F-0544-4619-82D0-5F98EE09F77C}" destId="{C7CEE164-E0A0-4722-B5C5-6EF239AC8B6F}" srcOrd="1" destOrd="0" presId="urn:microsoft.com/office/officeart/2005/8/layout/hList9"/>
    <dgm:cxn modelId="{69ABD062-B38C-4F99-8375-2559821C25CA}" type="presParOf" srcId="{AF783CDE-B306-43DD-A72D-08DCFAC5D4D7}" destId="{1C29EA87-D5BE-4BBE-BD9E-ED7FE8637349}" srcOrd="0" destOrd="0" presId="urn:microsoft.com/office/officeart/2005/8/layout/hList9"/>
    <dgm:cxn modelId="{4EDEC248-11EC-4FC0-A4C5-BDC7C280F13C}" type="presParOf" srcId="{AF783CDE-B306-43DD-A72D-08DCFAC5D4D7}" destId="{A2989195-2071-4559-B4E0-E09369250D59}" srcOrd="1" destOrd="0" presId="urn:microsoft.com/office/officeart/2005/8/layout/hList9"/>
    <dgm:cxn modelId="{BDC7F009-2E0F-4790-A83D-EA2B1F3ABC66}" type="presParOf" srcId="{A2989195-2071-4559-B4E0-E09369250D59}" destId="{B6618E72-9255-4F2F-8E49-56CD3BE1E3F7}" srcOrd="0" destOrd="0" presId="urn:microsoft.com/office/officeart/2005/8/layout/hList9"/>
    <dgm:cxn modelId="{A7B497C9-125C-4AC6-9D77-7D09DA660102}" type="presParOf" srcId="{A2989195-2071-4559-B4E0-E09369250D59}" destId="{4D3F6272-AD95-4254-AA40-2A1DB8E844FF}" srcOrd="1" destOrd="0" presId="urn:microsoft.com/office/officeart/2005/8/layout/hList9"/>
    <dgm:cxn modelId="{DE532450-D47D-4779-AF2F-2063A73C56B6}" type="presParOf" srcId="{4D3F6272-AD95-4254-AA40-2A1DB8E844FF}" destId="{406016F5-4D5F-40AD-A0C0-482F4B133123}" srcOrd="0" destOrd="0" presId="urn:microsoft.com/office/officeart/2005/8/layout/hList9"/>
    <dgm:cxn modelId="{625595BE-AF04-4AEE-A546-038702C2C097}" type="presParOf" srcId="{4D3F6272-AD95-4254-AA40-2A1DB8E844FF}" destId="{C7CEE164-E0A0-4722-B5C5-6EF239AC8B6F}" srcOrd="1" destOrd="0" presId="urn:microsoft.com/office/officeart/2005/8/layout/hList9"/>
    <dgm:cxn modelId="{9C830A78-C240-48D2-B5B1-20E44BAE7070}" type="presParOf" srcId="{AF783CDE-B306-43DD-A72D-08DCFAC5D4D7}" destId="{A9430369-984C-462A-9CCB-DCD419A3AACE}" srcOrd="2" destOrd="0" presId="urn:microsoft.com/office/officeart/2005/8/layout/hList9"/>
    <dgm:cxn modelId="{6DC3A12F-F395-488A-BEB9-BC6881B8853E}" type="presParOf" srcId="{AF783CDE-B306-43DD-A72D-08DCFAC5D4D7}" destId="{15A54EC4-9C77-47D6-8DD5-42D23E58E9CD}" srcOrd="3" destOrd="0" presId="urn:microsoft.com/office/officeart/2005/8/layout/hList9"/>
    <dgm:cxn modelId="{8DC2DCED-A837-4FEA-9EEC-784B401D324B}" type="presParOf" srcId="{AF783CDE-B306-43DD-A72D-08DCFAC5D4D7}" destId="{5D405E96-B21F-4279-BF61-67F703D7597D}" srcOrd="4" destOrd="0" presId="urn:microsoft.com/office/officeart/2005/8/layout/hList9"/>
    <dgm:cxn modelId="{0712BD90-B511-40CB-9604-393875BA9CE7}" type="presParOf" srcId="{AF783CDE-B306-43DD-A72D-08DCFAC5D4D7}" destId="{1780C703-5279-4440-ABFD-255672234930}" srcOrd="5" destOrd="0" presId="urn:microsoft.com/office/officeart/2005/8/layout/hList9"/>
    <dgm:cxn modelId="{59939BB1-039F-4412-A897-050A924F6083}" type="presParOf" srcId="{AF783CDE-B306-43DD-A72D-08DCFAC5D4D7}" destId="{6901CCCC-90F7-4B33-8B09-88C94946204F}" srcOrd="6" destOrd="0" presId="urn:microsoft.com/office/officeart/2005/8/layout/hList9"/>
    <dgm:cxn modelId="{B29D7A0D-D1F0-48D4-867D-76471C5485AE}" type="presParOf" srcId="{6901CCCC-90F7-4B33-8B09-88C94946204F}" destId="{8E402134-8814-4CDD-BEE6-63FB5BA7C800}" srcOrd="0" destOrd="0" presId="urn:microsoft.com/office/officeart/2005/8/layout/hList9"/>
    <dgm:cxn modelId="{EB9656FF-5118-4782-AF8C-FECB8113663C}" type="presParOf" srcId="{6901CCCC-90F7-4B33-8B09-88C94946204F}" destId="{337FA026-6F89-4FD3-9E9D-215251A790D3}" srcOrd="1" destOrd="0" presId="urn:microsoft.com/office/officeart/2005/8/layout/hList9"/>
    <dgm:cxn modelId="{DA945724-2D92-4FE6-98E3-BFF2900AE33C}" type="presParOf" srcId="{337FA026-6F89-4FD3-9E9D-215251A790D3}" destId="{E172958C-9540-4F84-916F-343353E9E40A}" srcOrd="0" destOrd="0" presId="urn:microsoft.com/office/officeart/2005/8/layout/hList9"/>
    <dgm:cxn modelId="{1AA2A6A2-D087-4F32-91E5-FED8BDAD6723}" type="presParOf" srcId="{337FA026-6F89-4FD3-9E9D-215251A790D3}" destId="{57456ADF-A7B5-4B96-9255-F90BDF542632}" srcOrd="1" destOrd="0" presId="urn:microsoft.com/office/officeart/2005/8/layout/hList9"/>
    <dgm:cxn modelId="{3D6667D4-A6D1-47FF-B943-463DCC3EA3F4}" type="presParOf" srcId="{AF783CDE-B306-43DD-A72D-08DCFAC5D4D7}" destId="{C7DABCAD-3670-4961-9E51-4DEC0989327A}" srcOrd="7" destOrd="0" presId="urn:microsoft.com/office/officeart/2005/8/layout/hList9"/>
    <dgm:cxn modelId="{01A53BA7-C354-4867-8121-F5B65CA62238}" type="presParOf" srcId="{AF783CDE-B306-43DD-A72D-08DCFAC5D4D7}" destId="{73513975-87C4-4592-A7C8-9420E945CD19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F909B53-4422-40A4-9834-CA6E64DDE137}" type="doc">
      <dgm:prSet loTypeId="urn:microsoft.com/office/officeart/2005/8/layout/hList9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6173D648-8B54-450A-8083-6AD2F0F7C1EB}">
      <dgm:prSet phldrT="[Текст]" custT="1"/>
      <dgm:spPr/>
      <dgm:t>
        <a:bodyPr/>
        <a:lstStyle/>
        <a:p>
          <a:r>
            <a:rPr lang="ru-RU" sz="1400" b="1" dirty="0" smtClean="0"/>
            <a:t>РБМК-1000</a:t>
          </a:r>
          <a:endParaRPr lang="ru-RU" sz="1400" dirty="0"/>
        </a:p>
      </dgm:t>
    </dgm:pt>
    <dgm:pt modelId="{A005F25D-E61D-4804-A9BB-F2B03C5794F9}" type="parTrans" cxnId="{25F6701C-9A2F-43E7-B3E2-DA36D1CA0DBD}">
      <dgm:prSet/>
      <dgm:spPr/>
      <dgm:t>
        <a:bodyPr/>
        <a:lstStyle/>
        <a:p>
          <a:endParaRPr lang="ru-RU" sz="1400"/>
        </a:p>
      </dgm:t>
    </dgm:pt>
    <dgm:pt modelId="{1B14C0EE-D436-4458-A773-00CF3A825510}" type="sibTrans" cxnId="{25F6701C-9A2F-43E7-B3E2-DA36D1CA0DBD}">
      <dgm:prSet/>
      <dgm:spPr/>
      <dgm:t>
        <a:bodyPr/>
        <a:lstStyle/>
        <a:p>
          <a:endParaRPr lang="ru-RU" sz="1400"/>
        </a:p>
      </dgm:t>
    </dgm:pt>
    <dgm:pt modelId="{91F3F04F-0544-4619-82D0-5F98EE09F77C}">
      <dgm:prSet phldrT="[Текст]" custT="1"/>
      <dgm:spPr/>
      <dgm:t>
        <a:bodyPr/>
        <a:lstStyle/>
        <a:p>
          <a:r>
            <a:rPr lang="ru-RU" sz="1400" dirty="0" smtClean="0"/>
            <a:t>ТВС с </a:t>
          </a:r>
          <a:r>
            <a:rPr lang="ru-RU" sz="1400" dirty="0" err="1" smtClean="0"/>
            <a:t>уран-эрбиевым</a:t>
          </a:r>
          <a:r>
            <a:rPr lang="ru-RU" sz="1400" dirty="0" smtClean="0"/>
            <a:t> топливом</a:t>
          </a:r>
        </a:p>
      </dgm:t>
    </dgm:pt>
    <dgm:pt modelId="{E3B6B4D7-BE78-43CD-B2CC-0A9A2B46E6BD}" type="parTrans" cxnId="{2808BE0D-C595-4795-AF04-BA843CAAAEF3}">
      <dgm:prSet/>
      <dgm:spPr/>
      <dgm:t>
        <a:bodyPr/>
        <a:lstStyle/>
        <a:p>
          <a:endParaRPr lang="ru-RU" sz="1400"/>
        </a:p>
      </dgm:t>
    </dgm:pt>
    <dgm:pt modelId="{FA828AAB-51BB-45DE-98A7-AFFB88445B7E}" type="sibTrans" cxnId="{2808BE0D-C595-4795-AF04-BA843CAAAEF3}">
      <dgm:prSet/>
      <dgm:spPr/>
      <dgm:t>
        <a:bodyPr/>
        <a:lstStyle/>
        <a:p>
          <a:endParaRPr lang="ru-RU" sz="1400"/>
        </a:p>
      </dgm:t>
    </dgm:pt>
    <dgm:pt modelId="{8877BB55-3815-4547-9863-DE409A113A93}">
      <dgm:prSet phldrT="[Текст]" custT="1"/>
      <dgm:spPr/>
      <dgm:t>
        <a:bodyPr/>
        <a:lstStyle/>
        <a:p>
          <a:r>
            <a:rPr lang="ru-RU" sz="1400" b="1" dirty="0" smtClean="0"/>
            <a:t>БН-600</a:t>
          </a:r>
          <a:endParaRPr lang="ru-RU" sz="1400" dirty="0"/>
        </a:p>
      </dgm:t>
    </dgm:pt>
    <dgm:pt modelId="{ED88A8B5-33FB-41B2-AAEB-E165F0D6142F}" type="parTrans" cxnId="{077DB404-606B-4CFB-AEF3-214B32139ED1}">
      <dgm:prSet/>
      <dgm:spPr/>
      <dgm:t>
        <a:bodyPr/>
        <a:lstStyle/>
        <a:p>
          <a:endParaRPr lang="ru-RU" sz="1400"/>
        </a:p>
      </dgm:t>
    </dgm:pt>
    <dgm:pt modelId="{374CFFC0-5B0D-43A6-9FEA-8726D807688B}" type="sibTrans" cxnId="{077DB404-606B-4CFB-AEF3-214B32139ED1}">
      <dgm:prSet/>
      <dgm:spPr/>
      <dgm:t>
        <a:bodyPr/>
        <a:lstStyle/>
        <a:p>
          <a:endParaRPr lang="ru-RU" sz="1400"/>
        </a:p>
      </dgm:t>
    </dgm:pt>
    <dgm:pt modelId="{B48B226D-1052-4AA5-A403-76D00E6BF524}">
      <dgm:prSet phldrT="[Текст]" custT="1"/>
      <dgm:spPr/>
      <dgm:t>
        <a:bodyPr/>
        <a:lstStyle/>
        <a:p>
          <a:r>
            <a:rPr lang="ru-RU" sz="1400" dirty="0" smtClean="0"/>
            <a:t>ТВС с топливом из </a:t>
          </a:r>
          <a:r>
            <a:rPr lang="en-US" sz="1400" dirty="0" smtClean="0"/>
            <a:t>UO</a:t>
          </a:r>
          <a:r>
            <a:rPr lang="en-US" sz="1400" baseline="-25000" dirty="0" smtClean="0"/>
            <a:t>2</a:t>
          </a:r>
          <a:r>
            <a:rPr lang="ru-RU" sz="1400" baseline="-25000" dirty="0" smtClean="0"/>
            <a:t>        </a:t>
          </a:r>
          <a:endParaRPr lang="ru-RU" sz="1400" dirty="0" smtClean="0"/>
        </a:p>
      </dgm:t>
    </dgm:pt>
    <dgm:pt modelId="{EBC9CF26-5384-4469-93BD-02FA86050DBF}" type="parTrans" cxnId="{2456FD05-BA3E-40C9-8917-866671D40192}">
      <dgm:prSet/>
      <dgm:spPr/>
      <dgm:t>
        <a:bodyPr/>
        <a:lstStyle/>
        <a:p>
          <a:endParaRPr lang="ru-RU" sz="1400"/>
        </a:p>
      </dgm:t>
    </dgm:pt>
    <dgm:pt modelId="{1D544500-004A-4DD5-A097-55CFC27B18FE}" type="sibTrans" cxnId="{2456FD05-BA3E-40C9-8917-866671D40192}">
      <dgm:prSet/>
      <dgm:spPr/>
      <dgm:t>
        <a:bodyPr/>
        <a:lstStyle/>
        <a:p>
          <a:endParaRPr lang="ru-RU" sz="1400"/>
        </a:p>
      </dgm:t>
    </dgm:pt>
    <dgm:pt modelId="{AF783CDE-B306-43DD-A72D-08DCFAC5D4D7}" type="pres">
      <dgm:prSet presAssocID="{2F909B53-4422-40A4-9834-CA6E64DDE137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1C29EA87-D5BE-4BBE-BD9E-ED7FE8637349}" type="pres">
      <dgm:prSet presAssocID="{6173D648-8B54-450A-8083-6AD2F0F7C1EB}" presName="posSpace" presStyleCnt="0"/>
      <dgm:spPr/>
    </dgm:pt>
    <dgm:pt modelId="{A2989195-2071-4559-B4E0-E09369250D59}" type="pres">
      <dgm:prSet presAssocID="{6173D648-8B54-450A-8083-6AD2F0F7C1EB}" presName="vertFlow" presStyleCnt="0"/>
      <dgm:spPr/>
    </dgm:pt>
    <dgm:pt modelId="{B6618E72-9255-4F2F-8E49-56CD3BE1E3F7}" type="pres">
      <dgm:prSet presAssocID="{6173D648-8B54-450A-8083-6AD2F0F7C1EB}" presName="topSpace" presStyleCnt="0"/>
      <dgm:spPr/>
    </dgm:pt>
    <dgm:pt modelId="{4D3F6272-AD95-4254-AA40-2A1DB8E844FF}" type="pres">
      <dgm:prSet presAssocID="{6173D648-8B54-450A-8083-6AD2F0F7C1EB}" presName="firstComp" presStyleCnt="0"/>
      <dgm:spPr/>
    </dgm:pt>
    <dgm:pt modelId="{406016F5-4D5F-40AD-A0C0-482F4B133123}" type="pres">
      <dgm:prSet presAssocID="{6173D648-8B54-450A-8083-6AD2F0F7C1EB}" presName="firstChild" presStyleLbl="bgAccFollowNode1" presStyleIdx="0" presStyleCnt="2" custScaleY="183873"/>
      <dgm:spPr/>
      <dgm:t>
        <a:bodyPr/>
        <a:lstStyle/>
        <a:p>
          <a:endParaRPr lang="ru-RU"/>
        </a:p>
      </dgm:t>
    </dgm:pt>
    <dgm:pt modelId="{C7CEE164-E0A0-4722-B5C5-6EF239AC8B6F}" type="pres">
      <dgm:prSet presAssocID="{6173D648-8B54-450A-8083-6AD2F0F7C1EB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430369-984C-462A-9CCB-DCD419A3AACE}" type="pres">
      <dgm:prSet presAssocID="{6173D648-8B54-450A-8083-6AD2F0F7C1EB}" presName="negSpace" presStyleCnt="0"/>
      <dgm:spPr/>
    </dgm:pt>
    <dgm:pt modelId="{15A54EC4-9C77-47D6-8DD5-42D23E58E9CD}" type="pres">
      <dgm:prSet presAssocID="{6173D648-8B54-450A-8083-6AD2F0F7C1EB}" presName="circle" presStyleLbl="node1" presStyleIdx="0" presStyleCnt="2"/>
      <dgm:spPr/>
      <dgm:t>
        <a:bodyPr/>
        <a:lstStyle/>
        <a:p>
          <a:endParaRPr lang="ru-RU"/>
        </a:p>
      </dgm:t>
    </dgm:pt>
    <dgm:pt modelId="{5D405E96-B21F-4279-BF61-67F703D7597D}" type="pres">
      <dgm:prSet presAssocID="{1B14C0EE-D436-4458-A773-00CF3A825510}" presName="transSpace" presStyleCnt="0"/>
      <dgm:spPr/>
    </dgm:pt>
    <dgm:pt modelId="{BE3EDECF-D8A8-48F7-AF55-229ECB55BA96}" type="pres">
      <dgm:prSet presAssocID="{8877BB55-3815-4547-9863-DE409A113A93}" presName="posSpace" presStyleCnt="0"/>
      <dgm:spPr/>
    </dgm:pt>
    <dgm:pt modelId="{FB07E0CB-CB8C-4548-8846-3BD0EA7282D4}" type="pres">
      <dgm:prSet presAssocID="{8877BB55-3815-4547-9863-DE409A113A93}" presName="vertFlow" presStyleCnt="0"/>
      <dgm:spPr/>
    </dgm:pt>
    <dgm:pt modelId="{53D31437-12A2-4348-9BBA-B18614BC965E}" type="pres">
      <dgm:prSet presAssocID="{8877BB55-3815-4547-9863-DE409A113A93}" presName="topSpace" presStyleCnt="0"/>
      <dgm:spPr/>
    </dgm:pt>
    <dgm:pt modelId="{1B469029-54C4-4012-AA45-91D012F9563A}" type="pres">
      <dgm:prSet presAssocID="{8877BB55-3815-4547-9863-DE409A113A93}" presName="firstComp" presStyleCnt="0"/>
      <dgm:spPr/>
    </dgm:pt>
    <dgm:pt modelId="{452491BE-0815-44EF-9671-C4E227358A8A}" type="pres">
      <dgm:prSet presAssocID="{8877BB55-3815-4547-9863-DE409A113A93}" presName="firstChild" presStyleLbl="bgAccFollowNode1" presStyleIdx="1" presStyleCnt="2" custScaleY="183040"/>
      <dgm:spPr/>
      <dgm:t>
        <a:bodyPr/>
        <a:lstStyle/>
        <a:p>
          <a:endParaRPr lang="ru-RU"/>
        </a:p>
      </dgm:t>
    </dgm:pt>
    <dgm:pt modelId="{B8423C3F-2B00-44FB-AD8D-188FB963CC71}" type="pres">
      <dgm:prSet presAssocID="{8877BB55-3815-4547-9863-DE409A113A93}" presName="first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1CF9A4-BC50-4AE2-879B-67BC4E85DD9D}" type="pres">
      <dgm:prSet presAssocID="{8877BB55-3815-4547-9863-DE409A113A93}" presName="negSpace" presStyleCnt="0"/>
      <dgm:spPr/>
    </dgm:pt>
    <dgm:pt modelId="{70E9063E-D13F-43C8-8993-1A30EDA7B8BB}" type="pres">
      <dgm:prSet presAssocID="{8877BB55-3815-4547-9863-DE409A113A93}" presName="circle" presStyleLbl="node1" presStyleIdx="1" presStyleCnt="2"/>
      <dgm:spPr/>
      <dgm:t>
        <a:bodyPr/>
        <a:lstStyle/>
        <a:p>
          <a:endParaRPr lang="ru-RU"/>
        </a:p>
      </dgm:t>
    </dgm:pt>
  </dgm:ptLst>
  <dgm:cxnLst>
    <dgm:cxn modelId="{2456FD05-BA3E-40C9-8917-866671D40192}" srcId="{8877BB55-3815-4547-9863-DE409A113A93}" destId="{B48B226D-1052-4AA5-A403-76D00E6BF524}" srcOrd="0" destOrd="0" parTransId="{EBC9CF26-5384-4469-93BD-02FA86050DBF}" sibTransId="{1D544500-004A-4DD5-A097-55CFC27B18FE}"/>
    <dgm:cxn modelId="{2ED238CC-7522-473C-AAD5-C59C1DB0376E}" type="presOf" srcId="{8877BB55-3815-4547-9863-DE409A113A93}" destId="{70E9063E-D13F-43C8-8993-1A30EDA7B8BB}" srcOrd="0" destOrd="0" presId="urn:microsoft.com/office/officeart/2005/8/layout/hList9"/>
    <dgm:cxn modelId="{1A7C63AC-8117-44F5-B976-1E0FDD931611}" type="presOf" srcId="{6173D648-8B54-450A-8083-6AD2F0F7C1EB}" destId="{15A54EC4-9C77-47D6-8DD5-42D23E58E9CD}" srcOrd="0" destOrd="0" presId="urn:microsoft.com/office/officeart/2005/8/layout/hList9"/>
    <dgm:cxn modelId="{7B9147E7-2EAA-4567-BEC5-EC4E0A2B6BB1}" type="presOf" srcId="{2F909B53-4422-40A4-9834-CA6E64DDE137}" destId="{AF783CDE-B306-43DD-A72D-08DCFAC5D4D7}" srcOrd="0" destOrd="0" presId="urn:microsoft.com/office/officeart/2005/8/layout/hList9"/>
    <dgm:cxn modelId="{2808BE0D-C595-4795-AF04-BA843CAAAEF3}" srcId="{6173D648-8B54-450A-8083-6AD2F0F7C1EB}" destId="{91F3F04F-0544-4619-82D0-5F98EE09F77C}" srcOrd="0" destOrd="0" parTransId="{E3B6B4D7-BE78-43CD-B2CC-0A9A2B46E6BD}" sibTransId="{FA828AAB-51BB-45DE-98A7-AFFB88445B7E}"/>
    <dgm:cxn modelId="{0A72F619-77A5-4205-B939-8C384FE41CA7}" type="presOf" srcId="{91F3F04F-0544-4619-82D0-5F98EE09F77C}" destId="{C7CEE164-E0A0-4722-B5C5-6EF239AC8B6F}" srcOrd="1" destOrd="0" presId="urn:microsoft.com/office/officeart/2005/8/layout/hList9"/>
    <dgm:cxn modelId="{25F6701C-9A2F-43E7-B3E2-DA36D1CA0DBD}" srcId="{2F909B53-4422-40A4-9834-CA6E64DDE137}" destId="{6173D648-8B54-450A-8083-6AD2F0F7C1EB}" srcOrd="0" destOrd="0" parTransId="{A005F25D-E61D-4804-A9BB-F2B03C5794F9}" sibTransId="{1B14C0EE-D436-4458-A773-00CF3A825510}"/>
    <dgm:cxn modelId="{4D9BB137-9C73-45D8-9653-E04CC1967193}" type="presOf" srcId="{B48B226D-1052-4AA5-A403-76D00E6BF524}" destId="{B8423C3F-2B00-44FB-AD8D-188FB963CC71}" srcOrd="1" destOrd="0" presId="urn:microsoft.com/office/officeart/2005/8/layout/hList9"/>
    <dgm:cxn modelId="{077DB404-606B-4CFB-AEF3-214B32139ED1}" srcId="{2F909B53-4422-40A4-9834-CA6E64DDE137}" destId="{8877BB55-3815-4547-9863-DE409A113A93}" srcOrd="1" destOrd="0" parTransId="{ED88A8B5-33FB-41B2-AAEB-E165F0D6142F}" sibTransId="{374CFFC0-5B0D-43A6-9FEA-8726D807688B}"/>
    <dgm:cxn modelId="{B41803CB-BC2B-4D61-9D9E-4F20F1480939}" type="presOf" srcId="{91F3F04F-0544-4619-82D0-5F98EE09F77C}" destId="{406016F5-4D5F-40AD-A0C0-482F4B133123}" srcOrd="0" destOrd="0" presId="urn:microsoft.com/office/officeart/2005/8/layout/hList9"/>
    <dgm:cxn modelId="{7840DF5B-21F3-47EA-BB30-6E8AD66ECB52}" type="presOf" srcId="{B48B226D-1052-4AA5-A403-76D00E6BF524}" destId="{452491BE-0815-44EF-9671-C4E227358A8A}" srcOrd="0" destOrd="0" presId="urn:microsoft.com/office/officeart/2005/8/layout/hList9"/>
    <dgm:cxn modelId="{0844B010-BCFE-46B9-9CF4-DB3B47AEA19C}" type="presParOf" srcId="{AF783CDE-B306-43DD-A72D-08DCFAC5D4D7}" destId="{1C29EA87-D5BE-4BBE-BD9E-ED7FE8637349}" srcOrd="0" destOrd="0" presId="urn:microsoft.com/office/officeart/2005/8/layout/hList9"/>
    <dgm:cxn modelId="{85813461-2CA8-46AF-B9A7-77729C980D96}" type="presParOf" srcId="{AF783CDE-B306-43DD-A72D-08DCFAC5D4D7}" destId="{A2989195-2071-4559-B4E0-E09369250D59}" srcOrd="1" destOrd="0" presId="urn:microsoft.com/office/officeart/2005/8/layout/hList9"/>
    <dgm:cxn modelId="{A756661C-2D85-446A-A745-C7A33CCB8F31}" type="presParOf" srcId="{A2989195-2071-4559-B4E0-E09369250D59}" destId="{B6618E72-9255-4F2F-8E49-56CD3BE1E3F7}" srcOrd="0" destOrd="0" presId="urn:microsoft.com/office/officeart/2005/8/layout/hList9"/>
    <dgm:cxn modelId="{6B2317C8-D6AA-430B-8CD5-F6C04E72992C}" type="presParOf" srcId="{A2989195-2071-4559-B4E0-E09369250D59}" destId="{4D3F6272-AD95-4254-AA40-2A1DB8E844FF}" srcOrd="1" destOrd="0" presId="urn:microsoft.com/office/officeart/2005/8/layout/hList9"/>
    <dgm:cxn modelId="{BC742AB4-D6AB-4309-8D13-6FC1CDDF02FE}" type="presParOf" srcId="{4D3F6272-AD95-4254-AA40-2A1DB8E844FF}" destId="{406016F5-4D5F-40AD-A0C0-482F4B133123}" srcOrd="0" destOrd="0" presId="urn:microsoft.com/office/officeart/2005/8/layout/hList9"/>
    <dgm:cxn modelId="{578BF65B-C733-41BA-A183-D78D0B9F4288}" type="presParOf" srcId="{4D3F6272-AD95-4254-AA40-2A1DB8E844FF}" destId="{C7CEE164-E0A0-4722-B5C5-6EF239AC8B6F}" srcOrd="1" destOrd="0" presId="urn:microsoft.com/office/officeart/2005/8/layout/hList9"/>
    <dgm:cxn modelId="{E34D99F5-921B-4DAF-840E-ED3D15250411}" type="presParOf" srcId="{AF783CDE-B306-43DD-A72D-08DCFAC5D4D7}" destId="{A9430369-984C-462A-9CCB-DCD419A3AACE}" srcOrd="2" destOrd="0" presId="urn:microsoft.com/office/officeart/2005/8/layout/hList9"/>
    <dgm:cxn modelId="{491BE0B1-F0CB-4249-B5D2-6B4590F245E6}" type="presParOf" srcId="{AF783CDE-B306-43DD-A72D-08DCFAC5D4D7}" destId="{15A54EC4-9C77-47D6-8DD5-42D23E58E9CD}" srcOrd="3" destOrd="0" presId="urn:microsoft.com/office/officeart/2005/8/layout/hList9"/>
    <dgm:cxn modelId="{1488B31C-E7CA-4A9D-93B8-C295D8532D1E}" type="presParOf" srcId="{AF783CDE-B306-43DD-A72D-08DCFAC5D4D7}" destId="{5D405E96-B21F-4279-BF61-67F703D7597D}" srcOrd="4" destOrd="0" presId="urn:microsoft.com/office/officeart/2005/8/layout/hList9"/>
    <dgm:cxn modelId="{A3CFBC7E-272A-497D-AC2A-99D12D8A2ADE}" type="presParOf" srcId="{AF783CDE-B306-43DD-A72D-08DCFAC5D4D7}" destId="{BE3EDECF-D8A8-48F7-AF55-229ECB55BA96}" srcOrd="5" destOrd="0" presId="urn:microsoft.com/office/officeart/2005/8/layout/hList9"/>
    <dgm:cxn modelId="{BAD13F08-987B-4E96-ADC1-5BFD5CE1BAED}" type="presParOf" srcId="{AF783CDE-B306-43DD-A72D-08DCFAC5D4D7}" destId="{FB07E0CB-CB8C-4548-8846-3BD0EA7282D4}" srcOrd="6" destOrd="0" presId="urn:microsoft.com/office/officeart/2005/8/layout/hList9"/>
    <dgm:cxn modelId="{5AC81BF9-FAAB-49A7-BB5F-CE4FE103D8DF}" type="presParOf" srcId="{FB07E0CB-CB8C-4548-8846-3BD0EA7282D4}" destId="{53D31437-12A2-4348-9BBA-B18614BC965E}" srcOrd="0" destOrd="0" presId="urn:microsoft.com/office/officeart/2005/8/layout/hList9"/>
    <dgm:cxn modelId="{3C19BBCB-C023-4AAA-BAA9-F31AB889E0CF}" type="presParOf" srcId="{FB07E0CB-CB8C-4548-8846-3BD0EA7282D4}" destId="{1B469029-54C4-4012-AA45-91D012F9563A}" srcOrd="1" destOrd="0" presId="urn:microsoft.com/office/officeart/2005/8/layout/hList9"/>
    <dgm:cxn modelId="{04FFE5FD-0249-4AAF-AF6C-2102DD27A331}" type="presParOf" srcId="{1B469029-54C4-4012-AA45-91D012F9563A}" destId="{452491BE-0815-44EF-9671-C4E227358A8A}" srcOrd="0" destOrd="0" presId="urn:microsoft.com/office/officeart/2005/8/layout/hList9"/>
    <dgm:cxn modelId="{81EB3BCE-05D3-424A-8453-03B9E957D3A5}" type="presParOf" srcId="{1B469029-54C4-4012-AA45-91D012F9563A}" destId="{B8423C3F-2B00-44FB-AD8D-188FB963CC71}" srcOrd="1" destOrd="0" presId="urn:microsoft.com/office/officeart/2005/8/layout/hList9"/>
    <dgm:cxn modelId="{77110137-C31F-46DB-97E6-95FB8DBCE12E}" type="presParOf" srcId="{AF783CDE-B306-43DD-A72D-08DCFAC5D4D7}" destId="{4E1CF9A4-BC50-4AE2-879B-67BC4E85DD9D}" srcOrd="7" destOrd="0" presId="urn:microsoft.com/office/officeart/2005/8/layout/hList9"/>
    <dgm:cxn modelId="{606DD712-2956-4546-815E-84695D37ADCC}" type="presParOf" srcId="{AF783CDE-B306-43DD-A72D-08DCFAC5D4D7}" destId="{70E9063E-D13F-43C8-8993-1A30EDA7B8BB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F909B53-4422-40A4-9834-CA6E64DDE137}" type="doc">
      <dgm:prSet loTypeId="urn:microsoft.com/office/officeart/2005/8/layout/hList9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6173D648-8B54-450A-8083-6AD2F0F7C1EB}">
      <dgm:prSet phldrT="[Текст]"/>
      <dgm:spPr/>
      <dgm:t>
        <a:bodyPr/>
        <a:lstStyle/>
        <a:p>
          <a:r>
            <a:rPr lang="ru-RU" b="1" dirty="0" smtClean="0"/>
            <a:t>ВВЭР-1200</a:t>
          </a:r>
          <a:endParaRPr lang="ru-RU" dirty="0"/>
        </a:p>
      </dgm:t>
    </dgm:pt>
    <dgm:pt modelId="{A005F25D-E61D-4804-A9BB-F2B03C5794F9}" type="parTrans" cxnId="{25F6701C-9A2F-43E7-B3E2-DA36D1CA0DBD}">
      <dgm:prSet/>
      <dgm:spPr/>
      <dgm:t>
        <a:bodyPr/>
        <a:lstStyle/>
        <a:p>
          <a:endParaRPr lang="ru-RU"/>
        </a:p>
      </dgm:t>
    </dgm:pt>
    <dgm:pt modelId="{1B14C0EE-D436-4458-A773-00CF3A825510}" type="sibTrans" cxnId="{25F6701C-9A2F-43E7-B3E2-DA36D1CA0DBD}">
      <dgm:prSet/>
      <dgm:spPr/>
      <dgm:t>
        <a:bodyPr/>
        <a:lstStyle/>
        <a:p>
          <a:endParaRPr lang="ru-RU"/>
        </a:p>
      </dgm:t>
    </dgm:pt>
    <dgm:pt modelId="{91F3F04F-0544-4619-82D0-5F98EE09F77C}">
      <dgm:prSet phldrT="[Текст]" custT="1"/>
      <dgm:spPr/>
      <dgm:t>
        <a:bodyPr/>
        <a:lstStyle/>
        <a:p>
          <a:endParaRPr lang="ru-RU" sz="1600" dirty="0" smtClean="0"/>
        </a:p>
        <a:p>
          <a:r>
            <a:rPr lang="ru-RU" sz="1400" dirty="0" smtClean="0"/>
            <a:t>ТВС-2006</a:t>
          </a:r>
        </a:p>
        <a:p>
          <a:endParaRPr lang="ru-RU" sz="1600" dirty="0"/>
        </a:p>
      </dgm:t>
    </dgm:pt>
    <dgm:pt modelId="{E3B6B4D7-BE78-43CD-B2CC-0A9A2B46E6BD}" type="parTrans" cxnId="{2808BE0D-C595-4795-AF04-BA843CAAAEF3}">
      <dgm:prSet/>
      <dgm:spPr/>
      <dgm:t>
        <a:bodyPr/>
        <a:lstStyle/>
        <a:p>
          <a:endParaRPr lang="ru-RU"/>
        </a:p>
      </dgm:t>
    </dgm:pt>
    <dgm:pt modelId="{FA828AAB-51BB-45DE-98A7-AFFB88445B7E}" type="sibTrans" cxnId="{2808BE0D-C595-4795-AF04-BA843CAAAEF3}">
      <dgm:prSet/>
      <dgm:spPr/>
      <dgm:t>
        <a:bodyPr/>
        <a:lstStyle/>
        <a:p>
          <a:endParaRPr lang="ru-RU"/>
        </a:p>
      </dgm:t>
    </dgm:pt>
    <dgm:pt modelId="{8877BB55-3815-4547-9863-DE409A113A93}">
      <dgm:prSet phldrT="[Текст]"/>
      <dgm:spPr/>
      <dgm:t>
        <a:bodyPr/>
        <a:lstStyle/>
        <a:p>
          <a:r>
            <a:rPr lang="ru-RU" b="1" dirty="0" smtClean="0"/>
            <a:t>ВВЭР-ТОИ</a:t>
          </a:r>
          <a:endParaRPr lang="ru-RU" dirty="0"/>
        </a:p>
      </dgm:t>
    </dgm:pt>
    <dgm:pt modelId="{ED88A8B5-33FB-41B2-AAEB-E165F0D6142F}" type="parTrans" cxnId="{077DB404-606B-4CFB-AEF3-214B32139ED1}">
      <dgm:prSet/>
      <dgm:spPr/>
      <dgm:t>
        <a:bodyPr/>
        <a:lstStyle/>
        <a:p>
          <a:endParaRPr lang="ru-RU"/>
        </a:p>
      </dgm:t>
    </dgm:pt>
    <dgm:pt modelId="{374CFFC0-5B0D-43A6-9FEA-8726D807688B}" type="sibTrans" cxnId="{077DB404-606B-4CFB-AEF3-214B32139ED1}">
      <dgm:prSet/>
      <dgm:spPr/>
      <dgm:t>
        <a:bodyPr/>
        <a:lstStyle/>
        <a:p>
          <a:endParaRPr lang="ru-RU"/>
        </a:p>
      </dgm:t>
    </dgm:pt>
    <dgm:pt modelId="{B48B226D-1052-4AA5-A403-76D00E6BF524}">
      <dgm:prSet phldrT="[Текст]" custT="1"/>
      <dgm:spPr/>
      <dgm:t>
        <a:bodyPr/>
        <a:lstStyle/>
        <a:p>
          <a:r>
            <a:rPr lang="ru-RU" sz="1400" dirty="0" smtClean="0"/>
            <a:t>ТВС-ТОИ</a:t>
          </a:r>
        </a:p>
      </dgm:t>
    </dgm:pt>
    <dgm:pt modelId="{EBC9CF26-5384-4469-93BD-02FA86050DBF}" type="parTrans" cxnId="{2456FD05-BA3E-40C9-8917-866671D40192}">
      <dgm:prSet/>
      <dgm:spPr/>
      <dgm:t>
        <a:bodyPr/>
        <a:lstStyle/>
        <a:p>
          <a:endParaRPr lang="ru-RU"/>
        </a:p>
      </dgm:t>
    </dgm:pt>
    <dgm:pt modelId="{1D544500-004A-4DD5-A097-55CFC27B18FE}" type="sibTrans" cxnId="{2456FD05-BA3E-40C9-8917-866671D40192}">
      <dgm:prSet/>
      <dgm:spPr/>
      <dgm:t>
        <a:bodyPr/>
        <a:lstStyle/>
        <a:p>
          <a:endParaRPr lang="ru-RU"/>
        </a:p>
      </dgm:t>
    </dgm:pt>
    <dgm:pt modelId="{52AE44D2-B4C8-4954-B83C-63ADD80AE472}">
      <dgm:prSet/>
      <dgm:spPr/>
      <dgm:t>
        <a:bodyPr/>
        <a:lstStyle/>
        <a:p>
          <a:r>
            <a:rPr lang="ru-RU" b="1" dirty="0" smtClean="0"/>
            <a:t>БН-800</a:t>
          </a:r>
          <a:endParaRPr lang="ru-RU" dirty="0"/>
        </a:p>
      </dgm:t>
    </dgm:pt>
    <dgm:pt modelId="{11C316D5-1765-4A80-B9BC-EDDC5E3042D7}" type="parTrans" cxnId="{E31D6DAC-5B01-4AE9-9D44-14E6A40064A0}">
      <dgm:prSet/>
      <dgm:spPr/>
      <dgm:t>
        <a:bodyPr/>
        <a:lstStyle/>
        <a:p>
          <a:endParaRPr lang="ru-RU"/>
        </a:p>
      </dgm:t>
    </dgm:pt>
    <dgm:pt modelId="{15192721-E870-4314-B9BD-587BB5588E5B}" type="sibTrans" cxnId="{E31D6DAC-5B01-4AE9-9D44-14E6A40064A0}">
      <dgm:prSet/>
      <dgm:spPr/>
      <dgm:t>
        <a:bodyPr/>
        <a:lstStyle/>
        <a:p>
          <a:endParaRPr lang="ru-RU"/>
        </a:p>
      </dgm:t>
    </dgm:pt>
    <dgm:pt modelId="{4DF6294A-4D3E-4C55-B2D9-BCC13C18B5F3}">
      <dgm:prSet phldrT="[Текст]" custT="1"/>
      <dgm:spPr/>
      <dgm:t>
        <a:bodyPr/>
        <a:lstStyle/>
        <a:p>
          <a:r>
            <a:rPr lang="ru-RU" sz="1400" dirty="0" smtClean="0"/>
            <a:t>ТВС с </a:t>
          </a:r>
          <a:r>
            <a:rPr lang="en-US" sz="1400" dirty="0" smtClean="0"/>
            <a:t>MOX-</a:t>
          </a:r>
          <a:r>
            <a:rPr lang="ru-RU" sz="1400" dirty="0" smtClean="0"/>
            <a:t>топливом</a:t>
          </a:r>
        </a:p>
      </dgm:t>
    </dgm:pt>
    <dgm:pt modelId="{9BD4CD53-4D11-48C9-BFEC-C2E4EC16AECB}" type="parTrans" cxnId="{3B41B60C-03D4-4A76-B6B3-11E119E89FD0}">
      <dgm:prSet/>
      <dgm:spPr/>
      <dgm:t>
        <a:bodyPr/>
        <a:lstStyle/>
        <a:p>
          <a:endParaRPr lang="ru-RU"/>
        </a:p>
      </dgm:t>
    </dgm:pt>
    <dgm:pt modelId="{EEA2C39D-DC7A-4F91-B1EB-5268363A54F3}" type="sibTrans" cxnId="{3B41B60C-03D4-4A76-B6B3-11E119E89FD0}">
      <dgm:prSet/>
      <dgm:spPr/>
      <dgm:t>
        <a:bodyPr/>
        <a:lstStyle/>
        <a:p>
          <a:endParaRPr lang="ru-RU"/>
        </a:p>
      </dgm:t>
    </dgm:pt>
    <dgm:pt modelId="{AF783CDE-B306-43DD-A72D-08DCFAC5D4D7}" type="pres">
      <dgm:prSet presAssocID="{2F909B53-4422-40A4-9834-CA6E64DDE137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1C29EA87-D5BE-4BBE-BD9E-ED7FE8637349}" type="pres">
      <dgm:prSet presAssocID="{6173D648-8B54-450A-8083-6AD2F0F7C1EB}" presName="posSpace" presStyleCnt="0"/>
      <dgm:spPr/>
    </dgm:pt>
    <dgm:pt modelId="{A2989195-2071-4559-B4E0-E09369250D59}" type="pres">
      <dgm:prSet presAssocID="{6173D648-8B54-450A-8083-6AD2F0F7C1EB}" presName="vertFlow" presStyleCnt="0"/>
      <dgm:spPr/>
    </dgm:pt>
    <dgm:pt modelId="{B6618E72-9255-4F2F-8E49-56CD3BE1E3F7}" type="pres">
      <dgm:prSet presAssocID="{6173D648-8B54-450A-8083-6AD2F0F7C1EB}" presName="topSpace" presStyleCnt="0"/>
      <dgm:spPr/>
    </dgm:pt>
    <dgm:pt modelId="{4D3F6272-AD95-4254-AA40-2A1DB8E844FF}" type="pres">
      <dgm:prSet presAssocID="{6173D648-8B54-450A-8083-6AD2F0F7C1EB}" presName="firstComp" presStyleCnt="0"/>
      <dgm:spPr/>
    </dgm:pt>
    <dgm:pt modelId="{406016F5-4D5F-40AD-A0C0-482F4B133123}" type="pres">
      <dgm:prSet presAssocID="{6173D648-8B54-450A-8083-6AD2F0F7C1EB}" presName="firstChild" presStyleLbl="bgAccFollowNode1" presStyleIdx="0" presStyleCnt="3" custScaleY="112029"/>
      <dgm:spPr/>
      <dgm:t>
        <a:bodyPr/>
        <a:lstStyle/>
        <a:p>
          <a:endParaRPr lang="ru-RU"/>
        </a:p>
      </dgm:t>
    </dgm:pt>
    <dgm:pt modelId="{C7CEE164-E0A0-4722-B5C5-6EF239AC8B6F}" type="pres">
      <dgm:prSet presAssocID="{6173D648-8B54-450A-8083-6AD2F0F7C1EB}" presName="firstChildTx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430369-984C-462A-9CCB-DCD419A3AACE}" type="pres">
      <dgm:prSet presAssocID="{6173D648-8B54-450A-8083-6AD2F0F7C1EB}" presName="negSpace" presStyleCnt="0"/>
      <dgm:spPr/>
    </dgm:pt>
    <dgm:pt modelId="{15A54EC4-9C77-47D6-8DD5-42D23E58E9CD}" type="pres">
      <dgm:prSet presAssocID="{6173D648-8B54-450A-8083-6AD2F0F7C1EB}" presName="circle" presStyleLbl="node1" presStyleIdx="0" presStyleCnt="3"/>
      <dgm:spPr/>
      <dgm:t>
        <a:bodyPr/>
        <a:lstStyle/>
        <a:p>
          <a:endParaRPr lang="ru-RU"/>
        </a:p>
      </dgm:t>
    </dgm:pt>
    <dgm:pt modelId="{5D405E96-B21F-4279-BF61-67F703D7597D}" type="pres">
      <dgm:prSet presAssocID="{1B14C0EE-D436-4458-A773-00CF3A825510}" presName="transSpace" presStyleCnt="0"/>
      <dgm:spPr/>
    </dgm:pt>
    <dgm:pt modelId="{BE3EDECF-D8A8-48F7-AF55-229ECB55BA96}" type="pres">
      <dgm:prSet presAssocID="{8877BB55-3815-4547-9863-DE409A113A93}" presName="posSpace" presStyleCnt="0"/>
      <dgm:spPr/>
    </dgm:pt>
    <dgm:pt modelId="{FB07E0CB-CB8C-4548-8846-3BD0EA7282D4}" type="pres">
      <dgm:prSet presAssocID="{8877BB55-3815-4547-9863-DE409A113A93}" presName="vertFlow" presStyleCnt="0"/>
      <dgm:spPr/>
    </dgm:pt>
    <dgm:pt modelId="{53D31437-12A2-4348-9BBA-B18614BC965E}" type="pres">
      <dgm:prSet presAssocID="{8877BB55-3815-4547-9863-DE409A113A93}" presName="topSpace" presStyleCnt="0"/>
      <dgm:spPr/>
    </dgm:pt>
    <dgm:pt modelId="{1B469029-54C4-4012-AA45-91D012F9563A}" type="pres">
      <dgm:prSet presAssocID="{8877BB55-3815-4547-9863-DE409A113A93}" presName="firstComp" presStyleCnt="0"/>
      <dgm:spPr/>
    </dgm:pt>
    <dgm:pt modelId="{452491BE-0815-44EF-9671-C4E227358A8A}" type="pres">
      <dgm:prSet presAssocID="{8877BB55-3815-4547-9863-DE409A113A93}" presName="firstChild" presStyleLbl="bgAccFollowNode1" presStyleIdx="1" presStyleCnt="3" custScaleY="110888"/>
      <dgm:spPr/>
      <dgm:t>
        <a:bodyPr/>
        <a:lstStyle/>
        <a:p>
          <a:endParaRPr lang="ru-RU"/>
        </a:p>
      </dgm:t>
    </dgm:pt>
    <dgm:pt modelId="{B8423C3F-2B00-44FB-AD8D-188FB963CC71}" type="pres">
      <dgm:prSet presAssocID="{8877BB55-3815-4547-9863-DE409A113A93}" presName="firstChildTx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1CF9A4-BC50-4AE2-879B-67BC4E85DD9D}" type="pres">
      <dgm:prSet presAssocID="{8877BB55-3815-4547-9863-DE409A113A93}" presName="negSpace" presStyleCnt="0"/>
      <dgm:spPr/>
    </dgm:pt>
    <dgm:pt modelId="{70E9063E-D13F-43C8-8993-1A30EDA7B8BB}" type="pres">
      <dgm:prSet presAssocID="{8877BB55-3815-4547-9863-DE409A113A93}" presName="circle" presStyleLbl="node1" presStyleIdx="1" presStyleCnt="3"/>
      <dgm:spPr/>
      <dgm:t>
        <a:bodyPr/>
        <a:lstStyle/>
        <a:p>
          <a:endParaRPr lang="ru-RU"/>
        </a:p>
      </dgm:t>
    </dgm:pt>
    <dgm:pt modelId="{E86837B0-3670-457E-B952-41BE2C3C9502}" type="pres">
      <dgm:prSet presAssocID="{374CFFC0-5B0D-43A6-9FEA-8726D807688B}" presName="transSpace" presStyleCnt="0"/>
      <dgm:spPr/>
    </dgm:pt>
    <dgm:pt modelId="{DDE2787D-F5AE-4AFE-B273-A2ECE6FED87D}" type="pres">
      <dgm:prSet presAssocID="{52AE44D2-B4C8-4954-B83C-63ADD80AE472}" presName="posSpace" presStyleCnt="0"/>
      <dgm:spPr/>
    </dgm:pt>
    <dgm:pt modelId="{F0B1318E-5BE6-48BC-9984-F9AE2E42D9A3}" type="pres">
      <dgm:prSet presAssocID="{52AE44D2-B4C8-4954-B83C-63ADD80AE472}" presName="vertFlow" presStyleCnt="0"/>
      <dgm:spPr/>
    </dgm:pt>
    <dgm:pt modelId="{92E13491-D504-40DF-A4BD-CE27ED53274B}" type="pres">
      <dgm:prSet presAssocID="{52AE44D2-B4C8-4954-B83C-63ADD80AE472}" presName="topSpace" presStyleCnt="0"/>
      <dgm:spPr/>
    </dgm:pt>
    <dgm:pt modelId="{605C4638-A600-4FE0-96EF-986A1A0F20A6}" type="pres">
      <dgm:prSet presAssocID="{52AE44D2-B4C8-4954-B83C-63ADD80AE472}" presName="firstComp" presStyleCnt="0"/>
      <dgm:spPr/>
    </dgm:pt>
    <dgm:pt modelId="{80B033B2-707A-46E7-B7F4-AAD17E333FEA}" type="pres">
      <dgm:prSet presAssocID="{52AE44D2-B4C8-4954-B83C-63ADD80AE472}" presName="firstChild" presStyleLbl="bgAccFollowNode1" presStyleIdx="2" presStyleCnt="3" custScaleY="109261"/>
      <dgm:spPr/>
      <dgm:t>
        <a:bodyPr/>
        <a:lstStyle/>
        <a:p>
          <a:endParaRPr lang="ru-RU"/>
        </a:p>
      </dgm:t>
    </dgm:pt>
    <dgm:pt modelId="{16A66583-A0BD-463D-B78A-F77AB81F5410}" type="pres">
      <dgm:prSet presAssocID="{52AE44D2-B4C8-4954-B83C-63ADD80AE472}" presName="firstChildTx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A1EE15-F4A4-43E1-B5CC-A0CE5A91E67E}" type="pres">
      <dgm:prSet presAssocID="{52AE44D2-B4C8-4954-B83C-63ADD80AE472}" presName="negSpace" presStyleCnt="0"/>
      <dgm:spPr/>
    </dgm:pt>
    <dgm:pt modelId="{A3FDA29E-9CDE-45ED-BAA7-44ED17AA1370}" type="pres">
      <dgm:prSet presAssocID="{52AE44D2-B4C8-4954-B83C-63ADD80AE472}" presName="circle" presStyleLbl="node1" presStyleIdx="2" presStyleCnt="3"/>
      <dgm:spPr/>
      <dgm:t>
        <a:bodyPr/>
        <a:lstStyle/>
        <a:p>
          <a:endParaRPr lang="ru-RU"/>
        </a:p>
      </dgm:t>
    </dgm:pt>
  </dgm:ptLst>
  <dgm:cxnLst>
    <dgm:cxn modelId="{E31D6DAC-5B01-4AE9-9D44-14E6A40064A0}" srcId="{2F909B53-4422-40A4-9834-CA6E64DDE137}" destId="{52AE44D2-B4C8-4954-B83C-63ADD80AE472}" srcOrd="2" destOrd="0" parTransId="{11C316D5-1765-4A80-B9BC-EDDC5E3042D7}" sibTransId="{15192721-E870-4314-B9BD-587BB5588E5B}"/>
    <dgm:cxn modelId="{F26520E2-50A0-4E94-8494-16A4E18FCFA3}" type="presOf" srcId="{B48B226D-1052-4AA5-A403-76D00E6BF524}" destId="{452491BE-0815-44EF-9671-C4E227358A8A}" srcOrd="0" destOrd="0" presId="urn:microsoft.com/office/officeart/2005/8/layout/hList9"/>
    <dgm:cxn modelId="{CDAB8237-9DC4-4895-864D-30EFDE55B196}" type="presOf" srcId="{91F3F04F-0544-4619-82D0-5F98EE09F77C}" destId="{406016F5-4D5F-40AD-A0C0-482F4B133123}" srcOrd="0" destOrd="0" presId="urn:microsoft.com/office/officeart/2005/8/layout/hList9"/>
    <dgm:cxn modelId="{C736A8EF-157F-49F2-97B5-2A3C344DD046}" type="presOf" srcId="{8877BB55-3815-4547-9863-DE409A113A93}" destId="{70E9063E-D13F-43C8-8993-1A30EDA7B8BB}" srcOrd="0" destOrd="0" presId="urn:microsoft.com/office/officeart/2005/8/layout/hList9"/>
    <dgm:cxn modelId="{3B41B60C-03D4-4A76-B6B3-11E119E89FD0}" srcId="{52AE44D2-B4C8-4954-B83C-63ADD80AE472}" destId="{4DF6294A-4D3E-4C55-B2D9-BCC13C18B5F3}" srcOrd="0" destOrd="0" parTransId="{9BD4CD53-4D11-48C9-BFEC-C2E4EC16AECB}" sibTransId="{EEA2C39D-DC7A-4F91-B1EB-5268363A54F3}"/>
    <dgm:cxn modelId="{3A3CA3E5-D923-4D2E-8980-557461A56CF6}" type="presOf" srcId="{6173D648-8B54-450A-8083-6AD2F0F7C1EB}" destId="{15A54EC4-9C77-47D6-8DD5-42D23E58E9CD}" srcOrd="0" destOrd="0" presId="urn:microsoft.com/office/officeart/2005/8/layout/hList9"/>
    <dgm:cxn modelId="{25F6701C-9A2F-43E7-B3E2-DA36D1CA0DBD}" srcId="{2F909B53-4422-40A4-9834-CA6E64DDE137}" destId="{6173D648-8B54-450A-8083-6AD2F0F7C1EB}" srcOrd="0" destOrd="0" parTransId="{A005F25D-E61D-4804-A9BB-F2B03C5794F9}" sibTransId="{1B14C0EE-D436-4458-A773-00CF3A825510}"/>
    <dgm:cxn modelId="{BD5312F1-DCFE-44BA-8E5E-E84A92210317}" type="presOf" srcId="{B48B226D-1052-4AA5-A403-76D00E6BF524}" destId="{B8423C3F-2B00-44FB-AD8D-188FB963CC71}" srcOrd="1" destOrd="0" presId="urn:microsoft.com/office/officeart/2005/8/layout/hList9"/>
    <dgm:cxn modelId="{077DB404-606B-4CFB-AEF3-214B32139ED1}" srcId="{2F909B53-4422-40A4-9834-CA6E64DDE137}" destId="{8877BB55-3815-4547-9863-DE409A113A93}" srcOrd="1" destOrd="0" parTransId="{ED88A8B5-33FB-41B2-AAEB-E165F0D6142F}" sibTransId="{374CFFC0-5B0D-43A6-9FEA-8726D807688B}"/>
    <dgm:cxn modelId="{2456FD05-BA3E-40C9-8917-866671D40192}" srcId="{8877BB55-3815-4547-9863-DE409A113A93}" destId="{B48B226D-1052-4AA5-A403-76D00E6BF524}" srcOrd="0" destOrd="0" parTransId="{EBC9CF26-5384-4469-93BD-02FA86050DBF}" sibTransId="{1D544500-004A-4DD5-A097-55CFC27B18FE}"/>
    <dgm:cxn modelId="{21555DC4-342D-4D9F-BFC1-193B14708B9F}" type="presOf" srcId="{4DF6294A-4D3E-4C55-B2D9-BCC13C18B5F3}" destId="{80B033B2-707A-46E7-B7F4-AAD17E333FEA}" srcOrd="0" destOrd="0" presId="urn:microsoft.com/office/officeart/2005/8/layout/hList9"/>
    <dgm:cxn modelId="{A9CAEAA4-6476-4CE5-8B8D-E5D95CF298D2}" type="presOf" srcId="{91F3F04F-0544-4619-82D0-5F98EE09F77C}" destId="{C7CEE164-E0A0-4722-B5C5-6EF239AC8B6F}" srcOrd="1" destOrd="0" presId="urn:microsoft.com/office/officeart/2005/8/layout/hList9"/>
    <dgm:cxn modelId="{5F73E7C7-A283-4A9A-AF05-62FB0ED8F942}" type="presOf" srcId="{52AE44D2-B4C8-4954-B83C-63ADD80AE472}" destId="{A3FDA29E-9CDE-45ED-BAA7-44ED17AA1370}" srcOrd="0" destOrd="0" presId="urn:microsoft.com/office/officeart/2005/8/layout/hList9"/>
    <dgm:cxn modelId="{2808BE0D-C595-4795-AF04-BA843CAAAEF3}" srcId="{6173D648-8B54-450A-8083-6AD2F0F7C1EB}" destId="{91F3F04F-0544-4619-82D0-5F98EE09F77C}" srcOrd="0" destOrd="0" parTransId="{E3B6B4D7-BE78-43CD-B2CC-0A9A2B46E6BD}" sibTransId="{FA828AAB-51BB-45DE-98A7-AFFB88445B7E}"/>
    <dgm:cxn modelId="{CE2C3252-2096-48DD-AAEC-F329C96E3973}" type="presOf" srcId="{4DF6294A-4D3E-4C55-B2D9-BCC13C18B5F3}" destId="{16A66583-A0BD-463D-B78A-F77AB81F5410}" srcOrd="1" destOrd="0" presId="urn:microsoft.com/office/officeart/2005/8/layout/hList9"/>
    <dgm:cxn modelId="{74E5CB6A-6CC2-441A-ACC5-7658924FCE86}" type="presOf" srcId="{2F909B53-4422-40A4-9834-CA6E64DDE137}" destId="{AF783CDE-B306-43DD-A72D-08DCFAC5D4D7}" srcOrd="0" destOrd="0" presId="urn:microsoft.com/office/officeart/2005/8/layout/hList9"/>
    <dgm:cxn modelId="{AFA0098F-29DE-4D5B-9071-4F2AC7B59E25}" type="presParOf" srcId="{AF783CDE-B306-43DD-A72D-08DCFAC5D4D7}" destId="{1C29EA87-D5BE-4BBE-BD9E-ED7FE8637349}" srcOrd="0" destOrd="0" presId="urn:microsoft.com/office/officeart/2005/8/layout/hList9"/>
    <dgm:cxn modelId="{26893FA2-1C24-4A5E-8EBE-78FA1C1C89D8}" type="presParOf" srcId="{AF783CDE-B306-43DD-A72D-08DCFAC5D4D7}" destId="{A2989195-2071-4559-B4E0-E09369250D59}" srcOrd="1" destOrd="0" presId="urn:microsoft.com/office/officeart/2005/8/layout/hList9"/>
    <dgm:cxn modelId="{77A34D3C-5123-45F0-9A18-71668D6917CF}" type="presParOf" srcId="{A2989195-2071-4559-B4E0-E09369250D59}" destId="{B6618E72-9255-4F2F-8E49-56CD3BE1E3F7}" srcOrd="0" destOrd="0" presId="urn:microsoft.com/office/officeart/2005/8/layout/hList9"/>
    <dgm:cxn modelId="{FEE252BA-E727-4DCB-8108-46A7DE9CEFA3}" type="presParOf" srcId="{A2989195-2071-4559-B4E0-E09369250D59}" destId="{4D3F6272-AD95-4254-AA40-2A1DB8E844FF}" srcOrd="1" destOrd="0" presId="urn:microsoft.com/office/officeart/2005/8/layout/hList9"/>
    <dgm:cxn modelId="{35451C08-E3AA-4DFA-AA70-671F76E230D2}" type="presParOf" srcId="{4D3F6272-AD95-4254-AA40-2A1DB8E844FF}" destId="{406016F5-4D5F-40AD-A0C0-482F4B133123}" srcOrd="0" destOrd="0" presId="urn:microsoft.com/office/officeart/2005/8/layout/hList9"/>
    <dgm:cxn modelId="{7B165D35-FD2C-4C5A-A4F2-5FD849ECB1AA}" type="presParOf" srcId="{4D3F6272-AD95-4254-AA40-2A1DB8E844FF}" destId="{C7CEE164-E0A0-4722-B5C5-6EF239AC8B6F}" srcOrd="1" destOrd="0" presId="urn:microsoft.com/office/officeart/2005/8/layout/hList9"/>
    <dgm:cxn modelId="{1E3CE0CD-8923-4ED3-97FE-500877B2774A}" type="presParOf" srcId="{AF783CDE-B306-43DD-A72D-08DCFAC5D4D7}" destId="{A9430369-984C-462A-9CCB-DCD419A3AACE}" srcOrd="2" destOrd="0" presId="urn:microsoft.com/office/officeart/2005/8/layout/hList9"/>
    <dgm:cxn modelId="{FE89B480-F0AB-4D00-9FF3-585B7BC1156F}" type="presParOf" srcId="{AF783CDE-B306-43DD-A72D-08DCFAC5D4D7}" destId="{15A54EC4-9C77-47D6-8DD5-42D23E58E9CD}" srcOrd="3" destOrd="0" presId="urn:microsoft.com/office/officeart/2005/8/layout/hList9"/>
    <dgm:cxn modelId="{505FC35C-CAD4-4F49-B2F1-9C0734773665}" type="presParOf" srcId="{AF783CDE-B306-43DD-A72D-08DCFAC5D4D7}" destId="{5D405E96-B21F-4279-BF61-67F703D7597D}" srcOrd="4" destOrd="0" presId="urn:microsoft.com/office/officeart/2005/8/layout/hList9"/>
    <dgm:cxn modelId="{7CB16579-F00D-4C3C-8F54-54F4502298CC}" type="presParOf" srcId="{AF783CDE-B306-43DD-A72D-08DCFAC5D4D7}" destId="{BE3EDECF-D8A8-48F7-AF55-229ECB55BA96}" srcOrd="5" destOrd="0" presId="urn:microsoft.com/office/officeart/2005/8/layout/hList9"/>
    <dgm:cxn modelId="{4201249C-AC92-474C-B454-A289A9D20FB8}" type="presParOf" srcId="{AF783CDE-B306-43DD-A72D-08DCFAC5D4D7}" destId="{FB07E0CB-CB8C-4548-8846-3BD0EA7282D4}" srcOrd="6" destOrd="0" presId="urn:microsoft.com/office/officeart/2005/8/layout/hList9"/>
    <dgm:cxn modelId="{CAC8E3D8-2712-4CD0-A207-87309A8EB72C}" type="presParOf" srcId="{FB07E0CB-CB8C-4548-8846-3BD0EA7282D4}" destId="{53D31437-12A2-4348-9BBA-B18614BC965E}" srcOrd="0" destOrd="0" presId="urn:microsoft.com/office/officeart/2005/8/layout/hList9"/>
    <dgm:cxn modelId="{D4D32DAE-DA9E-4241-8F86-4433A956D42C}" type="presParOf" srcId="{FB07E0CB-CB8C-4548-8846-3BD0EA7282D4}" destId="{1B469029-54C4-4012-AA45-91D012F9563A}" srcOrd="1" destOrd="0" presId="urn:microsoft.com/office/officeart/2005/8/layout/hList9"/>
    <dgm:cxn modelId="{2ED48333-3C5E-4948-AC90-47175989057A}" type="presParOf" srcId="{1B469029-54C4-4012-AA45-91D012F9563A}" destId="{452491BE-0815-44EF-9671-C4E227358A8A}" srcOrd="0" destOrd="0" presId="urn:microsoft.com/office/officeart/2005/8/layout/hList9"/>
    <dgm:cxn modelId="{3B1ADCB8-827F-40B8-8A61-CE0F50276364}" type="presParOf" srcId="{1B469029-54C4-4012-AA45-91D012F9563A}" destId="{B8423C3F-2B00-44FB-AD8D-188FB963CC71}" srcOrd="1" destOrd="0" presId="urn:microsoft.com/office/officeart/2005/8/layout/hList9"/>
    <dgm:cxn modelId="{58058961-EE64-4930-987C-530C7E490F7F}" type="presParOf" srcId="{AF783CDE-B306-43DD-A72D-08DCFAC5D4D7}" destId="{4E1CF9A4-BC50-4AE2-879B-67BC4E85DD9D}" srcOrd="7" destOrd="0" presId="urn:microsoft.com/office/officeart/2005/8/layout/hList9"/>
    <dgm:cxn modelId="{D9ABF675-AE7A-4057-A6C1-BA9833AAF89C}" type="presParOf" srcId="{AF783CDE-B306-43DD-A72D-08DCFAC5D4D7}" destId="{70E9063E-D13F-43C8-8993-1A30EDA7B8BB}" srcOrd="8" destOrd="0" presId="urn:microsoft.com/office/officeart/2005/8/layout/hList9"/>
    <dgm:cxn modelId="{2F6879CF-E311-4829-AC5F-15D774552411}" type="presParOf" srcId="{AF783CDE-B306-43DD-A72D-08DCFAC5D4D7}" destId="{E86837B0-3670-457E-B952-41BE2C3C9502}" srcOrd="9" destOrd="0" presId="urn:microsoft.com/office/officeart/2005/8/layout/hList9"/>
    <dgm:cxn modelId="{D59BD08F-AA64-4EA3-A09F-6B192B270CA9}" type="presParOf" srcId="{AF783CDE-B306-43DD-A72D-08DCFAC5D4D7}" destId="{DDE2787D-F5AE-4AFE-B273-A2ECE6FED87D}" srcOrd="10" destOrd="0" presId="urn:microsoft.com/office/officeart/2005/8/layout/hList9"/>
    <dgm:cxn modelId="{5CC3030B-82C2-47A0-9943-C6C119E338B3}" type="presParOf" srcId="{AF783CDE-B306-43DD-A72D-08DCFAC5D4D7}" destId="{F0B1318E-5BE6-48BC-9984-F9AE2E42D9A3}" srcOrd="11" destOrd="0" presId="urn:microsoft.com/office/officeart/2005/8/layout/hList9"/>
    <dgm:cxn modelId="{5DAD90EF-AA39-4D40-9CCA-75A53B82C0CF}" type="presParOf" srcId="{F0B1318E-5BE6-48BC-9984-F9AE2E42D9A3}" destId="{92E13491-D504-40DF-A4BD-CE27ED53274B}" srcOrd="0" destOrd="0" presId="urn:microsoft.com/office/officeart/2005/8/layout/hList9"/>
    <dgm:cxn modelId="{0EC62E2A-7774-4BBF-B22C-6FC29EDE1F82}" type="presParOf" srcId="{F0B1318E-5BE6-48BC-9984-F9AE2E42D9A3}" destId="{605C4638-A600-4FE0-96EF-986A1A0F20A6}" srcOrd="1" destOrd="0" presId="urn:microsoft.com/office/officeart/2005/8/layout/hList9"/>
    <dgm:cxn modelId="{C5C4A832-3B87-435D-96F7-48B0E8726EA1}" type="presParOf" srcId="{605C4638-A600-4FE0-96EF-986A1A0F20A6}" destId="{80B033B2-707A-46E7-B7F4-AAD17E333FEA}" srcOrd="0" destOrd="0" presId="urn:microsoft.com/office/officeart/2005/8/layout/hList9"/>
    <dgm:cxn modelId="{03B99F11-4FB2-4D8B-99A5-27BBA62A489E}" type="presParOf" srcId="{605C4638-A600-4FE0-96EF-986A1A0F20A6}" destId="{16A66583-A0BD-463D-B78A-F77AB81F5410}" srcOrd="1" destOrd="0" presId="urn:microsoft.com/office/officeart/2005/8/layout/hList9"/>
    <dgm:cxn modelId="{0BEEF380-C596-47D3-8F1B-02C6CC1C42DB}" type="presParOf" srcId="{AF783CDE-B306-43DD-A72D-08DCFAC5D4D7}" destId="{9DA1EE15-F4A4-43E1-B5CC-A0CE5A91E67E}" srcOrd="12" destOrd="0" presId="urn:microsoft.com/office/officeart/2005/8/layout/hList9"/>
    <dgm:cxn modelId="{14B3489E-27C1-4DAD-8818-76719DEE87B4}" type="presParOf" srcId="{AF783CDE-B306-43DD-A72D-08DCFAC5D4D7}" destId="{A3FDA29E-9CDE-45ED-BAA7-44ED17AA1370}" srcOrd="13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6F45E09-D9A9-45F9-869F-0F33E3DCC33E}" type="doc">
      <dgm:prSet loTypeId="urn:microsoft.com/office/officeart/2005/8/layout/vList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86FF6D4-8958-45A2-BA2F-432E2948A689}">
      <dgm:prSet phldrT="[Текст]"/>
      <dgm:spPr/>
      <dgm:t>
        <a:bodyPr/>
        <a:lstStyle/>
        <a:p>
          <a:r>
            <a:rPr lang="ru-RU" b="1" dirty="0" smtClean="0">
              <a:latin typeface="Arial" charset="0"/>
            </a:rPr>
            <a:t>Топливо первого поколения</a:t>
          </a:r>
        </a:p>
      </dgm:t>
    </dgm:pt>
    <dgm:pt modelId="{0474E0B7-8BCC-4396-8DA7-74753A5AD407}" type="parTrans" cxnId="{539D0B4E-F3BC-456B-BE65-E09D39452BBC}">
      <dgm:prSet/>
      <dgm:spPr/>
      <dgm:t>
        <a:bodyPr/>
        <a:lstStyle/>
        <a:p>
          <a:endParaRPr lang="ru-RU" b="1"/>
        </a:p>
      </dgm:t>
    </dgm:pt>
    <dgm:pt modelId="{E431D79B-52F6-404D-861A-5D9588D77126}" type="sibTrans" cxnId="{539D0B4E-F3BC-456B-BE65-E09D39452BBC}">
      <dgm:prSet/>
      <dgm:spPr/>
      <dgm:t>
        <a:bodyPr/>
        <a:lstStyle/>
        <a:p>
          <a:endParaRPr lang="ru-RU" b="1"/>
        </a:p>
      </dgm:t>
    </dgm:pt>
    <dgm:pt modelId="{3ADF627B-B74A-4C38-9A3B-05EAEE343150}">
      <dgm:prSet phldrT="[Текст]" custT="1"/>
      <dgm:spPr/>
      <dgm:t>
        <a:bodyPr/>
        <a:lstStyle/>
        <a:p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Кольская АЭС, энергоблоки 1,2</a:t>
          </a:r>
          <a:endParaRPr lang="ru-RU" sz="1000" b="1" dirty="0">
            <a:solidFill>
              <a:schemeClr val="accent2">
                <a:lumMod val="50000"/>
              </a:schemeClr>
            </a:solidFill>
          </a:endParaRPr>
        </a:p>
      </dgm:t>
    </dgm:pt>
    <dgm:pt modelId="{95528412-B223-4FFC-8B2F-FDB881599F7F}" type="parTrans" cxnId="{D121E87C-D6A5-40B0-A7BA-7D4D9023017F}">
      <dgm:prSet/>
      <dgm:spPr/>
      <dgm:t>
        <a:bodyPr/>
        <a:lstStyle/>
        <a:p>
          <a:endParaRPr lang="ru-RU" b="1"/>
        </a:p>
      </dgm:t>
    </dgm:pt>
    <dgm:pt modelId="{BCB6B782-7B3F-444B-A33A-F2F4ADD53AA3}" type="sibTrans" cxnId="{D121E87C-D6A5-40B0-A7BA-7D4D9023017F}">
      <dgm:prSet/>
      <dgm:spPr/>
      <dgm:t>
        <a:bodyPr/>
        <a:lstStyle/>
        <a:p>
          <a:endParaRPr lang="ru-RU" b="1"/>
        </a:p>
      </dgm:t>
    </dgm:pt>
    <dgm:pt modelId="{249C3778-6877-40E9-AE01-D7816F686DF4}">
      <dgm:prSet phldrT="[Текст]"/>
      <dgm:spPr/>
      <dgm:t>
        <a:bodyPr/>
        <a:lstStyle/>
        <a:p>
          <a:r>
            <a:rPr lang="ru-RU" b="1" dirty="0" smtClean="0">
              <a:latin typeface="Arial" charset="0"/>
            </a:rPr>
            <a:t>Топливо второго поколения</a:t>
          </a:r>
          <a:endParaRPr lang="ru-RU" b="1" dirty="0"/>
        </a:p>
      </dgm:t>
    </dgm:pt>
    <dgm:pt modelId="{0EAFF32C-D16D-4DB9-8357-58F4F5303E64}" type="parTrans" cxnId="{F02E5384-40DA-4699-A245-15043E38EF10}">
      <dgm:prSet/>
      <dgm:spPr/>
      <dgm:t>
        <a:bodyPr/>
        <a:lstStyle/>
        <a:p>
          <a:endParaRPr lang="ru-RU" b="1"/>
        </a:p>
      </dgm:t>
    </dgm:pt>
    <dgm:pt modelId="{2FE859A1-1918-40FD-95B7-C7691AA7438B}" type="sibTrans" cxnId="{F02E5384-40DA-4699-A245-15043E38EF10}">
      <dgm:prSet/>
      <dgm:spPr/>
      <dgm:t>
        <a:bodyPr/>
        <a:lstStyle/>
        <a:p>
          <a:endParaRPr lang="ru-RU" b="1"/>
        </a:p>
      </dgm:t>
    </dgm:pt>
    <dgm:pt modelId="{1CDC8A5E-E161-476B-B8D1-30759BA2DA6B}">
      <dgm:prSet phldrT="[Текст]" custT="1"/>
      <dgm:spPr/>
      <dgm:t>
        <a:bodyPr/>
        <a:lstStyle/>
        <a:p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Ровенская АЭС, энергоблоки 1,2</a:t>
          </a:r>
          <a:endParaRPr lang="ru-RU" sz="1000" b="1" dirty="0">
            <a:solidFill>
              <a:schemeClr val="accent2">
                <a:lumMod val="50000"/>
              </a:schemeClr>
            </a:solidFill>
          </a:endParaRPr>
        </a:p>
      </dgm:t>
    </dgm:pt>
    <dgm:pt modelId="{C7A536A4-F67E-4D27-BF62-BDE1A67EA4D0}" type="parTrans" cxnId="{4B227AE1-D427-4711-B69C-79FF567BE798}">
      <dgm:prSet/>
      <dgm:spPr/>
      <dgm:t>
        <a:bodyPr/>
        <a:lstStyle/>
        <a:p>
          <a:endParaRPr lang="ru-RU" b="1"/>
        </a:p>
      </dgm:t>
    </dgm:pt>
    <dgm:pt modelId="{799C175F-036D-4550-9B63-D7BD88C873CA}" type="sibTrans" cxnId="{4B227AE1-D427-4711-B69C-79FF567BE798}">
      <dgm:prSet/>
      <dgm:spPr/>
      <dgm:t>
        <a:bodyPr/>
        <a:lstStyle/>
        <a:p>
          <a:endParaRPr lang="ru-RU" b="1"/>
        </a:p>
      </dgm:t>
    </dgm:pt>
    <dgm:pt modelId="{5781F3DE-1300-4396-83B9-6D1C7E69423F}">
      <dgm:prSet phldrT="[Текст]" custT="1"/>
      <dgm:spPr/>
      <dgm:t>
        <a:bodyPr/>
        <a:lstStyle/>
        <a:p>
          <a:r>
            <a:rPr lang="ru-RU" sz="1000" b="1" dirty="0" err="1" smtClean="0">
              <a:solidFill>
                <a:schemeClr val="accent2">
                  <a:lumMod val="50000"/>
                </a:schemeClr>
              </a:solidFill>
            </a:rPr>
            <a:t>Нововоронежская</a:t>
          </a:r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 АЭС, энергоблоки 3,4</a:t>
          </a:r>
          <a:endParaRPr lang="ru-RU" sz="1000" b="1" dirty="0">
            <a:solidFill>
              <a:schemeClr val="accent2">
                <a:lumMod val="50000"/>
              </a:schemeClr>
            </a:solidFill>
          </a:endParaRPr>
        </a:p>
      </dgm:t>
    </dgm:pt>
    <dgm:pt modelId="{DAF005D0-0442-4C89-8923-56647CE97CE4}" type="parTrans" cxnId="{1F0E9C92-25AE-45B0-AA11-9CF22E1B9120}">
      <dgm:prSet/>
      <dgm:spPr/>
      <dgm:t>
        <a:bodyPr/>
        <a:lstStyle/>
        <a:p>
          <a:endParaRPr lang="ru-RU" b="1"/>
        </a:p>
      </dgm:t>
    </dgm:pt>
    <dgm:pt modelId="{7C814515-96A5-4F20-BC49-89E4D67B94EF}" type="sibTrans" cxnId="{1F0E9C92-25AE-45B0-AA11-9CF22E1B9120}">
      <dgm:prSet/>
      <dgm:spPr/>
      <dgm:t>
        <a:bodyPr/>
        <a:lstStyle/>
        <a:p>
          <a:endParaRPr lang="ru-RU" b="1"/>
        </a:p>
      </dgm:t>
    </dgm:pt>
    <dgm:pt modelId="{8A42B9FD-3B9F-44BE-890C-1CC5E0EC0464}">
      <dgm:prSet phldrT="[Текст]" custT="1"/>
      <dgm:spPr/>
      <dgm:t>
        <a:bodyPr/>
        <a:lstStyle/>
        <a:p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Армянская АЭС</a:t>
          </a:r>
          <a:endParaRPr lang="ru-RU" sz="1000" b="1" dirty="0">
            <a:solidFill>
              <a:schemeClr val="accent2">
                <a:lumMod val="50000"/>
              </a:schemeClr>
            </a:solidFill>
          </a:endParaRPr>
        </a:p>
      </dgm:t>
    </dgm:pt>
    <dgm:pt modelId="{600C7B31-7C59-46BA-BA65-4AA70E8E1CF6}" type="parTrans" cxnId="{D0273E36-3582-4E4A-9F7A-60F9408A4BE0}">
      <dgm:prSet/>
      <dgm:spPr/>
      <dgm:t>
        <a:bodyPr/>
        <a:lstStyle/>
        <a:p>
          <a:endParaRPr lang="ru-RU" b="1"/>
        </a:p>
      </dgm:t>
    </dgm:pt>
    <dgm:pt modelId="{361AAC2A-856D-4469-963B-966794CB620E}" type="sibTrans" cxnId="{D0273E36-3582-4E4A-9F7A-60F9408A4BE0}">
      <dgm:prSet/>
      <dgm:spPr/>
      <dgm:t>
        <a:bodyPr/>
        <a:lstStyle/>
        <a:p>
          <a:endParaRPr lang="ru-RU" b="1"/>
        </a:p>
      </dgm:t>
    </dgm:pt>
    <dgm:pt modelId="{3E87E5DD-8FBC-4833-A289-0BF1EF27294E}">
      <dgm:prSet phldrT="[Текст]"/>
      <dgm:spPr/>
      <dgm:t>
        <a:bodyPr/>
        <a:lstStyle/>
        <a:p>
          <a:r>
            <a:rPr lang="ru-RU" b="1" dirty="0" smtClean="0"/>
            <a:t>Топливо третьего поколения</a:t>
          </a:r>
          <a:endParaRPr lang="ru-RU" b="1" dirty="0"/>
        </a:p>
      </dgm:t>
    </dgm:pt>
    <dgm:pt modelId="{E114482E-8B2A-4C0D-868D-8FC3B7BB7AAD}" type="parTrans" cxnId="{407F1714-4A99-40B1-9E55-DC5B6E569740}">
      <dgm:prSet/>
      <dgm:spPr/>
      <dgm:t>
        <a:bodyPr/>
        <a:lstStyle/>
        <a:p>
          <a:endParaRPr lang="ru-RU" b="1"/>
        </a:p>
      </dgm:t>
    </dgm:pt>
    <dgm:pt modelId="{DCC66054-92AC-4F9B-9BFF-E10B27069DA4}" type="sibTrans" cxnId="{407F1714-4A99-40B1-9E55-DC5B6E569740}">
      <dgm:prSet/>
      <dgm:spPr/>
      <dgm:t>
        <a:bodyPr/>
        <a:lstStyle/>
        <a:p>
          <a:endParaRPr lang="ru-RU" b="1"/>
        </a:p>
      </dgm:t>
    </dgm:pt>
    <dgm:pt modelId="{874B8DE6-C174-475E-AC67-6A9425A939D1}">
      <dgm:prSet phldrT="[Текст]" custT="1"/>
      <dgm:spPr/>
      <dgm:t>
        <a:bodyPr/>
        <a:lstStyle/>
        <a:p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Кольская АЭС, энергоблок 4</a:t>
          </a:r>
          <a:endParaRPr lang="ru-RU" sz="1000" b="1" dirty="0">
            <a:solidFill>
              <a:schemeClr val="accent2">
                <a:lumMod val="50000"/>
              </a:schemeClr>
            </a:solidFill>
          </a:endParaRPr>
        </a:p>
      </dgm:t>
    </dgm:pt>
    <dgm:pt modelId="{22ED9A87-9356-45C6-975D-C0CCA1264938}" type="parTrans" cxnId="{4A7BC548-2277-4777-A566-AB2062C416BE}">
      <dgm:prSet/>
      <dgm:spPr/>
      <dgm:t>
        <a:bodyPr/>
        <a:lstStyle/>
        <a:p>
          <a:endParaRPr lang="ru-RU" b="1"/>
        </a:p>
      </dgm:t>
    </dgm:pt>
    <dgm:pt modelId="{7AA845CE-6E19-4DBA-A00A-611DE7FA99B7}" type="sibTrans" cxnId="{4A7BC548-2277-4777-A566-AB2062C416BE}">
      <dgm:prSet/>
      <dgm:spPr/>
      <dgm:t>
        <a:bodyPr/>
        <a:lstStyle/>
        <a:p>
          <a:endParaRPr lang="ru-RU" b="1"/>
        </a:p>
      </dgm:t>
    </dgm:pt>
    <dgm:pt modelId="{5A60510C-9FBD-46CC-A793-41C25F0B4143}">
      <dgm:prSet phldrT="[Текст]"/>
      <dgm:spPr/>
      <dgm:t>
        <a:bodyPr/>
        <a:lstStyle/>
        <a:p>
          <a:r>
            <a:rPr lang="ru-RU" b="1" dirty="0" smtClean="0">
              <a:latin typeface="Arial" charset="0"/>
            </a:rPr>
            <a:t>Повышение мощности энергоблоков ВВЭР-440</a:t>
          </a:r>
          <a:endParaRPr lang="ru-RU" b="1" dirty="0"/>
        </a:p>
      </dgm:t>
    </dgm:pt>
    <dgm:pt modelId="{F092FD95-FDD8-4703-B456-F8153A812813}" type="parTrans" cxnId="{3CF87E20-BB31-4AA7-9A22-DB45FE210408}">
      <dgm:prSet/>
      <dgm:spPr/>
      <dgm:t>
        <a:bodyPr/>
        <a:lstStyle/>
        <a:p>
          <a:endParaRPr lang="ru-RU" b="1"/>
        </a:p>
      </dgm:t>
    </dgm:pt>
    <dgm:pt modelId="{F25D0DDB-E5A9-4FAB-B65C-761ACCB5B930}" type="sibTrans" cxnId="{3CF87E20-BB31-4AA7-9A22-DB45FE210408}">
      <dgm:prSet/>
      <dgm:spPr/>
      <dgm:t>
        <a:bodyPr/>
        <a:lstStyle/>
        <a:p>
          <a:endParaRPr lang="ru-RU" b="1"/>
        </a:p>
      </dgm:t>
    </dgm:pt>
    <dgm:pt modelId="{E07EF465-8404-4CEA-8A0C-22392A260204}">
      <dgm:prSet phldrT="[Текст]" custT="1"/>
      <dgm:spPr/>
      <dgm:t>
        <a:bodyPr/>
        <a:lstStyle/>
        <a:p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Кольская АЭС (3,4)                         – 107%;</a:t>
          </a:r>
          <a:endParaRPr lang="ru-RU" sz="1000" b="1" dirty="0">
            <a:solidFill>
              <a:schemeClr val="accent2">
                <a:lumMod val="50000"/>
              </a:schemeClr>
            </a:solidFill>
          </a:endParaRPr>
        </a:p>
      </dgm:t>
    </dgm:pt>
    <dgm:pt modelId="{40F20871-D45D-4550-885E-FC0AB82FF628}" type="parTrans" cxnId="{EC5BCAD5-0C4F-41A3-868A-6B912FF95FA1}">
      <dgm:prSet/>
      <dgm:spPr/>
      <dgm:t>
        <a:bodyPr/>
        <a:lstStyle/>
        <a:p>
          <a:endParaRPr lang="ru-RU" b="1"/>
        </a:p>
      </dgm:t>
    </dgm:pt>
    <dgm:pt modelId="{96191782-0746-4B81-8E00-2012BB4E3585}" type="sibTrans" cxnId="{EC5BCAD5-0C4F-41A3-868A-6B912FF95FA1}">
      <dgm:prSet/>
      <dgm:spPr/>
      <dgm:t>
        <a:bodyPr/>
        <a:lstStyle/>
        <a:p>
          <a:endParaRPr lang="ru-RU" b="1"/>
        </a:p>
      </dgm:t>
    </dgm:pt>
    <dgm:pt modelId="{B343427A-D3DF-40B7-8F14-0B0F5CCC7999}">
      <dgm:prSet custT="1"/>
      <dgm:spPr/>
      <dgm:t>
        <a:bodyPr/>
        <a:lstStyle/>
        <a:p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АЭС «</a:t>
          </a:r>
          <a:r>
            <a:rPr lang="ru-RU" sz="1000" b="1" dirty="0" err="1" smtClean="0">
              <a:solidFill>
                <a:schemeClr val="accent2">
                  <a:lumMod val="50000"/>
                </a:schemeClr>
              </a:solidFill>
            </a:rPr>
            <a:t>Моховце</a:t>
          </a:r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»                              – 107%;</a:t>
          </a:r>
          <a:endParaRPr lang="ru-RU" sz="1000" b="1" dirty="0">
            <a:solidFill>
              <a:schemeClr val="accent2">
                <a:lumMod val="50000"/>
              </a:schemeClr>
            </a:solidFill>
          </a:endParaRPr>
        </a:p>
      </dgm:t>
    </dgm:pt>
    <dgm:pt modelId="{3FF67F1B-7314-4D4C-92C7-28C3C04BC99D}" type="parTrans" cxnId="{D8FC23BD-5957-4DBB-A599-18227C8FDAD7}">
      <dgm:prSet/>
      <dgm:spPr/>
      <dgm:t>
        <a:bodyPr/>
        <a:lstStyle/>
        <a:p>
          <a:endParaRPr lang="ru-RU" b="1"/>
        </a:p>
      </dgm:t>
    </dgm:pt>
    <dgm:pt modelId="{690EB9CE-7F07-444F-AA10-0027103013AD}" type="sibTrans" cxnId="{D8FC23BD-5957-4DBB-A599-18227C8FDAD7}">
      <dgm:prSet/>
      <dgm:spPr/>
      <dgm:t>
        <a:bodyPr/>
        <a:lstStyle/>
        <a:p>
          <a:endParaRPr lang="ru-RU" b="1"/>
        </a:p>
      </dgm:t>
    </dgm:pt>
    <dgm:pt modelId="{229C08EA-776E-4004-8134-7EC2C2423E70}">
      <dgm:prSet custT="1"/>
      <dgm:spPr/>
      <dgm:t>
        <a:bodyPr/>
        <a:lstStyle/>
        <a:p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АЭС «</a:t>
          </a:r>
          <a:r>
            <a:rPr lang="ru-RU" sz="1000" b="1" dirty="0" err="1" smtClean="0">
              <a:solidFill>
                <a:schemeClr val="accent2">
                  <a:lumMod val="50000"/>
                </a:schemeClr>
              </a:solidFill>
            </a:rPr>
            <a:t>Богунице</a:t>
          </a:r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»                             – 107%;</a:t>
          </a:r>
          <a:endParaRPr lang="ru-RU" sz="1000" b="1" dirty="0">
            <a:solidFill>
              <a:schemeClr val="accent2">
                <a:lumMod val="50000"/>
              </a:schemeClr>
            </a:solidFill>
          </a:endParaRPr>
        </a:p>
      </dgm:t>
    </dgm:pt>
    <dgm:pt modelId="{C8FD9693-39EE-4276-8C86-8C20036904BF}" type="parTrans" cxnId="{CFF3EF21-0B5C-44C6-B170-E8D3D7935F59}">
      <dgm:prSet/>
      <dgm:spPr/>
      <dgm:t>
        <a:bodyPr/>
        <a:lstStyle/>
        <a:p>
          <a:endParaRPr lang="ru-RU" b="1"/>
        </a:p>
      </dgm:t>
    </dgm:pt>
    <dgm:pt modelId="{50BDB399-8F32-454F-BCE0-B70DC212A538}" type="sibTrans" cxnId="{CFF3EF21-0B5C-44C6-B170-E8D3D7935F59}">
      <dgm:prSet/>
      <dgm:spPr/>
      <dgm:t>
        <a:bodyPr/>
        <a:lstStyle/>
        <a:p>
          <a:endParaRPr lang="ru-RU" b="1"/>
        </a:p>
      </dgm:t>
    </dgm:pt>
    <dgm:pt modelId="{B79F5294-904D-4871-82C3-4ABA503675D8}">
      <dgm:prSet custT="1"/>
      <dgm:spPr/>
      <dgm:t>
        <a:bodyPr/>
        <a:lstStyle/>
        <a:p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АЭС «</a:t>
          </a:r>
          <a:r>
            <a:rPr lang="ru-RU" sz="1000" b="1" dirty="0" err="1" smtClean="0">
              <a:solidFill>
                <a:schemeClr val="accent2">
                  <a:lumMod val="50000"/>
                </a:schemeClr>
              </a:solidFill>
            </a:rPr>
            <a:t>Дукованы</a:t>
          </a:r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»                            – 105%;</a:t>
          </a:r>
          <a:endParaRPr lang="ru-RU" sz="1000" b="1" dirty="0">
            <a:solidFill>
              <a:schemeClr val="accent2">
                <a:lumMod val="50000"/>
              </a:schemeClr>
            </a:solidFill>
          </a:endParaRPr>
        </a:p>
      </dgm:t>
    </dgm:pt>
    <dgm:pt modelId="{CD7A25B3-BC73-4923-B0D7-DF35C61DFC34}" type="parTrans" cxnId="{847CAEAB-61BF-49BE-AD01-B58B13B5B136}">
      <dgm:prSet/>
      <dgm:spPr/>
      <dgm:t>
        <a:bodyPr/>
        <a:lstStyle/>
        <a:p>
          <a:endParaRPr lang="ru-RU" b="1"/>
        </a:p>
      </dgm:t>
    </dgm:pt>
    <dgm:pt modelId="{019FE69D-C57F-457D-9DEA-0A7F92887CC1}" type="sibTrans" cxnId="{847CAEAB-61BF-49BE-AD01-B58B13B5B136}">
      <dgm:prSet/>
      <dgm:spPr/>
      <dgm:t>
        <a:bodyPr/>
        <a:lstStyle/>
        <a:p>
          <a:endParaRPr lang="ru-RU" b="1"/>
        </a:p>
      </dgm:t>
    </dgm:pt>
    <dgm:pt modelId="{AD740454-A6F8-451D-855E-2EA71A96AA21}">
      <dgm:prSet custT="1"/>
      <dgm:spPr/>
      <dgm:t>
        <a:bodyPr/>
        <a:lstStyle/>
        <a:p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АЭС «</a:t>
          </a:r>
          <a:r>
            <a:rPr lang="ru-RU" sz="1000" b="1" dirty="0" err="1" smtClean="0">
              <a:solidFill>
                <a:schemeClr val="accent2">
                  <a:lumMod val="50000"/>
                </a:schemeClr>
              </a:solidFill>
            </a:rPr>
            <a:t>Пакш</a:t>
          </a:r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»                                     – 108%;</a:t>
          </a:r>
          <a:endParaRPr lang="ru-RU" sz="1000" b="1" dirty="0">
            <a:solidFill>
              <a:schemeClr val="accent2">
                <a:lumMod val="50000"/>
              </a:schemeClr>
            </a:solidFill>
          </a:endParaRPr>
        </a:p>
      </dgm:t>
    </dgm:pt>
    <dgm:pt modelId="{9A900020-94BA-4376-9AA5-207165F92A3C}" type="parTrans" cxnId="{7F7856B2-58A2-47BC-BA76-B65DD4A32C34}">
      <dgm:prSet/>
      <dgm:spPr/>
      <dgm:t>
        <a:bodyPr/>
        <a:lstStyle/>
        <a:p>
          <a:endParaRPr lang="ru-RU" b="1"/>
        </a:p>
      </dgm:t>
    </dgm:pt>
    <dgm:pt modelId="{CA1328A4-9E27-443E-9612-5E2A6033ECF3}" type="sibTrans" cxnId="{7F7856B2-58A2-47BC-BA76-B65DD4A32C34}">
      <dgm:prSet/>
      <dgm:spPr/>
      <dgm:t>
        <a:bodyPr/>
        <a:lstStyle/>
        <a:p>
          <a:endParaRPr lang="ru-RU" b="1"/>
        </a:p>
      </dgm:t>
    </dgm:pt>
    <dgm:pt modelId="{ABA0A479-6433-4948-AC96-03D58376FCB4}">
      <dgm:prSet custT="1"/>
      <dgm:spPr/>
      <dgm:t>
        <a:bodyPr/>
        <a:lstStyle/>
        <a:p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АЭС «</a:t>
          </a:r>
          <a:r>
            <a:rPr lang="ru-RU" sz="1000" b="1" dirty="0" err="1" smtClean="0">
              <a:solidFill>
                <a:schemeClr val="accent2">
                  <a:lumMod val="50000"/>
                </a:schemeClr>
              </a:solidFill>
            </a:rPr>
            <a:t>Ловииза</a:t>
          </a:r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»                               – 109%.</a:t>
          </a:r>
          <a:endParaRPr lang="ru-RU" sz="1000" b="1" dirty="0">
            <a:solidFill>
              <a:schemeClr val="accent2">
                <a:lumMod val="50000"/>
              </a:schemeClr>
            </a:solidFill>
          </a:endParaRPr>
        </a:p>
      </dgm:t>
    </dgm:pt>
    <dgm:pt modelId="{B99A15A3-939B-4F07-A7E3-4253D2B48B75}" type="parTrans" cxnId="{4762B007-56BF-437D-9B1C-FC6FB61C708F}">
      <dgm:prSet/>
      <dgm:spPr/>
      <dgm:t>
        <a:bodyPr/>
        <a:lstStyle/>
        <a:p>
          <a:endParaRPr lang="ru-RU" b="1"/>
        </a:p>
      </dgm:t>
    </dgm:pt>
    <dgm:pt modelId="{CBEE2D1F-BE4F-4485-B4E3-8FB7087FDF7F}" type="sibTrans" cxnId="{4762B007-56BF-437D-9B1C-FC6FB61C708F}">
      <dgm:prSet/>
      <dgm:spPr/>
      <dgm:t>
        <a:bodyPr/>
        <a:lstStyle/>
        <a:p>
          <a:endParaRPr lang="ru-RU" b="1"/>
        </a:p>
      </dgm:t>
    </dgm:pt>
    <dgm:pt modelId="{CFDCC218-7F09-47E9-87FC-B2695C14F88A}">
      <dgm:prSet phldrT="[Текст]" custT="1"/>
      <dgm:spPr/>
      <dgm:t>
        <a:bodyPr/>
        <a:lstStyle/>
        <a:p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Кольская АЭС, энергоблоки 3,4</a:t>
          </a:r>
          <a:endParaRPr lang="ru-RU" sz="1000" b="1" dirty="0">
            <a:solidFill>
              <a:schemeClr val="accent2">
                <a:lumMod val="50000"/>
              </a:schemeClr>
            </a:solidFill>
          </a:endParaRPr>
        </a:p>
      </dgm:t>
    </dgm:pt>
    <dgm:pt modelId="{6009B771-88E7-4DBB-9B48-A3F317A0EB11}" type="parTrans" cxnId="{BFAD8577-FE23-42EE-90D9-4BDDC29DFBC7}">
      <dgm:prSet/>
      <dgm:spPr/>
      <dgm:t>
        <a:bodyPr/>
        <a:lstStyle/>
        <a:p>
          <a:endParaRPr lang="ru-RU"/>
        </a:p>
      </dgm:t>
    </dgm:pt>
    <dgm:pt modelId="{A4121CCE-8E8D-4D45-8FAA-3C9E23A3BB33}" type="sibTrans" cxnId="{BFAD8577-FE23-42EE-90D9-4BDDC29DFBC7}">
      <dgm:prSet/>
      <dgm:spPr/>
      <dgm:t>
        <a:bodyPr/>
        <a:lstStyle/>
        <a:p>
          <a:endParaRPr lang="ru-RU"/>
        </a:p>
      </dgm:t>
    </dgm:pt>
    <dgm:pt modelId="{21905343-A774-439C-ABD3-94D75BCACEA1}">
      <dgm:prSet phldrT="[Текст]" custT="1"/>
      <dgm:spPr/>
      <dgm:t>
        <a:bodyPr/>
        <a:lstStyle/>
        <a:p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АЭС «</a:t>
          </a:r>
          <a:r>
            <a:rPr lang="ru-RU" sz="1000" b="1" dirty="0" err="1" smtClean="0">
              <a:solidFill>
                <a:schemeClr val="accent2">
                  <a:lumMod val="50000"/>
                </a:schemeClr>
              </a:solidFill>
            </a:rPr>
            <a:t>Богунице</a:t>
          </a:r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»</a:t>
          </a:r>
          <a:endParaRPr lang="ru-RU" sz="1000" b="1" dirty="0">
            <a:solidFill>
              <a:schemeClr val="accent2">
                <a:lumMod val="50000"/>
              </a:schemeClr>
            </a:solidFill>
          </a:endParaRPr>
        </a:p>
      </dgm:t>
    </dgm:pt>
    <dgm:pt modelId="{A8DC05B2-D113-4173-97CA-4D12E6C5D7F6}" type="parTrans" cxnId="{B2257338-D912-4FA3-A66B-B5830EE7A843}">
      <dgm:prSet/>
      <dgm:spPr/>
      <dgm:t>
        <a:bodyPr/>
        <a:lstStyle/>
        <a:p>
          <a:endParaRPr lang="ru-RU"/>
        </a:p>
      </dgm:t>
    </dgm:pt>
    <dgm:pt modelId="{F5936C55-13A7-4BCF-A845-97AC94B5CF3C}" type="sibTrans" cxnId="{B2257338-D912-4FA3-A66B-B5830EE7A843}">
      <dgm:prSet/>
      <dgm:spPr/>
      <dgm:t>
        <a:bodyPr/>
        <a:lstStyle/>
        <a:p>
          <a:endParaRPr lang="ru-RU"/>
        </a:p>
      </dgm:t>
    </dgm:pt>
    <dgm:pt modelId="{DEDCD382-9B13-4236-A457-D970E6A9F256}">
      <dgm:prSet phldrT="[Текст]" custT="1"/>
      <dgm:spPr/>
      <dgm:t>
        <a:bodyPr/>
        <a:lstStyle/>
        <a:p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АЭС «</a:t>
          </a:r>
          <a:r>
            <a:rPr lang="ru-RU" sz="1000" b="1" dirty="0" err="1" smtClean="0">
              <a:solidFill>
                <a:schemeClr val="accent2">
                  <a:lumMod val="50000"/>
                </a:schemeClr>
              </a:solidFill>
            </a:rPr>
            <a:t>Дукованы</a:t>
          </a:r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»</a:t>
          </a:r>
          <a:endParaRPr lang="ru-RU" sz="1000" b="1" dirty="0">
            <a:solidFill>
              <a:schemeClr val="accent2">
                <a:lumMod val="50000"/>
              </a:schemeClr>
            </a:solidFill>
          </a:endParaRPr>
        </a:p>
      </dgm:t>
    </dgm:pt>
    <dgm:pt modelId="{6E6E3F15-63EC-47FB-984F-535A2020B80B}" type="parTrans" cxnId="{2A6D8F9D-5BC9-4D31-88A4-B21679F1E749}">
      <dgm:prSet/>
      <dgm:spPr/>
      <dgm:t>
        <a:bodyPr/>
        <a:lstStyle/>
        <a:p>
          <a:endParaRPr lang="ru-RU"/>
        </a:p>
      </dgm:t>
    </dgm:pt>
    <dgm:pt modelId="{0302E2D2-B18A-407D-BAAE-00F2D9F722A4}" type="sibTrans" cxnId="{2A6D8F9D-5BC9-4D31-88A4-B21679F1E749}">
      <dgm:prSet/>
      <dgm:spPr/>
      <dgm:t>
        <a:bodyPr/>
        <a:lstStyle/>
        <a:p>
          <a:endParaRPr lang="ru-RU"/>
        </a:p>
      </dgm:t>
    </dgm:pt>
    <dgm:pt modelId="{6B4362A1-E290-448A-8D83-720FF8FA59EE}">
      <dgm:prSet phldrT="[Текст]" custT="1"/>
      <dgm:spPr/>
      <dgm:t>
        <a:bodyPr/>
        <a:lstStyle/>
        <a:p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АЭС «</a:t>
          </a:r>
          <a:r>
            <a:rPr lang="ru-RU" sz="1000" b="1" dirty="0" err="1" smtClean="0">
              <a:solidFill>
                <a:schemeClr val="accent2">
                  <a:lumMod val="50000"/>
                </a:schemeClr>
              </a:solidFill>
            </a:rPr>
            <a:t>Пакш</a:t>
          </a:r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»</a:t>
          </a:r>
          <a:endParaRPr lang="ru-RU" sz="1000" b="1" dirty="0">
            <a:solidFill>
              <a:schemeClr val="accent2">
                <a:lumMod val="50000"/>
              </a:schemeClr>
            </a:solidFill>
          </a:endParaRPr>
        </a:p>
      </dgm:t>
    </dgm:pt>
    <dgm:pt modelId="{CACF2B27-28D2-420E-9E5A-4FCAD1765E58}" type="parTrans" cxnId="{8587082D-8DC0-4B9A-90F5-12EAFF65CF87}">
      <dgm:prSet/>
      <dgm:spPr/>
      <dgm:t>
        <a:bodyPr/>
        <a:lstStyle/>
        <a:p>
          <a:endParaRPr lang="ru-RU"/>
        </a:p>
      </dgm:t>
    </dgm:pt>
    <dgm:pt modelId="{807DA8BA-2ABC-4D0A-86C0-636276DC1A70}" type="sibTrans" cxnId="{8587082D-8DC0-4B9A-90F5-12EAFF65CF87}">
      <dgm:prSet/>
      <dgm:spPr/>
      <dgm:t>
        <a:bodyPr/>
        <a:lstStyle/>
        <a:p>
          <a:endParaRPr lang="ru-RU"/>
        </a:p>
      </dgm:t>
    </dgm:pt>
    <dgm:pt modelId="{7C69323E-A689-4740-9527-F8C5F1AF00DE}">
      <dgm:prSet phldrT="[Текст]" custT="1"/>
      <dgm:spPr/>
      <dgm:t>
        <a:bodyPr/>
        <a:lstStyle/>
        <a:p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АЭС «</a:t>
          </a:r>
          <a:r>
            <a:rPr lang="ru-RU" sz="1000" b="1" dirty="0" err="1" smtClean="0">
              <a:solidFill>
                <a:schemeClr val="accent2">
                  <a:lumMod val="50000"/>
                </a:schemeClr>
              </a:solidFill>
            </a:rPr>
            <a:t>Ловииза</a:t>
          </a:r>
          <a:r>
            <a:rPr lang="ru-RU" sz="1000" b="1" dirty="0" smtClean="0">
              <a:solidFill>
                <a:schemeClr val="accent2">
                  <a:lumMod val="50000"/>
                </a:schemeClr>
              </a:solidFill>
            </a:rPr>
            <a:t>»</a:t>
          </a:r>
          <a:endParaRPr lang="ru-RU" sz="1000" b="1" dirty="0">
            <a:solidFill>
              <a:schemeClr val="accent2">
                <a:lumMod val="50000"/>
              </a:schemeClr>
            </a:solidFill>
          </a:endParaRPr>
        </a:p>
      </dgm:t>
    </dgm:pt>
    <dgm:pt modelId="{96C86DC1-B1D8-4FBD-9881-E97B22D61AE1}" type="parTrans" cxnId="{438BDB47-C844-4CDD-9FAF-2AD5130D4349}">
      <dgm:prSet/>
      <dgm:spPr/>
      <dgm:t>
        <a:bodyPr/>
        <a:lstStyle/>
        <a:p>
          <a:endParaRPr lang="ru-RU"/>
        </a:p>
      </dgm:t>
    </dgm:pt>
    <dgm:pt modelId="{BD2F06BF-7122-4ACF-BD44-52448BD6FE93}" type="sibTrans" cxnId="{438BDB47-C844-4CDD-9FAF-2AD5130D4349}">
      <dgm:prSet/>
      <dgm:spPr/>
      <dgm:t>
        <a:bodyPr/>
        <a:lstStyle/>
        <a:p>
          <a:endParaRPr lang="ru-RU"/>
        </a:p>
      </dgm:t>
    </dgm:pt>
    <dgm:pt modelId="{F0DAF15F-0F0C-4DF8-B830-440BCB1E7C45}" type="pres">
      <dgm:prSet presAssocID="{56F45E09-D9A9-45F9-869F-0F33E3DCC33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D761466-0F2E-4E88-BFD0-9DB8CB3DC3CB}" type="pres">
      <dgm:prSet presAssocID="{C86FF6D4-8958-45A2-BA2F-432E2948A689}" presName="parentText" presStyleLbl="node1" presStyleIdx="0" presStyleCnt="4" custScaleY="79783" custLinFactNeighborY="-220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C7E1ED-E091-4F30-9987-3C2B40402EA6}" type="pres">
      <dgm:prSet presAssocID="{C86FF6D4-8958-45A2-BA2F-432E2948A689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A7802D-7F37-4119-9801-2B39882D0C7B}" type="pres">
      <dgm:prSet presAssocID="{249C3778-6877-40E9-AE01-D7816F686DF4}" presName="parentText" presStyleLbl="node1" presStyleIdx="1" presStyleCnt="4" custScaleY="79692" custLinFactNeighborY="3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B62A8A-9A6D-429F-BCA3-CAB85BA5CAAE}" type="pres">
      <dgm:prSet presAssocID="{249C3778-6877-40E9-AE01-D7816F686DF4}" presName="childText" presStyleLbl="revTx" presStyleIdx="1" presStyleCnt="4" custLinFactNeighborY="24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AAC8BD-E8EA-421B-9E3D-C0487DF6B754}" type="pres">
      <dgm:prSet presAssocID="{3E87E5DD-8FBC-4833-A289-0BF1EF27294E}" presName="parentText" presStyleLbl="node1" presStyleIdx="2" presStyleCnt="4" custScaleY="75421" custLinFactNeighborY="121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FFD946-FB38-4CAE-9C74-ED734E6333BD}" type="pres">
      <dgm:prSet presAssocID="{3E87E5DD-8FBC-4833-A289-0BF1EF27294E}" presName="childText" presStyleLbl="revTx" presStyleIdx="2" presStyleCnt="4" custScaleY="194549" custLinFactNeighborY="150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ED70A4-EDC6-40F7-A900-EDED2163BBB7}" type="pres">
      <dgm:prSet presAssocID="{5A60510C-9FBD-46CC-A793-41C25F0B4143}" presName="parentText" presStyleLbl="node1" presStyleIdx="3" presStyleCnt="4" custScaleY="82923" custLinFactNeighborY="-264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7FC65A-D615-4EB9-8A86-32F916B7B95B}" type="pres">
      <dgm:prSet presAssocID="{5A60510C-9FBD-46CC-A793-41C25F0B4143}" presName="childText" presStyleLbl="revTx" presStyleIdx="3" presStyleCnt="4" custLinFactNeighborY="-311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DA740F-D9F1-40E6-8B7D-B1E0BC1F5B4F}" type="presOf" srcId="{ABA0A479-6433-4948-AC96-03D58376FCB4}" destId="{C47FC65A-D615-4EB9-8A86-32F916B7B95B}" srcOrd="0" destOrd="5" presId="urn:microsoft.com/office/officeart/2005/8/layout/vList2"/>
    <dgm:cxn modelId="{EC5BCAD5-0C4F-41A3-868A-6B912FF95FA1}" srcId="{5A60510C-9FBD-46CC-A793-41C25F0B4143}" destId="{E07EF465-8404-4CEA-8A0C-22392A260204}" srcOrd="0" destOrd="0" parTransId="{40F20871-D45D-4550-885E-FC0AB82FF628}" sibTransId="{96191782-0746-4B81-8E00-2012BB4E3585}"/>
    <dgm:cxn modelId="{2A6D8F9D-5BC9-4D31-88A4-B21679F1E749}" srcId="{249C3778-6877-40E9-AE01-D7816F686DF4}" destId="{DEDCD382-9B13-4236-A457-D970E6A9F256}" srcOrd="3" destOrd="0" parTransId="{6E6E3F15-63EC-47FB-984F-535A2020B80B}" sibTransId="{0302E2D2-B18A-407D-BAAE-00F2D9F722A4}"/>
    <dgm:cxn modelId="{16415B57-01C7-4305-8BFA-C84EF10E4F50}" type="presOf" srcId="{5781F3DE-1300-4396-83B9-6D1C7E69423F}" destId="{99C7E1ED-E091-4F30-9987-3C2B40402EA6}" srcOrd="0" destOrd="1" presId="urn:microsoft.com/office/officeart/2005/8/layout/vList2"/>
    <dgm:cxn modelId="{7F7856B2-58A2-47BC-BA76-B65DD4A32C34}" srcId="{5A60510C-9FBD-46CC-A793-41C25F0B4143}" destId="{AD740454-A6F8-451D-855E-2EA71A96AA21}" srcOrd="4" destOrd="0" parTransId="{9A900020-94BA-4376-9AA5-207165F92A3C}" sibTransId="{CA1328A4-9E27-443E-9612-5E2A6033ECF3}"/>
    <dgm:cxn modelId="{407F1714-4A99-40B1-9E55-DC5B6E569740}" srcId="{56F45E09-D9A9-45F9-869F-0F33E3DCC33E}" destId="{3E87E5DD-8FBC-4833-A289-0BF1EF27294E}" srcOrd="2" destOrd="0" parTransId="{E114482E-8B2A-4C0D-868D-8FC3B7BB7AAD}" sibTransId="{DCC66054-92AC-4F9B-9BFF-E10B27069DA4}"/>
    <dgm:cxn modelId="{4B227AE1-D427-4711-B69C-79FF567BE798}" srcId="{249C3778-6877-40E9-AE01-D7816F686DF4}" destId="{1CDC8A5E-E161-476B-B8D1-30759BA2DA6B}" srcOrd="0" destOrd="0" parTransId="{C7A536A4-F67E-4D27-BF62-BDE1A67EA4D0}" sibTransId="{799C175F-036D-4550-9B63-D7BD88C873CA}"/>
    <dgm:cxn modelId="{3CF87E20-BB31-4AA7-9A22-DB45FE210408}" srcId="{56F45E09-D9A9-45F9-869F-0F33E3DCC33E}" destId="{5A60510C-9FBD-46CC-A793-41C25F0B4143}" srcOrd="3" destOrd="0" parTransId="{F092FD95-FDD8-4703-B456-F8153A812813}" sibTransId="{F25D0DDB-E5A9-4FAB-B65C-761ACCB5B930}"/>
    <dgm:cxn modelId="{105B9512-E963-4FC5-B305-16D3CD6DB8FF}" type="presOf" srcId="{B343427A-D3DF-40B7-8F14-0B0F5CCC7999}" destId="{C47FC65A-D615-4EB9-8A86-32F916B7B95B}" srcOrd="0" destOrd="1" presId="urn:microsoft.com/office/officeart/2005/8/layout/vList2"/>
    <dgm:cxn modelId="{97234D4D-5140-4E22-81AE-BA19DB72DF1B}" type="presOf" srcId="{229C08EA-776E-4004-8134-7EC2C2423E70}" destId="{C47FC65A-D615-4EB9-8A86-32F916B7B95B}" srcOrd="0" destOrd="2" presId="urn:microsoft.com/office/officeart/2005/8/layout/vList2"/>
    <dgm:cxn modelId="{BFAD8577-FE23-42EE-90D9-4BDDC29DFBC7}" srcId="{249C3778-6877-40E9-AE01-D7816F686DF4}" destId="{CFDCC218-7F09-47E9-87FC-B2695C14F88A}" srcOrd="1" destOrd="0" parTransId="{6009B771-88E7-4DBB-9B48-A3F317A0EB11}" sibTransId="{A4121CCE-8E8D-4D45-8FAA-3C9E23A3BB33}"/>
    <dgm:cxn modelId="{DA6BDB12-5AB9-4EAA-8553-EFE25BD9A9F3}" type="presOf" srcId="{3E87E5DD-8FBC-4833-A289-0BF1EF27294E}" destId="{DDAAC8BD-E8EA-421B-9E3D-C0487DF6B754}" srcOrd="0" destOrd="0" presId="urn:microsoft.com/office/officeart/2005/8/layout/vList2"/>
    <dgm:cxn modelId="{4762B007-56BF-437D-9B1C-FC6FB61C708F}" srcId="{5A60510C-9FBD-46CC-A793-41C25F0B4143}" destId="{ABA0A479-6433-4948-AC96-03D58376FCB4}" srcOrd="5" destOrd="0" parTransId="{B99A15A3-939B-4F07-A7E3-4253D2B48B75}" sibTransId="{CBEE2D1F-BE4F-4485-B4E3-8FB7087FDF7F}"/>
    <dgm:cxn modelId="{B1A3F197-5F45-4F3C-BEC3-EB4745AA760E}" type="presOf" srcId="{6B4362A1-E290-448A-8D83-720FF8FA59EE}" destId="{98B62A8A-9A6D-429F-BCA3-CAB85BA5CAAE}" srcOrd="0" destOrd="4" presId="urn:microsoft.com/office/officeart/2005/8/layout/vList2"/>
    <dgm:cxn modelId="{87164D3C-1389-4AE0-8C00-23BC7CEEC805}" type="presOf" srcId="{AD740454-A6F8-451D-855E-2EA71A96AA21}" destId="{C47FC65A-D615-4EB9-8A86-32F916B7B95B}" srcOrd="0" destOrd="4" presId="urn:microsoft.com/office/officeart/2005/8/layout/vList2"/>
    <dgm:cxn modelId="{B2257338-D912-4FA3-A66B-B5830EE7A843}" srcId="{249C3778-6877-40E9-AE01-D7816F686DF4}" destId="{21905343-A774-439C-ABD3-94D75BCACEA1}" srcOrd="2" destOrd="0" parTransId="{A8DC05B2-D113-4173-97CA-4D12E6C5D7F6}" sibTransId="{F5936C55-13A7-4BCF-A845-97AC94B5CF3C}"/>
    <dgm:cxn modelId="{6D041FB6-98B5-45F5-920E-4EE9A458FAFC}" type="presOf" srcId="{56F45E09-D9A9-45F9-869F-0F33E3DCC33E}" destId="{F0DAF15F-0F0C-4DF8-B830-440BCB1E7C45}" srcOrd="0" destOrd="0" presId="urn:microsoft.com/office/officeart/2005/8/layout/vList2"/>
    <dgm:cxn modelId="{9AE660F7-7861-4FA0-9CDB-1A6F89329FA3}" type="presOf" srcId="{E07EF465-8404-4CEA-8A0C-22392A260204}" destId="{C47FC65A-D615-4EB9-8A86-32F916B7B95B}" srcOrd="0" destOrd="0" presId="urn:microsoft.com/office/officeart/2005/8/layout/vList2"/>
    <dgm:cxn modelId="{D121E87C-D6A5-40B0-A7BA-7D4D9023017F}" srcId="{C86FF6D4-8958-45A2-BA2F-432E2948A689}" destId="{3ADF627B-B74A-4C38-9A3B-05EAEE343150}" srcOrd="0" destOrd="0" parTransId="{95528412-B223-4FFC-8B2F-FDB881599F7F}" sibTransId="{BCB6B782-7B3F-444B-A33A-F2F4ADD53AA3}"/>
    <dgm:cxn modelId="{4BD91BD7-FDC7-4954-8E5A-6FCAA96AAAA4}" type="presOf" srcId="{5A60510C-9FBD-46CC-A793-41C25F0B4143}" destId="{68ED70A4-EDC6-40F7-A900-EDED2163BBB7}" srcOrd="0" destOrd="0" presId="urn:microsoft.com/office/officeart/2005/8/layout/vList2"/>
    <dgm:cxn modelId="{8272F593-C2CD-4E48-9494-BDF8A7ADA0CD}" type="presOf" srcId="{21905343-A774-439C-ABD3-94D75BCACEA1}" destId="{98B62A8A-9A6D-429F-BCA3-CAB85BA5CAAE}" srcOrd="0" destOrd="2" presId="urn:microsoft.com/office/officeart/2005/8/layout/vList2"/>
    <dgm:cxn modelId="{2F293AEE-A6A9-40C9-ADB0-0880F6E5252B}" type="presOf" srcId="{CFDCC218-7F09-47E9-87FC-B2695C14F88A}" destId="{98B62A8A-9A6D-429F-BCA3-CAB85BA5CAAE}" srcOrd="0" destOrd="1" presId="urn:microsoft.com/office/officeart/2005/8/layout/vList2"/>
    <dgm:cxn modelId="{438BDB47-C844-4CDD-9FAF-2AD5130D4349}" srcId="{249C3778-6877-40E9-AE01-D7816F686DF4}" destId="{7C69323E-A689-4740-9527-F8C5F1AF00DE}" srcOrd="5" destOrd="0" parTransId="{96C86DC1-B1D8-4FBD-9881-E97B22D61AE1}" sibTransId="{BD2F06BF-7122-4ACF-BD44-52448BD6FE93}"/>
    <dgm:cxn modelId="{144CA084-D0EF-45BE-AEB5-5718E854B998}" type="presOf" srcId="{C86FF6D4-8958-45A2-BA2F-432E2948A689}" destId="{AD761466-0F2E-4E88-BFD0-9DB8CB3DC3CB}" srcOrd="0" destOrd="0" presId="urn:microsoft.com/office/officeart/2005/8/layout/vList2"/>
    <dgm:cxn modelId="{F02E5384-40DA-4699-A245-15043E38EF10}" srcId="{56F45E09-D9A9-45F9-869F-0F33E3DCC33E}" destId="{249C3778-6877-40E9-AE01-D7816F686DF4}" srcOrd="1" destOrd="0" parTransId="{0EAFF32C-D16D-4DB9-8357-58F4F5303E64}" sibTransId="{2FE859A1-1918-40FD-95B7-C7691AA7438B}"/>
    <dgm:cxn modelId="{8587082D-8DC0-4B9A-90F5-12EAFF65CF87}" srcId="{249C3778-6877-40E9-AE01-D7816F686DF4}" destId="{6B4362A1-E290-448A-8D83-720FF8FA59EE}" srcOrd="4" destOrd="0" parTransId="{CACF2B27-28D2-420E-9E5A-4FCAD1765E58}" sibTransId="{807DA8BA-2ABC-4D0A-86C0-636276DC1A70}"/>
    <dgm:cxn modelId="{019E7CA7-D105-4D0F-A377-49748C0B618D}" type="presOf" srcId="{7C69323E-A689-4740-9527-F8C5F1AF00DE}" destId="{98B62A8A-9A6D-429F-BCA3-CAB85BA5CAAE}" srcOrd="0" destOrd="5" presId="urn:microsoft.com/office/officeart/2005/8/layout/vList2"/>
    <dgm:cxn modelId="{1F0E9C92-25AE-45B0-AA11-9CF22E1B9120}" srcId="{C86FF6D4-8958-45A2-BA2F-432E2948A689}" destId="{5781F3DE-1300-4396-83B9-6D1C7E69423F}" srcOrd="1" destOrd="0" parTransId="{DAF005D0-0442-4C89-8923-56647CE97CE4}" sibTransId="{7C814515-96A5-4F20-BC49-89E4D67B94EF}"/>
    <dgm:cxn modelId="{D8FC23BD-5957-4DBB-A599-18227C8FDAD7}" srcId="{5A60510C-9FBD-46CC-A793-41C25F0B4143}" destId="{B343427A-D3DF-40B7-8F14-0B0F5CCC7999}" srcOrd="1" destOrd="0" parTransId="{3FF67F1B-7314-4D4C-92C7-28C3C04BC99D}" sibTransId="{690EB9CE-7F07-444F-AA10-0027103013AD}"/>
    <dgm:cxn modelId="{944319F6-4495-48DB-90E7-3F5C7436A001}" type="presOf" srcId="{DEDCD382-9B13-4236-A457-D970E6A9F256}" destId="{98B62A8A-9A6D-429F-BCA3-CAB85BA5CAAE}" srcOrd="0" destOrd="3" presId="urn:microsoft.com/office/officeart/2005/8/layout/vList2"/>
    <dgm:cxn modelId="{539D0B4E-F3BC-456B-BE65-E09D39452BBC}" srcId="{56F45E09-D9A9-45F9-869F-0F33E3DCC33E}" destId="{C86FF6D4-8958-45A2-BA2F-432E2948A689}" srcOrd="0" destOrd="0" parTransId="{0474E0B7-8BCC-4396-8DA7-74753A5AD407}" sibTransId="{E431D79B-52F6-404D-861A-5D9588D77126}"/>
    <dgm:cxn modelId="{D0273E36-3582-4E4A-9F7A-60F9408A4BE0}" srcId="{C86FF6D4-8958-45A2-BA2F-432E2948A689}" destId="{8A42B9FD-3B9F-44BE-890C-1CC5E0EC0464}" srcOrd="2" destOrd="0" parTransId="{600C7B31-7C59-46BA-BA65-4AA70E8E1CF6}" sibTransId="{361AAC2A-856D-4469-963B-966794CB620E}"/>
    <dgm:cxn modelId="{FEC0CFF9-BEC5-4885-814A-706B88CD1FEF}" type="presOf" srcId="{8A42B9FD-3B9F-44BE-890C-1CC5E0EC0464}" destId="{99C7E1ED-E091-4F30-9987-3C2B40402EA6}" srcOrd="0" destOrd="2" presId="urn:microsoft.com/office/officeart/2005/8/layout/vList2"/>
    <dgm:cxn modelId="{75F1F07E-BFCC-4B4A-8A12-68C0B24F51BF}" type="presOf" srcId="{3ADF627B-B74A-4C38-9A3B-05EAEE343150}" destId="{99C7E1ED-E091-4F30-9987-3C2B40402EA6}" srcOrd="0" destOrd="0" presId="urn:microsoft.com/office/officeart/2005/8/layout/vList2"/>
    <dgm:cxn modelId="{4A7BC548-2277-4777-A566-AB2062C416BE}" srcId="{3E87E5DD-8FBC-4833-A289-0BF1EF27294E}" destId="{874B8DE6-C174-475E-AC67-6A9425A939D1}" srcOrd="0" destOrd="0" parTransId="{22ED9A87-9356-45C6-975D-C0CCA1264938}" sibTransId="{7AA845CE-6E19-4DBA-A00A-611DE7FA99B7}"/>
    <dgm:cxn modelId="{CFF3EF21-0B5C-44C6-B170-E8D3D7935F59}" srcId="{5A60510C-9FBD-46CC-A793-41C25F0B4143}" destId="{229C08EA-776E-4004-8134-7EC2C2423E70}" srcOrd="2" destOrd="0" parTransId="{C8FD9693-39EE-4276-8C86-8C20036904BF}" sibTransId="{50BDB399-8F32-454F-BCE0-B70DC212A538}"/>
    <dgm:cxn modelId="{8ABF464E-E0B1-4523-8D2D-F978EFC3507B}" type="presOf" srcId="{874B8DE6-C174-475E-AC67-6A9425A939D1}" destId="{C8FFD946-FB38-4CAE-9C74-ED734E6333BD}" srcOrd="0" destOrd="0" presId="urn:microsoft.com/office/officeart/2005/8/layout/vList2"/>
    <dgm:cxn modelId="{847CAEAB-61BF-49BE-AD01-B58B13B5B136}" srcId="{5A60510C-9FBD-46CC-A793-41C25F0B4143}" destId="{B79F5294-904D-4871-82C3-4ABA503675D8}" srcOrd="3" destOrd="0" parTransId="{CD7A25B3-BC73-4923-B0D7-DF35C61DFC34}" sibTransId="{019FE69D-C57F-457D-9DEA-0A7F92887CC1}"/>
    <dgm:cxn modelId="{FA268C1D-AE97-42B6-8E98-87A9C1AA2906}" type="presOf" srcId="{1CDC8A5E-E161-476B-B8D1-30759BA2DA6B}" destId="{98B62A8A-9A6D-429F-BCA3-CAB85BA5CAAE}" srcOrd="0" destOrd="0" presId="urn:microsoft.com/office/officeart/2005/8/layout/vList2"/>
    <dgm:cxn modelId="{CB38BBCD-3B34-44FB-AA54-57AA318E4980}" type="presOf" srcId="{B79F5294-904D-4871-82C3-4ABA503675D8}" destId="{C47FC65A-D615-4EB9-8A86-32F916B7B95B}" srcOrd="0" destOrd="3" presId="urn:microsoft.com/office/officeart/2005/8/layout/vList2"/>
    <dgm:cxn modelId="{5E8B4D2C-AFB4-4BC3-9576-71DFF50FB5FD}" type="presOf" srcId="{249C3778-6877-40E9-AE01-D7816F686DF4}" destId="{B9A7802D-7F37-4119-9801-2B39882D0C7B}" srcOrd="0" destOrd="0" presId="urn:microsoft.com/office/officeart/2005/8/layout/vList2"/>
    <dgm:cxn modelId="{EA9CD708-4C45-4FD9-8FC2-AF0A836D4650}" type="presParOf" srcId="{F0DAF15F-0F0C-4DF8-B830-440BCB1E7C45}" destId="{AD761466-0F2E-4E88-BFD0-9DB8CB3DC3CB}" srcOrd="0" destOrd="0" presId="urn:microsoft.com/office/officeart/2005/8/layout/vList2"/>
    <dgm:cxn modelId="{9BB279AF-EA77-4A22-88D2-4F88B5D7D3B5}" type="presParOf" srcId="{F0DAF15F-0F0C-4DF8-B830-440BCB1E7C45}" destId="{99C7E1ED-E091-4F30-9987-3C2B40402EA6}" srcOrd="1" destOrd="0" presId="urn:microsoft.com/office/officeart/2005/8/layout/vList2"/>
    <dgm:cxn modelId="{59D9AF2E-C07A-45AA-B054-090D6BDE9FDC}" type="presParOf" srcId="{F0DAF15F-0F0C-4DF8-B830-440BCB1E7C45}" destId="{B9A7802D-7F37-4119-9801-2B39882D0C7B}" srcOrd="2" destOrd="0" presId="urn:microsoft.com/office/officeart/2005/8/layout/vList2"/>
    <dgm:cxn modelId="{F5B0B577-C3E4-4788-9337-D0E7FFD66044}" type="presParOf" srcId="{F0DAF15F-0F0C-4DF8-B830-440BCB1E7C45}" destId="{98B62A8A-9A6D-429F-BCA3-CAB85BA5CAAE}" srcOrd="3" destOrd="0" presId="urn:microsoft.com/office/officeart/2005/8/layout/vList2"/>
    <dgm:cxn modelId="{C4189537-53AA-465D-B8FE-4A94D04791A1}" type="presParOf" srcId="{F0DAF15F-0F0C-4DF8-B830-440BCB1E7C45}" destId="{DDAAC8BD-E8EA-421B-9E3D-C0487DF6B754}" srcOrd="4" destOrd="0" presId="urn:microsoft.com/office/officeart/2005/8/layout/vList2"/>
    <dgm:cxn modelId="{46F92644-656B-4C4C-B7A2-85C27B74F270}" type="presParOf" srcId="{F0DAF15F-0F0C-4DF8-B830-440BCB1E7C45}" destId="{C8FFD946-FB38-4CAE-9C74-ED734E6333BD}" srcOrd="5" destOrd="0" presId="urn:microsoft.com/office/officeart/2005/8/layout/vList2"/>
    <dgm:cxn modelId="{697DB65D-7D58-464A-B741-C4869F754AD4}" type="presParOf" srcId="{F0DAF15F-0F0C-4DF8-B830-440BCB1E7C45}" destId="{68ED70A4-EDC6-40F7-A900-EDED2163BBB7}" srcOrd="6" destOrd="0" presId="urn:microsoft.com/office/officeart/2005/8/layout/vList2"/>
    <dgm:cxn modelId="{B6F5E4E0-A785-4C1B-851F-52B39E1EDB8C}" type="presParOf" srcId="{F0DAF15F-0F0C-4DF8-B830-440BCB1E7C45}" destId="{C47FC65A-D615-4EB9-8A86-32F916B7B95B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6F45E09-D9A9-45F9-869F-0F33E3DCC33E}" type="doc">
      <dgm:prSet loTypeId="urn:microsoft.com/office/officeart/2005/8/layout/vList2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86FF6D4-8958-45A2-BA2F-432E2948A689}">
      <dgm:prSet phldrT="[Текст]"/>
      <dgm:spPr/>
      <dgm:t>
        <a:bodyPr/>
        <a:lstStyle/>
        <a:p>
          <a:r>
            <a:rPr lang="ru-RU" b="1" dirty="0" smtClean="0">
              <a:latin typeface="Arial" charset="0"/>
            </a:rPr>
            <a:t>Штатная ТВС с топливом 2,4% обогащения без выгорающего поглотителя                                          </a:t>
          </a:r>
        </a:p>
      </dgm:t>
    </dgm:pt>
    <dgm:pt modelId="{0474E0B7-8BCC-4396-8DA7-74753A5AD407}" type="parTrans" cxnId="{539D0B4E-F3BC-456B-BE65-E09D39452BBC}">
      <dgm:prSet/>
      <dgm:spPr/>
      <dgm:t>
        <a:bodyPr/>
        <a:lstStyle/>
        <a:p>
          <a:endParaRPr lang="ru-RU" b="1"/>
        </a:p>
      </dgm:t>
    </dgm:pt>
    <dgm:pt modelId="{E431D79B-52F6-404D-861A-5D9588D77126}" type="sibTrans" cxnId="{539D0B4E-F3BC-456B-BE65-E09D39452BBC}">
      <dgm:prSet/>
      <dgm:spPr/>
      <dgm:t>
        <a:bodyPr/>
        <a:lstStyle/>
        <a:p>
          <a:endParaRPr lang="ru-RU" b="1"/>
        </a:p>
      </dgm:t>
    </dgm:pt>
    <dgm:pt modelId="{3ADF627B-B74A-4C38-9A3B-05EAEE343150}">
      <dgm:prSet phldrT="[Текст]" custT="1"/>
      <dgm:spPr/>
      <dgm:t>
        <a:bodyPr/>
        <a:lstStyle/>
        <a:p>
          <a:endParaRPr lang="ru-RU" sz="1000" b="1" dirty="0">
            <a:solidFill>
              <a:schemeClr val="accent2">
                <a:lumMod val="50000"/>
              </a:schemeClr>
            </a:solidFill>
          </a:endParaRPr>
        </a:p>
      </dgm:t>
    </dgm:pt>
    <dgm:pt modelId="{95528412-B223-4FFC-8B2F-FDB881599F7F}" type="parTrans" cxnId="{D121E87C-D6A5-40B0-A7BA-7D4D9023017F}">
      <dgm:prSet/>
      <dgm:spPr/>
      <dgm:t>
        <a:bodyPr/>
        <a:lstStyle/>
        <a:p>
          <a:endParaRPr lang="ru-RU" b="1"/>
        </a:p>
      </dgm:t>
    </dgm:pt>
    <dgm:pt modelId="{BCB6B782-7B3F-444B-A33A-F2F4ADD53AA3}" type="sibTrans" cxnId="{D121E87C-D6A5-40B0-A7BA-7D4D9023017F}">
      <dgm:prSet/>
      <dgm:spPr/>
      <dgm:t>
        <a:bodyPr/>
        <a:lstStyle/>
        <a:p>
          <a:endParaRPr lang="ru-RU" b="1"/>
        </a:p>
      </dgm:t>
    </dgm:pt>
    <dgm:pt modelId="{249C3778-6877-40E9-AE01-D7816F686DF4}">
      <dgm:prSet phldrT="[Текст]"/>
      <dgm:spPr/>
      <dgm:t>
        <a:bodyPr/>
        <a:lstStyle/>
        <a:p>
          <a:r>
            <a:rPr lang="ru-RU" b="1" dirty="0" smtClean="0">
              <a:latin typeface="Arial" charset="0"/>
            </a:rPr>
            <a:t>ТВС с топливом 2,6% обогащения с добавлением 0,41% эрбия</a:t>
          </a:r>
          <a:endParaRPr lang="ru-RU" b="1" dirty="0"/>
        </a:p>
      </dgm:t>
    </dgm:pt>
    <dgm:pt modelId="{0EAFF32C-D16D-4DB9-8357-58F4F5303E64}" type="parTrans" cxnId="{F02E5384-40DA-4699-A245-15043E38EF10}">
      <dgm:prSet/>
      <dgm:spPr/>
      <dgm:t>
        <a:bodyPr/>
        <a:lstStyle/>
        <a:p>
          <a:endParaRPr lang="ru-RU" b="1"/>
        </a:p>
      </dgm:t>
    </dgm:pt>
    <dgm:pt modelId="{2FE859A1-1918-40FD-95B7-C7691AA7438B}" type="sibTrans" cxnId="{F02E5384-40DA-4699-A245-15043E38EF10}">
      <dgm:prSet/>
      <dgm:spPr/>
      <dgm:t>
        <a:bodyPr/>
        <a:lstStyle/>
        <a:p>
          <a:endParaRPr lang="ru-RU" b="1"/>
        </a:p>
      </dgm:t>
    </dgm:pt>
    <dgm:pt modelId="{1CDC8A5E-E161-476B-B8D1-30759BA2DA6B}">
      <dgm:prSet phldrT="[Текст]" custT="1"/>
      <dgm:spPr/>
      <dgm:t>
        <a:bodyPr/>
        <a:lstStyle/>
        <a:p>
          <a:endParaRPr lang="ru-RU" sz="1000" b="1" dirty="0">
            <a:solidFill>
              <a:schemeClr val="accent2">
                <a:lumMod val="50000"/>
              </a:schemeClr>
            </a:solidFill>
          </a:endParaRPr>
        </a:p>
      </dgm:t>
    </dgm:pt>
    <dgm:pt modelId="{C7A536A4-F67E-4D27-BF62-BDE1A67EA4D0}" type="parTrans" cxnId="{4B227AE1-D427-4711-B69C-79FF567BE798}">
      <dgm:prSet/>
      <dgm:spPr/>
      <dgm:t>
        <a:bodyPr/>
        <a:lstStyle/>
        <a:p>
          <a:endParaRPr lang="ru-RU" b="1"/>
        </a:p>
      </dgm:t>
    </dgm:pt>
    <dgm:pt modelId="{799C175F-036D-4550-9B63-D7BD88C873CA}" type="sibTrans" cxnId="{4B227AE1-D427-4711-B69C-79FF567BE798}">
      <dgm:prSet/>
      <dgm:spPr/>
      <dgm:t>
        <a:bodyPr/>
        <a:lstStyle/>
        <a:p>
          <a:endParaRPr lang="ru-RU" b="1"/>
        </a:p>
      </dgm:t>
    </dgm:pt>
    <dgm:pt modelId="{3E87E5DD-8FBC-4833-A289-0BF1EF27294E}">
      <dgm:prSet phldrT="[Текст]"/>
      <dgm:spPr/>
      <dgm:t>
        <a:bodyPr/>
        <a:lstStyle/>
        <a:p>
          <a:r>
            <a:rPr lang="ru-RU" b="1" dirty="0" smtClean="0">
              <a:latin typeface="Arial" charset="0"/>
            </a:rPr>
            <a:t>ТВС с топливом 2,8% обогащения с добавлением 0,6% эрбия</a:t>
          </a:r>
          <a:endParaRPr lang="ru-RU" b="1" dirty="0"/>
        </a:p>
      </dgm:t>
    </dgm:pt>
    <dgm:pt modelId="{E114482E-8B2A-4C0D-868D-8FC3B7BB7AAD}" type="parTrans" cxnId="{407F1714-4A99-40B1-9E55-DC5B6E569740}">
      <dgm:prSet/>
      <dgm:spPr/>
      <dgm:t>
        <a:bodyPr/>
        <a:lstStyle/>
        <a:p>
          <a:endParaRPr lang="ru-RU" b="1"/>
        </a:p>
      </dgm:t>
    </dgm:pt>
    <dgm:pt modelId="{DCC66054-92AC-4F9B-9BFF-E10B27069DA4}" type="sibTrans" cxnId="{407F1714-4A99-40B1-9E55-DC5B6E569740}">
      <dgm:prSet/>
      <dgm:spPr/>
      <dgm:t>
        <a:bodyPr/>
        <a:lstStyle/>
        <a:p>
          <a:endParaRPr lang="ru-RU" b="1"/>
        </a:p>
      </dgm:t>
    </dgm:pt>
    <dgm:pt modelId="{874B8DE6-C174-475E-AC67-6A9425A939D1}">
      <dgm:prSet phldrT="[Текст]" custT="1"/>
      <dgm:spPr/>
      <dgm:t>
        <a:bodyPr/>
        <a:lstStyle/>
        <a:p>
          <a:endParaRPr lang="ru-RU" sz="1000" b="1" dirty="0">
            <a:solidFill>
              <a:schemeClr val="accent2">
                <a:lumMod val="50000"/>
              </a:schemeClr>
            </a:solidFill>
          </a:endParaRPr>
        </a:p>
      </dgm:t>
    </dgm:pt>
    <dgm:pt modelId="{22ED9A87-9356-45C6-975D-C0CCA1264938}" type="parTrans" cxnId="{4A7BC548-2277-4777-A566-AB2062C416BE}">
      <dgm:prSet/>
      <dgm:spPr/>
      <dgm:t>
        <a:bodyPr/>
        <a:lstStyle/>
        <a:p>
          <a:endParaRPr lang="ru-RU" b="1"/>
        </a:p>
      </dgm:t>
    </dgm:pt>
    <dgm:pt modelId="{7AA845CE-6E19-4DBA-A00A-611DE7FA99B7}" type="sibTrans" cxnId="{4A7BC548-2277-4777-A566-AB2062C416BE}">
      <dgm:prSet/>
      <dgm:spPr/>
      <dgm:t>
        <a:bodyPr/>
        <a:lstStyle/>
        <a:p>
          <a:endParaRPr lang="ru-RU" b="1"/>
        </a:p>
      </dgm:t>
    </dgm:pt>
    <dgm:pt modelId="{5A60510C-9FBD-46CC-A793-41C25F0B4143}">
      <dgm:prSet phldrT="[Текст]"/>
      <dgm:spPr/>
      <dgm:t>
        <a:bodyPr/>
        <a:lstStyle/>
        <a:p>
          <a:r>
            <a:rPr lang="ru-RU" b="1" dirty="0" smtClean="0"/>
            <a:t>ТВС РБМК-1000 нового поколения с профилированным по высоте топливом (2,5/0,3-3.2/0,7-2.5/0,3), центральным закреплением </a:t>
          </a:r>
          <a:r>
            <a:rPr lang="ru-RU" b="1" dirty="0" err="1" smtClean="0"/>
            <a:t>твэлов</a:t>
          </a:r>
          <a:r>
            <a:rPr lang="ru-RU" b="1" dirty="0" smtClean="0"/>
            <a:t> и </a:t>
          </a:r>
          <a:r>
            <a:rPr lang="ru-RU" b="1" dirty="0" err="1" smtClean="0"/>
            <a:t>антидебризным</a:t>
          </a:r>
          <a:r>
            <a:rPr lang="ru-RU" b="1" dirty="0" smtClean="0"/>
            <a:t> фильтром</a:t>
          </a:r>
          <a:endParaRPr lang="ru-RU" b="1" dirty="0"/>
        </a:p>
      </dgm:t>
    </dgm:pt>
    <dgm:pt modelId="{F092FD95-FDD8-4703-B456-F8153A812813}" type="parTrans" cxnId="{3CF87E20-BB31-4AA7-9A22-DB45FE210408}">
      <dgm:prSet/>
      <dgm:spPr/>
      <dgm:t>
        <a:bodyPr/>
        <a:lstStyle/>
        <a:p>
          <a:endParaRPr lang="ru-RU" b="1"/>
        </a:p>
      </dgm:t>
    </dgm:pt>
    <dgm:pt modelId="{F25D0DDB-E5A9-4FAB-B65C-761ACCB5B930}" type="sibTrans" cxnId="{3CF87E20-BB31-4AA7-9A22-DB45FE210408}">
      <dgm:prSet/>
      <dgm:spPr/>
      <dgm:t>
        <a:bodyPr/>
        <a:lstStyle/>
        <a:p>
          <a:endParaRPr lang="ru-RU" b="1"/>
        </a:p>
      </dgm:t>
    </dgm:pt>
    <dgm:pt modelId="{E07EF465-8404-4CEA-8A0C-22392A260204}">
      <dgm:prSet phldrT="[Текст]" custT="1"/>
      <dgm:spPr/>
      <dgm:t>
        <a:bodyPr/>
        <a:lstStyle/>
        <a:p>
          <a:endParaRPr lang="ru-RU" sz="1000" b="1" dirty="0">
            <a:solidFill>
              <a:schemeClr val="accent2">
                <a:lumMod val="50000"/>
              </a:schemeClr>
            </a:solidFill>
          </a:endParaRPr>
        </a:p>
      </dgm:t>
    </dgm:pt>
    <dgm:pt modelId="{40F20871-D45D-4550-885E-FC0AB82FF628}" type="parTrans" cxnId="{EC5BCAD5-0C4F-41A3-868A-6B912FF95FA1}">
      <dgm:prSet/>
      <dgm:spPr/>
      <dgm:t>
        <a:bodyPr/>
        <a:lstStyle/>
        <a:p>
          <a:endParaRPr lang="ru-RU" b="1"/>
        </a:p>
      </dgm:t>
    </dgm:pt>
    <dgm:pt modelId="{96191782-0746-4B81-8E00-2012BB4E3585}" type="sibTrans" cxnId="{EC5BCAD5-0C4F-41A3-868A-6B912FF95FA1}">
      <dgm:prSet/>
      <dgm:spPr/>
      <dgm:t>
        <a:bodyPr/>
        <a:lstStyle/>
        <a:p>
          <a:endParaRPr lang="ru-RU" b="1"/>
        </a:p>
      </dgm:t>
    </dgm:pt>
    <dgm:pt modelId="{F0DAF15F-0F0C-4DF8-B830-440BCB1E7C45}" type="pres">
      <dgm:prSet presAssocID="{56F45E09-D9A9-45F9-869F-0F33E3DCC33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D761466-0F2E-4E88-BFD0-9DB8CB3DC3CB}" type="pres">
      <dgm:prSet presAssocID="{C86FF6D4-8958-45A2-BA2F-432E2948A689}" presName="parentText" presStyleLbl="node1" presStyleIdx="0" presStyleCnt="4" custScaleY="66268" custLinFactNeighborY="-220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C7E1ED-E091-4F30-9987-3C2B40402EA6}" type="pres">
      <dgm:prSet presAssocID="{C86FF6D4-8958-45A2-BA2F-432E2948A689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A7802D-7F37-4119-9801-2B39882D0C7B}" type="pres">
      <dgm:prSet presAssocID="{249C3778-6877-40E9-AE01-D7816F686DF4}" presName="parentText" presStyleLbl="node1" presStyleIdx="1" presStyleCnt="4" custScaleY="64087" custLinFactNeighborY="3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B62A8A-9A6D-429F-BCA3-CAB85BA5CAAE}" type="pres">
      <dgm:prSet presAssocID="{249C3778-6877-40E9-AE01-D7816F686DF4}" presName="childText" presStyleLbl="revTx" presStyleIdx="1" presStyleCnt="4" custLinFactNeighborY="24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AAC8BD-E8EA-421B-9E3D-C0487DF6B754}" type="pres">
      <dgm:prSet presAssocID="{3E87E5DD-8FBC-4833-A289-0BF1EF27294E}" presName="parentText" presStyleLbl="node1" presStyleIdx="2" presStyleCnt="4" custScaleY="75421" custLinFactNeighborY="121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FFD946-FB38-4CAE-9C74-ED734E6333BD}" type="pres">
      <dgm:prSet presAssocID="{3E87E5DD-8FBC-4833-A289-0BF1EF27294E}" presName="childText" presStyleLbl="revTx" presStyleIdx="2" presStyleCnt="4" custScaleY="194549" custLinFactNeighborY="150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ED70A4-EDC6-40F7-A900-EDED2163BBB7}" type="pres">
      <dgm:prSet presAssocID="{5A60510C-9FBD-46CC-A793-41C25F0B4143}" presName="parentText" presStyleLbl="node1" presStyleIdx="3" presStyleCnt="4" custScaleY="89132" custLinFactNeighborY="-6696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7FC65A-D615-4EB9-8A86-32F916B7B95B}" type="pres">
      <dgm:prSet presAssocID="{5A60510C-9FBD-46CC-A793-41C25F0B4143}" presName="childText" presStyleLbl="revTx" presStyleIdx="3" presStyleCnt="4" custScaleY="244725" custLinFactNeighborY="-311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321D86-9902-4FFD-8AEB-FC1EDF769F44}" type="presOf" srcId="{874B8DE6-C174-475E-AC67-6A9425A939D1}" destId="{C8FFD946-FB38-4CAE-9C74-ED734E6333BD}" srcOrd="0" destOrd="0" presId="urn:microsoft.com/office/officeart/2005/8/layout/vList2"/>
    <dgm:cxn modelId="{F02E5384-40DA-4699-A245-15043E38EF10}" srcId="{56F45E09-D9A9-45F9-869F-0F33E3DCC33E}" destId="{249C3778-6877-40E9-AE01-D7816F686DF4}" srcOrd="1" destOrd="0" parTransId="{0EAFF32C-D16D-4DB9-8357-58F4F5303E64}" sibTransId="{2FE859A1-1918-40FD-95B7-C7691AA7438B}"/>
    <dgm:cxn modelId="{84C621F2-BEBC-452E-8282-693B0CD023A9}" type="presOf" srcId="{56F45E09-D9A9-45F9-869F-0F33E3DCC33E}" destId="{F0DAF15F-0F0C-4DF8-B830-440BCB1E7C45}" srcOrd="0" destOrd="0" presId="urn:microsoft.com/office/officeart/2005/8/layout/vList2"/>
    <dgm:cxn modelId="{2C6708F9-04B7-4427-A30B-D9D69CB4072B}" type="presOf" srcId="{1CDC8A5E-E161-476B-B8D1-30759BA2DA6B}" destId="{98B62A8A-9A6D-429F-BCA3-CAB85BA5CAAE}" srcOrd="0" destOrd="0" presId="urn:microsoft.com/office/officeart/2005/8/layout/vList2"/>
    <dgm:cxn modelId="{4B227AE1-D427-4711-B69C-79FF567BE798}" srcId="{249C3778-6877-40E9-AE01-D7816F686DF4}" destId="{1CDC8A5E-E161-476B-B8D1-30759BA2DA6B}" srcOrd="0" destOrd="0" parTransId="{C7A536A4-F67E-4D27-BF62-BDE1A67EA4D0}" sibTransId="{799C175F-036D-4550-9B63-D7BD88C873CA}"/>
    <dgm:cxn modelId="{EC5BCAD5-0C4F-41A3-868A-6B912FF95FA1}" srcId="{5A60510C-9FBD-46CC-A793-41C25F0B4143}" destId="{E07EF465-8404-4CEA-8A0C-22392A260204}" srcOrd="0" destOrd="0" parTransId="{40F20871-D45D-4550-885E-FC0AB82FF628}" sibTransId="{96191782-0746-4B81-8E00-2012BB4E3585}"/>
    <dgm:cxn modelId="{D121E87C-D6A5-40B0-A7BA-7D4D9023017F}" srcId="{C86FF6D4-8958-45A2-BA2F-432E2948A689}" destId="{3ADF627B-B74A-4C38-9A3B-05EAEE343150}" srcOrd="0" destOrd="0" parTransId="{95528412-B223-4FFC-8B2F-FDB881599F7F}" sibTransId="{BCB6B782-7B3F-444B-A33A-F2F4ADD53AA3}"/>
    <dgm:cxn modelId="{4A7BC548-2277-4777-A566-AB2062C416BE}" srcId="{3E87E5DD-8FBC-4833-A289-0BF1EF27294E}" destId="{874B8DE6-C174-475E-AC67-6A9425A939D1}" srcOrd="0" destOrd="0" parTransId="{22ED9A87-9356-45C6-975D-C0CCA1264938}" sibTransId="{7AA845CE-6E19-4DBA-A00A-611DE7FA99B7}"/>
    <dgm:cxn modelId="{2A96444D-318B-4D78-9CE4-7BFE75C6FF85}" type="presOf" srcId="{249C3778-6877-40E9-AE01-D7816F686DF4}" destId="{B9A7802D-7F37-4119-9801-2B39882D0C7B}" srcOrd="0" destOrd="0" presId="urn:microsoft.com/office/officeart/2005/8/layout/vList2"/>
    <dgm:cxn modelId="{41DF9D81-D307-441A-A591-52C8313CEF30}" type="presOf" srcId="{5A60510C-9FBD-46CC-A793-41C25F0B4143}" destId="{68ED70A4-EDC6-40F7-A900-EDED2163BBB7}" srcOrd="0" destOrd="0" presId="urn:microsoft.com/office/officeart/2005/8/layout/vList2"/>
    <dgm:cxn modelId="{1B10FD3D-A819-4543-AB52-5625BEC3271A}" type="presOf" srcId="{C86FF6D4-8958-45A2-BA2F-432E2948A689}" destId="{AD761466-0F2E-4E88-BFD0-9DB8CB3DC3CB}" srcOrd="0" destOrd="0" presId="urn:microsoft.com/office/officeart/2005/8/layout/vList2"/>
    <dgm:cxn modelId="{60DA8ACB-02AA-4266-983F-5018C1DFE119}" type="presOf" srcId="{E07EF465-8404-4CEA-8A0C-22392A260204}" destId="{C47FC65A-D615-4EB9-8A86-32F916B7B95B}" srcOrd="0" destOrd="0" presId="urn:microsoft.com/office/officeart/2005/8/layout/vList2"/>
    <dgm:cxn modelId="{3CF87E20-BB31-4AA7-9A22-DB45FE210408}" srcId="{56F45E09-D9A9-45F9-869F-0F33E3DCC33E}" destId="{5A60510C-9FBD-46CC-A793-41C25F0B4143}" srcOrd="3" destOrd="0" parTransId="{F092FD95-FDD8-4703-B456-F8153A812813}" sibTransId="{F25D0DDB-E5A9-4FAB-B65C-761ACCB5B930}"/>
    <dgm:cxn modelId="{407F1714-4A99-40B1-9E55-DC5B6E569740}" srcId="{56F45E09-D9A9-45F9-869F-0F33E3DCC33E}" destId="{3E87E5DD-8FBC-4833-A289-0BF1EF27294E}" srcOrd="2" destOrd="0" parTransId="{E114482E-8B2A-4C0D-868D-8FC3B7BB7AAD}" sibTransId="{DCC66054-92AC-4F9B-9BFF-E10B27069DA4}"/>
    <dgm:cxn modelId="{539D0B4E-F3BC-456B-BE65-E09D39452BBC}" srcId="{56F45E09-D9A9-45F9-869F-0F33E3DCC33E}" destId="{C86FF6D4-8958-45A2-BA2F-432E2948A689}" srcOrd="0" destOrd="0" parTransId="{0474E0B7-8BCC-4396-8DA7-74753A5AD407}" sibTransId="{E431D79B-52F6-404D-861A-5D9588D77126}"/>
    <dgm:cxn modelId="{E5A9D98D-AB31-46EC-A05D-4CCFFE5B1B57}" type="presOf" srcId="{3ADF627B-B74A-4C38-9A3B-05EAEE343150}" destId="{99C7E1ED-E091-4F30-9987-3C2B40402EA6}" srcOrd="0" destOrd="0" presId="urn:microsoft.com/office/officeart/2005/8/layout/vList2"/>
    <dgm:cxn modelId="{155F8260-59AE-4348-B1C6-303795DB83CA}" type="presOf" srcId="{3E87E5DD-8FBC-4833-A289-0BF1EF27294E}" destId="{DDAAC8BD-E8EA-421B-9E3D-C0487DF6B754}" srcOrd="0" destOrd="0" presId="urn:microsoft.com/office/officeart/2005/8/layout/vList2"/>
    <dgm:cxn modelId="{BFA9CAAE-EDD4-4C5B-926A-DB82C38EC64F}" type="presParOf" srcId="{F0DAF15F-0F0C-4DF8-B830-440BCB1E7C45}" destId="{AD761466-0F2E-4E88-BFD0-9DB8CB3DC3CB}" srcOrd="0" destOrd="0" presId="urn:microsoft.com/office/officeart/2005/8/layout/vList2"/>
    <dgm:cxn modelId="{4F35BA3D-51DE-43ED-98B0-9BF19200F45D}" type="presParOf" srcId="{F0DAF15F-0F0C-4DF8-B830-440BCB1E7C45}" destId="{99C7E1ED-E091-4F30-9987-3C2B40402EA6}" srcOrd="1" destOrd="0" presId="urn:microsoft.com/office/officeart/2005/8/layout/vList2"/>
    <dgm:cxn modelId="{CD39B423-D344-4B97-9CFA-2EFE0DACB990}" type="presParOf" srcId="{F0DAF15F-0F0C-4DF8-B830-440BCB1E7C45}" destId="{B9A7802D-7F37-4119-9801-2B39882D0C7B}" srcOrd="2" destOrd="0" presId="urn:microsoft.com/office/officeart/2005/8/layout/vList2"/>
    <dgm:cxn modelId="{A830DA12-698A-4622-B362-783390EE84C8}" type="presParOf" srcId="{F0DAF15F-0F0C-4DF8-B830-440BCB1E7C45}" destId="{98B62A8A-9A6D-429F-BCA3-CAB85BA5CAAE}" srcOrd="3" destOrd="0" presId="urn:microsoft.com/office/officeart/2005/8/layout/vList2"/>
    <dgm:cxn modelId="{3B4C1D5D-30A0-4E6B-A412-9E2021ACAB5C}" type="presParOf" srcId="{F0DAF15F-0F0C-4DF8-B830-440BCB1E7C45}" destId="{DDAAC8BD-E8EA-421B-9E3D-C0487DF6B754}" srcOrd="4" destOrd="0" presId="urn:microsoft.com/office/officeart/2005/8/layout/vList2"/>
    <dgm:cxn modelId="{4A526B80-64F5-4390-8030-80CF6A076A3F}" type="presParOf" srcId="{F0DAF15F-0F0C-4DF8-B830-440BCB1E7C45}" destId="{C8FFD946-FB38-4CAE-9C74-ED734E6333BD}" srcOrd="5" destOrd="0" presId="urn:microsoft.com/office/officeart/2005/8/layout/vList2"/>
    <dgm:cxn modelId="{2C1DD841-E2A8-455E-9768-6B0605A5DE58}" type="presParOf" srcId="{F0DAF15F-0F0C-4DF8-B830-440BCB1E7C45}" destId="{68ED70A4-EDC6-40F7-A900-EDED2163BBB7}" srcOrd="6" destOrd="0" presId="urn:microsoft.com/office/officeart/2005/8/layout/vList2"/>
    <dgm:cxn modelId="{E76A7FB1-FF01-4C78-AFFB-31CC335B05F1}" type="presParOf" srcId="{F0DAF15F-0F0C-4DF8-B830-440BCB1E7C45}" destId="{C47FC65A-D615-4EB9-8A86-32F916B7B95B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06016F5-4D5F-40AD-A0C0-482F4B133123}">
      <dsp:nvSpPr>
        <dsp:cNvPr id="0" name=""/>
        <dsp:cNvSpPr/>
      </dsp:nvSpPr>
      <dsp:spPr>
        <a:xfrm>
          <a:off x="700273" y="461925"/>
          <a:ext cx="1311475" cy="16207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Топливные кассеты  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1-го,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2-го,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3-го поколений</a:t>
          </a:r>
          <a:endParaRPr lang="en-US" sz="1400" kern="1200" dirty="0" smtClean="0"/>
        </a:p>
      </dsp:txBody>
      <dsp:txXfrm>
        <a:off x="910109" y="461925"/>
        <a:ext cx="1101639" cy="1620700"/>
      </dsp:txXfrm>
    </dsp:sp>
    <dsp:sp modelId="{15A54EC4-9C77-47D6-8DD5-42D23E58E9CD}">
      <dsp:nvSpPr>
        <dsp:cNvPr id="0" name=""/>
        <dsp:cNvSpPr/>
      </dsp:nvSpPr>
      <dsp:spPr>
        <a:xfrm>
          <a:off x="819" y="112199"/>
          <a:ext cx="874316" cy="87431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ВВЭР-440</a:t>
          </a:r>
          <a:endParaRPr lang="ru-RU" sz="1400" kern="1200" dirty="0"/>
        </a:p>
      </dsp:txBody>
      <dsp:txXfrm>
        <a:off x="819" y="112199"/>
        <a:ext cx="874316" cy="874316"/>
      </dsp:txXfrm>
    </dsp:sp>
    <dsp:sp modelId="{E172958C-9540-4F84-916F-343353E9E40A}">
      <dsp:nvSpPr>
        <dsp:cNvPr id="0" name=""/>
        <dsp:cNvSpPr/>
      </dsp:nvSpPr>
      <dsp:spPr>
        <a:xfrm>
          <a:off x="2886065" y="461925"/>
          <a:ext cx="1311475" cy="162070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ТВС-2М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ТВСА-</a:t>
          </a:r>
          <a:r>
            <a:rPr lang="en-US" sz="1400" kern="1200" dirty="0" smtClean="0"/>
            <a:t>PLUS</a:t>
          </a:r>
          <a:endParaRPr lang="ru-RU" sz="1400" kern="1200" dirty="0"/>
        </a:p>
      </dsp:txBody>
      <dsp:txXfrm>
        <a:off x="3095901" y="461925"/>
        <a:ext cx="1101639" cy="1620700"/>
      </dsp:txXfrm>
    </dsp:sp>
    <dsp:sp modelId="{73513975-87C4-4592-A7C8-9420E945CD19}">
      <dsp:nvSpPr>
        <dsp:cNvPr id="0" name=""/>
        <dsp:cNvSpPr/>
      </dsp:nvSpPr>
      <dsp:spPr>
        <a:xfrm>
          <a:off x="2186611" y="112199"/>
          <a:ext cx="874316" cy="87431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ВВЭР-1000</a:t>
          </a:r>
          <a:endParaRPr lang="ru-RU" sz="1500" kern="1200" dirty="0"/>
        </a:p>
      </dsp:txBody>
      <dsp:txXfrm>
        <a:off x="2186611" y="112199"/>
        <a:ext cx="874316" cy="87431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06016F5-4D5F-40AD-A0C0-482F4B133123}">
      <dsp:nvSpPr>
        <dsp:cNvPr id="0" name=""/>
        <dsp:cNvSpPr/>
      </dsp:nvSpPr>
      <dsp:spPr>
        <a:xfrm>
          <a:off x="691522" y="500907"/>
          <a:ext cx="1295085" cy="1588335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ТВС с </a:t>
          </a:r>
          <a:r>
            <a:rPr lang="ru-RU" sz="1400" kern="1200" dirty="0" err="1" smtClean="0"/>
            <a:t>уран-эрбиевым</a:t>
          </a:r>
          <a:r>
            <a:rPr lang="ru-RU" sz="1400" kern="1200" dirty="0" smtClean="0"/>
            <a:t> топливом</a:t>
          </a:r>
        </a:p>
      </dsp:txBody>
      <dsp:txXfrm>
        <a:off x="898735" y="500907"/>
        <a:ext cx="1087872" cy="1588335"/>
      </dsp:txXfrm>
    </dsp:sp>
    <dsp:sp modelId="{15A54EC4-9C77-47D6-8DD5-42D23E58E9CD}">
      <dsp:nvSpPr>
        <dsp:cNvPr id="0" name=""/>
        <dsp:cNvSpPr/>
      </dsp:nvSpPr>
      <dsp:spPr>
        <a:xfrm>
          <a:off x="809" y="155551"/>
          <a:ext cx="863390" cy="8633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РБМК-1000</a:t>
          </a:r>
          <a:endParaRPr lang="ru-RU" sz="1400" kern="1200" dirty="0"/>
        </a:p>
      </dsp:txBody>
      <dsp:txXfrm>
        <a:off x="809" y="155551"/>
        <a:ext cx="863390" cy="863390"/>
      </dsp:txXfrm>
    </dsp:sp>
    <dsp:sp modelId="{452491BE-0815-44EF-9671-C4E227358A8A}">
      <dsp:nvSpPr>
        <dsp:cNvPr id="0" name=""/>
        <dsp:cNvSpPr/>
      </dsp:nvSpPr>
      <dsp:spPr>
        <a:xfrm>
          <a:off x="2849998" y="500907"/>
          <a:ext cx="1295085" cy="158114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ТВС с топливом из </a:t>
          </a:r>
          <a:r>
            <a:rPr lang="en-US" sz="1400" kern="1200" dirty="0" smtClean="0"/>
            <a:t>UO</a:t>
          </a:r>
          <a:r>
            <a:rPr lang="en-US" sz="1400" kern="1200" baseline="-25000" dirty="0" smtClean="0"/>
            <a:t>2</a:t>
          </a:r>
          <a:r>
            <a:rPr lang="ru-RU" sz="1400" kern="1200" baseline="-25000" dirty="0" smtClean="0"/>
            <a:t>        </a:t>
          </a:r>
          <a:endParaRPr lang="ru-RU" sz="1400" kern="1200" dirty="0" smtClean="0"/>
        </a:p>
      </dsp:txBody>
      <dsp:txXfrm>
        <a:off x="3057212" y="500907"/>
        <a:ext cx="1087872" cy="1581140"/>
      </dsp:txXfrm>
    </dsp:sp>
    <dsp:sp modelId="{70E9063E-D13F-43C8-8993-1A30EDA7B8BB}">
      <dsp:nvSpPr>
        <dsp:cNvPr id="0" name=""/>
        <dsp:cNvSpPr/>
      </dsp:nvSpPr>
      <dsp:spPr>
        <a:xfrm>
          <a:off x="2159286" y="155551"/>
          <a:ext cx="863390" cy="8633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БН-600</a:t>
          </a:r>
          <a:endParaRPr lang="ru-RU" sz="1400" kern="1200" dirty="0"/>
        </a:p>
      </dsp:txBody>
      <dsp:txXfrm>
        <a:off x="2159286" y="155551"/>
        <a:ext cx="863390" cy="86339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06016F5-4D5F-40AD-A0C0-482F4B133123}">
      <dsp:nvSpPr>
        <dsp:cNvPr id="0" name=""/>
        <dsp:cNvSpPr/>
      </dsp:nvSpPr>
      <dsp:spPr>
        <a:xfrm>
          <a:off x="947531" y="528308"/>
          <a:ext cx="1775236" cy="1326516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ТВС-2006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1231568" y="528308"/>
        <a:ext cx="1491198" cy="1326516"/>
      </dsp:txXfrm>
    </dsp:sp>
    <dsp:sp modelId="{15A54EC4-9C77-47D6-8DD5-42D23E58E9CD}">
      <dsp:nvSpPr>
        <dsp:cNvPr id="0" name=""/>
        <dsp:cNvSpPr/>
      </dsp:nvSpPr>
      <dsp:spPr>
        <a:xfrm>
          <a:off x="738" y="54911"/>
          <a:ext cx="1183490" cy="11834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ВВЭР-1200</a:t>
          </a:r>
          <a:endParaRPr lang="ru-RU" sz="2000" kern="1200" dirty="0"/>
        </a:p>
      </dsp:txBody>
      <dsp:txXfrm>
        <a:off x="738" y="54911"/>
        <a:ext cx="1183490" cy="1183490"/>
      </dsp:txXfrm>
    </dsp:sp>
    <dsp:sp modelId="{452491BE-0815-44EF-9671-C4E227358A8A}">
      <dsp:nvSpPr>
        <dsp:cNvPr id="0" name=""/>
        <dsp:cNvSpPr/>
      </dsp:nvSpPr>
      <dsp:spPr>
        <a:xfrm>
          <a:off x="3906258" y="528308"/>
          <a:ext cx="1775236" cy="1313005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ТВС-ТОИ</a:t>
          </a:r>
        </a:p>
      </dsp:txBody>
      <dsp:txXfrm>
        <a:off x="4190296" y="528308"/>
        <a:ext cx="1491198" cy="1313005"/>
      </dsp:txXfrm>
    </dsp:sp>
    <dsp:sp modelId="{70E9063E-D13F-43C8-8993-1A30EDA7B8BB}">
      <dsp:nvSpPr>
        <dsp:cNvPr id="0" name=""/>
        <dsp:cNvSpPr/>
      </dsp:nvSpPr>
      <dsp:spPr>
        <a:xfrm>
          <a:off x="2959465" y="54911"/>
          <a:ext cx="1183490" cy="11834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ВВЭР-ТОИ</a:t>
          </a:r>
          <a:endParaRPr lang="ru-RU" sz="2000" kern="1200" dirty="0"/>
        </a:p>
      </dsp:txBody>
      <dsp:txXfrm>
        <a:off x="2959465" y="54911"/>
        <a:ext cx="1183490" cy="1183490"/>
      </dsp:txXfrm>
    </dsp:sp>
    <dsp:sp modelId="{80B033B2-707A-46E7-B7F4-AAD17E333FEA}">
      <dsp:nvSpPr>
        <dsp:cNvPr id="0" name=""/>
        <dsp:cNvSpPr/>
      </dsp:nvSpPr>
      <dsp:spPr>
        <a:xfrm>
          <a:off x="6864986" y="528308"/>
          <a:ext cx="1775236" cy="129374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ТВС с </a:t>
          </a:r>
          <a:r>
            <a:rPr lang="en-US" sz="1400" kern="1200" dirty="0" smtClean="0"/>
            <a:t>MOX-</a:t>
          </a:r>
          <a:r>
            <a:rPr lang="ru-RU" sz="1400" kern="1200" dirty="0" smtClean="0"/>
            <a:t>топливом</a:t>
          </a:r>
        </a:p>
      </dsp:txBody>
      <dsp:txXfrm>
        <a:off x="7149023" y="528308"/>
        <a:ext cx="1491198" cy="1293740"/>
      </dsp:txXfrm>
    </dsp:sp>
    <dsp:sp modelId="{A3FDA29E-9CDE-45ED-BAA7-44ED17AA1370}">
      <dsp:nvSpPr>
        <dsp:cNvPr id="0" name=""/>
        <dsp:cNvSpPr/>
      </dsp:nvSpPr>
      <dsp:spPr>
        <a:xfrm>
          <a:off x="5918193" y="54911"/>
          <a:ext cx="1183490" cy="118349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БН-800</a:t>
          </a:r>
          <a:endParaRPr lang="ru-RU" sz="2000" kern="1200" dirty="0"/>
        </a:p>
      </dsp:txBody>
      <dsp:txXfrm>
        <a:off x="5918193" y="54911"/>
        <a:ext cx="1183490" cy="118349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D761466-0F2E-4E88-BFD0-9DB8CB3DC3CB}">
      <dsp:nvSpPr>
        <dsp:cNvPr id="0" name=""/>
        <dsp:cNvSpPr/>
      </dsp:nvSpPr>
      <dsp:spPr>
        <a:xfrm>
          <a:off x="0" y="0"/>
          <a:ext cx="3351413" cy="55447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Arial" charset="0"/>
            </a:rPr>
            <a:t>Топливо первого поколения</a:t>
          </a:r>
        </a:p>
      </dsp:txBody>
      <dsp:txXfrm>
        <a:off x="0" y="0"/>
        <a:ext cx="3351413" cy="554475"/>
      </dsp:txXfrm>
    </dsp:sp>
    <dsp:sp modelId="{99C7E1ED-E091-4F30-9987-3C2B40402EA6}">
      <dsp:nvSpPr>
        <dsp:cNvPr id="0" name=""/>
        <dsp:cNvSpPr/>
      </dsp:nvSpPr>
      <dsp:spPr>
        <a:xfrm>
          <a:off x="0" y="600973"/>
          <a:ext cx="3351413" cy="4843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407" tIns="12700" rIns="71120" bIns="1270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Кольская АЭС, энергоблоки 1,2</a:t>
          </a:r>
          <a:endParaRPr lang="ru-RU" sz="1000" b="1" kern="1200" dirty="0">
            <a:solidFill>
              <a:schemeClr val="accent2">
                <a:lumMod val="50000"/>
              </a:schemeClr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000" b="1" kern="1200" dirty="0" err="1" smtClean="0">
              <a:solidFill>
                <a:schemeClr val="accent2">
                  <a:lumMod val="50000"/>
                </a:schemeClr>
              </a:solidFill>
            </a:rPr>
            <a:t>Нововоронежская</a:t>
          </a: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 АЭС, энергоблоки 3,4</a:t>
          </a:r>
          <a:endParaRPr lang="ru-RU" sz="1000" b="1" kern="1200" dirty="0">
            <a:solidFill>
              <a:schemeClr val="accent2">
                <a:lumMod val="50000"/>
              </a:schemeClr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Армянская АЭС</a:t>
          </a:r>
          <a:endParaRPr lang="ru-RU" sz="10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0" y="600973"/>
        <a:ext cx="3351413" cy="484380"/>
      </dsp:txXfrm>
    </dsp:sp>
    <dsp:sp modelId="{B9A7802D-7F37-4119-9801-2B39882D0C7B}">
      <dsp:nvSpPr>
        <dsp:cNvPr id="0" name=""/>
        <dsp:cNvSpPr/>
      </dsp:nvSpPr>
      <dsp:spPr>
        <a:xfrm>
          <a:off x="0" y="1085731"/>
          <a:ext cx="3351413" cy="553843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Arial" charset="0"/>
            </a:rPr>
            <a:t>Топливо второго поколения</a:t>
          </a:r>
          <a:endParaRPr lang="ru-RU" sz="1500" b="1" kern="1200" dirty="0"/>
        </a:p>
      </dsp:txBody>
      <dsp:txXfrm>
        <a:off x="0" y="1085731"/>
        <a:ext cx="3351413" cy="553843"/>
      </dsp:txXfrm>
    </dsp:sp>
    <dsp:sp modelId="{98B62A8A-9A6D-429F-BCA3-CAB85BA5CAAE}">
      <dsp:nvSpPr>
        <dsp:cNvPr id="0" name=""/>
        <dsp:cNvSpPr/>
      </dsp:nvSpPr>
      <dsp:spPr>
        <a:xfrm>
          <a:off x="0" y="1656307"/>
          <a:ext cx="3351413" cy="968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407" tIns="12700" rIns="71120" bIns="1270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Ровенская АЭС, энергоблоки 1,2</a:t>
          </a:r>
          <a:endParaRPr lang="ru-RU" sz="1000" b="1" kern="1200" dirty="0">
            <a:solidFill>
              <a:schemeClr val="accent2">
                <a:lumMod val="50000"/>
              </a:schemeClr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Кольская АЭС, энергоблоки 3,4</a:t>
          </a:r>
          <a:endParaRPr lang="ru-RU" sz="1000" b="1" kern="1200" dirty="0">
            <a:solidFill>
              <a:schemeClr val="accent2">
                <a:lumMod val="50000"/>
              </a:schemeClr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АЭС «</a:t>
          </a:r>
          <a:r>
            <a:rPr lang="ru-RU" sz="1000" b="1" kern="1200" dirty="0" err="1" smtClean="0">
              <a:solidFill>
                <a:schemeClr val="accent2">
                  <a:lumMod val="50000"/>
                </a:schemeClr>
              </a:solidFill>
            </a:rPr>
            <a:t>Богунице</a:t>
          </a: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»</a:t>
          </a:r>
          <a:endParaRPr lang="ru-RU" sz="1000" b="1" kern="1200" dirty="0">
            <a:solidFill>
              <a:schemeClr val="accent2">
                <a:lumMod val="50000"/>
              </a:schemeClr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АЭС «</a:t>
          </a:r>
          <a:r>
            <a:rPr lang="ru-RU" sz="1000" b="1" kern="1200" dirty="0" err="1" smtClean="0">
              <a:solidFill>
                <a:schemeClr val="accent2">
                  <a:lumMod val="50000"/>
                </a:schemeClr>
              </a:solidFill>
            </a:rPr>
            <a:t>Дукованы</a:t>
          </a: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»</a:t>
          </a:r>
          <a:endParaRPr lang="ru-RU" sz="1000" b="1" kern="1200" dirty="0">
            <a:solidFill>
              <a:schemeClr val="accent2">
                <a:lumMod val="50000"/>
              </a:schemeClr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АЭС «</a:t>
          </a:r>
          <a:r>
            <a:rPr lang="ru-RU" sz="1000" b="1" kern="1200" dirty="0" err="1" smtClean="0">
              <a:solidFill>
                <a:schemeClr val="accent2">
                  <a:lumMod val="50000"/>
                </a:schemeClr>
              </a:solidFill>
            </a:rPr>
            <a:t>Пакш</a:t>
          </a: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»</a:t>
          </a:r>
          <a:endParaRPr lang="ru-RU" sz="1000" b="1" kern="1200" dirty="0">
            <a:solidFill>
              <a:schemeClr val="accent2">
                <a:lumMod val="50000"/>
              </a:schemeClr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АЭС «</a:t>
          </a:r>
          <a:r>
            <a:rPr lang="ru-RU" sz="1000" b="1" kern="1200" dirty="0" err="1" smtClean="0">
              <a:solidFill>
                <a:schemeClr val="accent2">
                  <a:lumMod val="50000"/>
                </a:schemeClr>
              </a:solidFill>
            </a:rPr>
            <a:t>Ловииза</a:t>
          </a: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»</a:t>
          </a:r>
          <a:endParaRPr lang="ru-RU" sz="10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0" y="1656307"/>
        <a:ext cx="3351413" cy="968760"/>
      </dsp:txXfrm>
    </dsp:sp>
    <dsp:sp modelId="{DDAAC8BD-E8EA-421B-9E3D-C0487DF6B754}">
      <dsp:nvSpPr>
        <dsp:cNvPr id="0" name=""/>
        <dsp:cNvSpPr/>
      </dsp:nvSpPr>
      <dsp:spPr>
        <a:xfrm>
          <a:off x="0" y="2644191"/>
          <a:ext cx="3351413" cy="5241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Топливо третьего поколения</a:t>
          </a:r>
          <a:endParaRPr lang="ru-RU" sz="1500" b="1" kern="1200" dirty="0"/>
        </a:p>
      </dsp:txBody>
      <dsp:txXfrm>
        <a:off x="0" y="2644191"/>
        <a:ext cx="3351413" cy="524160"/>
      </dsp:txXfrm>
    </dsp:sp>
    <dsp:sp modelId="{C8FFD946-FB38-4CAE-9C74-ED734E6333BD}">
      <dsp:nvSpPr>
        <dsp:cNvPr id="0" name=""/>
        <dsp:cNvSpPr/>
      </dsp:nvSpPr>
      <dsp:spPr>
        <a:xfrm>
          <a:off x="0" y="3236511"/>
          <a:ext cx="3351413" cy="5799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407" tIns="12700" rIns="71120" bIns="1270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Кольская АЭС, энергоблок 4</a:t>
          </a:r>
          <a:endParaRPr lang="ru-RU" sz="10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0" y="3236511"/>
        <a:ext cx="3351413" cy="579911"/>
      </dsp:txXfrm>
    </dsp:sp>
    <dsp:sp modelId="{68ED70A4-EDC6-40F7-A900-EDED2163BBB7}">
      <dsp:nvSpPr>
        <dsp:cNvPr id="0" name=""/>
        <dsp:cNvSpPr/>
      </dsp:nvSpPr>
      <dsp:spPr>
        <a:xfrm>
          <a:off x="0" y="3456151"/>
          <a:ext cx="3351413" cy="57629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Arial" charset="0"/>
            </a:rPr>
            <a:t>Повышение мощности энергоблоков ВВЭР-440</a:t>
          </a:r>
          <a:endParaRPr lang="ru-RU" sz="1500" b="1" kern="1200" dirty="0"/>
        </a:p>
      </dsp:txBody>
      <dsp:txXfrm>
        <a:off x="0" y="3456151"/>
        <a:ext cx="3351413" cy="576298"/>
      </dsp:txXfrm>
    </dsp:sp>
    <dsp:sp modelId="{C47FC65A-D615-4EB9-8A86-32F916B7B95B}">
      <dsp:nvSpPr>
        <dsp:cNvPr id="0" name=""/>
        <dsp:cNvSpPr/>
      </dsp:nvSpPr>
      <dsp:spPr>
        <a:xfrm>
          <a:off x="0" y="4071800"/>
          <a:ext cx="3351413" cy="968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407" tIns="12700" rIns="71120" bIns="1270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Кольская АЭС (3,4)                         – 107%;</a:t>
          </a:r>
          <a:endParaRPr lang="ru-RU" sz="1000" b="1" kern="1200" dirty="0">
            <a:solidFill>
              <a:schemeClr val="accent2">
                <a:lumMod val="50000"/>
              </a:schemeClr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АЭС «</a:t>
          </a:r>
          <a:r>
            <a:rPr lang="ru-RU" sz="1000" b="1" kern="1200" dirty="0" err="1" smtClean="0">
              <a:solidFill>
                <a:schemeClr val="accent2">
                  <a:lumMod val="50000"/>
                </a:schemeClr>
              </a:solidFill>
            </a:rPr>
            <a:t>Моховце</a:t>
          </a: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»                              – 107%;</a:t>
          </a:r>
          <a:endParaRPr lang="ru-RU" sz="1000" b="1" kern="1200" dirty="0">
            <a:solidFill>
              <a:schemeClr val="accent2">
                <a:lumMod val="50000"/>
              </a:schemeClr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АЭС «</a:t>
          </a:r>
          <a:r>
            <a:rPr lang="ru-RU" sz="1000" b="1" kern="1200" dirty="0" err="1" smtClean="0">
              <a:solidFill>
                <a:schemeClr val="accent2">
                  <a:lumMod val="50000"/>
                </a:schemeClr>
              </a:solidFill>
            </a:rPr>
            <a:t>Богунице</a:t>
          </a: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»                             – 107%;</a:t>
          </a:r>
          <a:endParaRPr lang="ru-RU" sz="1000" b="1" kern="1200" dirty="0">
            <a:solidFill>
              <a:schemeClr val="accent2">
                <a:lumMod val="50000"/>
              </a:schemeClr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АЭС «</a:t>
          </a:r>
          <a:r>
            <a:rPr lang="ru-RU" sz="1000" b="1" kern="1200" dirty="0" err="1" smtClean="0">
              <a:solidFill>
                <a:schemeClr val="accent2">
                  <a:lumMod val="50000"/>
                </a:schemeClr>
              </a:solidFill>
            </a:rPr>
            <a:t>Дукованы</a:t>
          </a: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»                            – 105%;</a:t>
          </a:r>
          <a:endParaRPr lang="ru-RU" sz="1000" b="1" kern="1200" dirty="0">
            <a:solidFill>
              <a:schemeClr val="accent2">
                <a:lumMod val="50000"/>
              </a:schemeClr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АЭС «</a:t>
          </a:r>
          <a:r>
            <a:rPr lang="ru-RU" sz="1000" b="1" kern="1200" dirty="0" err="1" smtClean="0">
              <a:solidFill>
                <a:schemeClr val="accent2">
                  <a:lumMod val="50000"/>
                </a:schemeClr>
              </a:solidFill>
            </a:rPr>
            <a:t>Пакш</a:t>
          </a: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»                                     – 108%;</a:t>
          </a:r>
          <a:endParaRPr lang="ru-RU" sz="1000" b="1" kern="1200" dirty="0">
            <a:solidFill>
              <a:schemeClr val="accent2">
                <a:lumMod val="50000"/>
              </a:schemeClr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АЭС «</a:t>
          </a:r>
          <a:r>
            <a:rPr lang="ru-RU" sz="1000" b="1" kern="1200" dirty="0" err="1" smtClean="0">
              <a:solidFill>
                <a:schemeClr val="accent2">
                  <a:lumMod val="50000"/>
                </a:schemeClr>
              </a:solidFill>
            </a:rPr>
            <a:t>Ловииза</a:t>
          </a:r>
          <a:r>
            <a:rPr lang="ru-RU" sz="1000" b="1" kern="1200" dirty="0" smtClean="0">
              <a:solidFill>
                <a:schemeClr val="accent2">
                  <a:lumMod val="50000"/>
                </a:schemeClr>
              </a:solidFill>
            </a:rPr>
            <a:t>»                               – 109%.</a:t>
          </a:r>
          <a:endParaRPr lang="ru-RU" sz="10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0" y="4071800"/>
        <a:ext cx="3351413" cy="96876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4813" cy="495300"/>
          </a:xfrm>
          <a:prstGeom prst="rect">
            <a:avLst/>
          </a:prstGeom>
        </p:spPr>
        <p:txBody>
          <a:bodyPr vert="horz" lIns="91253" tIns="45625" rIns="91253" bIns="45625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8108" y="0"/>
            <a:ext cx="2944813" cy="495300"/>
          </a:xfrm>
          <a:prstGeom prst="rect">
            <a:avLst/>
          </a:prstGeom>
        </p:spPr>
        <p:txBody>
          <a:bodyPr vert="horz" lIns="91253" tIns="45625" rIns="91253" bIns="45625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B22C7BEC-4E14-40F9-9A0A-92D87CE832DE}" type="datetimeFigureOut">
              <a:rPr lang="ru-RU"/>
              <a:pPr>
                <a:defRPr/>
              </a:pPr>
              <a:t>26.06.2014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9409114"/>
            <a:ext cx="2944813" cy="495300"/>
          </a:xfrm>
          <a:prstGeom prst="rect">
            <a:avLst/>
          </a:prstGeom>
        </p:spPr>
        <p:txBody>
          <a:bodyPr vert="horz" lIns="91253" tIns="45625" rIns="91253" bIns="45625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8108" y="9409114"/>
            <a:ext cx="2944813" cy="495300"/>
          </a:xfrm>
          <a:prstGeom prst="rect">
            <a:avLst/>
          </a:prstGeom>
        </p:spPr>
        <p:txBody>
          <a:bodyPr vert="horz" lIns="91253" tIns="45625" rIns="91253" bIns="45625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C3B68158-1BC8-4530-93CB-B00858B6AB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3147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30" tIns="45615" rIns="91230" bIns="45615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108" y="0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30" tIns="45615" rIns="91230" bIns="45615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2338" y="746125"/>
            <a:ext cx="4949825" cy="3711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05351"/>
            <a:ext cx="54356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30" tIns="45615" rIns="91230" bIns="456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09114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30" tIns="45615" rIns="91230" bIns="45615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108" y="9409114"/>
            <a:ext cx="294481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30" tIns="45615" rIns="91230" bIns="4561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BFDED487-7DD8-462E-94A5-D8FA0A998F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995539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2338" y="746125"/>
            <a:ext cx="4949825" cy="3711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DED487-7DD8-462E-94A5-D8FA0A998F3E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avigation8" descr="ujkm,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5" y="293688"/>
            <a:ext cx="1674813" cy="148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613" y="2181235"/>
            <a:ext cx="7866062" cy="1223963"/>
          </a:xfrm>
          <a:prstGeom prst="rect">
            <a:avLst/>
          </a:prstGeom>
          <a:ln/>
          <a:effectLst/>
        </p:spPr>
        <p:txBody>
          <a:bodyPr/>
          <a:lstStyle>
            <a:lvl1pPr>
              <a:defRPr sz="3400">
                <a:solidFill>
                  <a:schemeClr val="hlink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2618" y="3644903"/>
            <a:ext cx="6688137" cy="1008063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2800" b="1">
                <a:solidFill>
                  <a:schemeClr val="bg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Базовый - 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839" y="1"/>
            <a:ext cx="8670681" cy="836613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Box 2"/>
          <p:cNvSpPr txBox="1"/>
          <p:nvPr userDrawn="1"/>
        </p:nvSpPr>
        <p:spPr>
          <a:xfrm>
            <a:off x="179512" y="6381328"/>
            <a:ext cx="745232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0" b="1" dirty="0" smtClean="0">
                <a:solidFill>
                  <a:schemeClr val="accent6">
                    <a:lumMod val="75000"/>
                  </a:schemeClr>
                </a:solidFill>
              </a:rPr>
              <a:t>25-я ежегодная научно-техническая конференция Ядерного общества России </a:t>
            </a:r>
          </a:p>
          <a:p>
            <a:r>
              <a:rPr lang="ru-RU" sz="1050" b="1" dirty="0" smtClean="0">
                <a:solidFill>
                  <a:schemeClr val="accent6">
                    <a:lumMod val="75000"/>
                  </a:schemeClr>
                </a:solidFill>
              </a:rPr>
              <a:t>«АЭС: вчера, сегодня, завтра», г. Обнинск, 26 июня 2014 года</a:t>
            </a:r>
            <a:r>
              <a:rPr lang="ru-RU" sz="1050" b="1" baseline="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105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8608470" y="6453336"/>
            <a:ext cx="50003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fld id="{1235502B-8B58-45CC-A2F9-6B90C132C79E}" type="slidenum">
              <a:rPr lang="ru-RU" sz="1600" b="1">
                <a:solidFill>
                  <a:srgbClr val="323296"/>
                </a:solidFill>
                <a:latin typeface="Calibri" pitchFamily="34" charset="0"/>
              </a:rPr>
              <a:pPr algn="r">
                <a:defRPr/>
              </a:pPr>
              <a:t>‹#›</a:t>
            </a:fld>
            <a:endParaRPr lang="ru-RU" sz="1600" b="1" dirty="0">
              <a:solidFill>
                <a:srgbClr val="323296"/>
              </a:solidFill>
              <a:latin typeface="Calibri" pitchFamily="34" charset="0"/>
            </a:endParaRPr>
          </a:p>
        </p:txBody>
      </p:sp>
      <p:pic>
        <p:nvPicPr>
          <p:cNvPr id="5" name="Рисунок 6" descr="tvel_new_rus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4" y="6348528"/>
            <a:ext cx="1387531" cy="509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6"/>
          <p:cNvCxnSpPr/>
          <p:nvPr userDrawn="1"/>
        </p:nvCxnSpPr>
        <p:spPr>
          <a:xfrm>
            <a:off x="0" y="6309320"/>
            <a:ext cx="9144000" cy="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 userDrawn="1"/>
        </p:nvCxnSpPr>
        <p:spPr>
          <a:xfrm>
            <a:off x="8676456" y="6309320"/>
            <a:ext cx="0" cy="54868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26248692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4" name="Line 14"/>
          <p:cNvSpPr>
            <a:spLocks noChangeShapeType="1"/>
          </p:cNvSpPr>
          <p:nvPr userDrawn="1"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1215" name="Line 15"/>
          <p:cNvSpPr>
            <a:spLocks noChangeShapeType="1"/>
          </p:cNvSpPr>
          <p:nvPr userDrawn="1"/>
        </p:nvSpPr>
        <p:spPr bwMode="auto">
          <a:xfrm>
            <a:off x="8316913" y="6453188"/>
            <a:ext cx="0" cy="404812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ct val="40000"/>
        </a:spcBef>
        <a:spcAft>
          <a:spcPct val="20000"/>
        </a:spcAft>
        <a:buBlip>
          <a:blip r:embed="rId5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0"/>
        </a:spcBef>
        <a:spcAft>
          <a:spcPct val="20000"/>
        </a:spcAft>
        <a:buBlip>
          <a:blip r:embed="rId6"/>
        </a:buBlip>
        <a:defRPr sz="2400">
          <a:solidFill>
            <a:schemeClr val="tx1"/>
          </a:solidFill>
          <a:latin typeface="+mn-lt"/>
        </a:defRPr>
      </a:lvl2pPr>
      <a:lvl3pPr marL="892175" indent="-268288" algn="l" rtl="0" eaLnBrk="0" fontAlgn="base" hangingPunct="0">
        <a:spcBef>
          <a:spcPct val="0"/>
        </a:spcBef>
        <a:spcAft>
          <a:spcPct val="30000"/>
        </a:spcAft>
        <a:buBlip>
          <a:blip r:embed="rId6"/>
        </a:buBlip>
        <a:defRPr sz="2200">
          <a:solidFill>
            <a:schemeClr val="tx1"/>
          </a:solidFill>
          <a:latin typeface="+mn-lt"/>
        </a:defRPr>
      </a:lvl3pPr>
      <a:lvl4pPr marL="1665288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73275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304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876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448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0207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chart" Target="../charts/char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tiff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46.png"/><Relationship Id="rId11" Type="http://schemas.openxmlformats.org/officeDocument/2006/relationships/image" Target="../media/image51.jpe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54.jpeg"/><Relationship Id="rId7" Type="http://schemas.openxmlformats.org/officeDocument/2006/relationships/diagramQuickStyle" Target="../diagrams/quickStyle5.xml"/><Relationship Id="rId12" Type="http://schemas.openxmlformats.org/officeDocument/2006/relationships/image" Target="../media/image5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diagramLayout" Target="../diagrams/layout5.xml"/><Relationship Id="rId11" Type="http://schemas.openxmlformats.org/officeDocument/2006/relationships/image" Target="../media/image57.jpeg"/><Relationship Id="rId5" Type="http://schemas.openxmlformats.org/officeDocument/2006/relationships/diagramData" Target="../diagrams/data5.xml"/><Relationship Id="rId10" Type="http://schemas.openxmlformats.org/officeDocument/2006/relationships/image" Target="../media/image56.jpeg"/><Relationship Id="rId4" Type="http://schemas.openxmlformats.org/officeDocument/2006/relationships/image" Target="../media/image55.jpeg"/><Relationship Id="rId9" Type="http://schemas.microsoft.com/office/2007/relationships/diagramDrawing" Target="../diagrams/drawing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69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wmf"/><Relationship Id="rId11" Type="http://schemas.openxmlformats.org/officeDocument/2006/relationships/image" Target="../media/image68.jpeg"/><Relationship Id="rId5" Type="http://schemas.openxmlformats.org/officeDocument/2006/relationships/image" Target="../media/image62.jpeg"/><Relationship Id="rId10" Type="http://schemas.openxmlformats.org/officeDocument/2006/relationships/image" Target="../media/image67.jpeg"/><Relationship Id="rId4" Type="http://schemas.openxmlformats.org/officeDocument/2006/relationships/image" Target="../media/image61.jpeg"/><Relationship Id="rId9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oleObject" Target="../embeddings/oleObject1.bin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5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11" Type="http://schemas.openxmlformats.org/officeDocument/2006/relationships/chart" Target="../charts/chart3.xml"/><Relationship Id="rId5" Type="http://schemas.openxmlformats.org/officeDocument/2006/relationships/diagramLayout" Target="../diagrams/layout4.xml"/><Relationship Id="rId10" Type="http://schemas.openxmlformats.org/officeDocument/2006/relationships/chart" Target="../charts/chart2.xml"/><Relationship Id="rId4" Type="http://schemas.openxmlformats.org/officeDocument/2006/relationships/diagramData" Target="../diagrams/data4.xml"/><Relationship Id="rId9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oleObject" Target="../embeddings/oleObject3.bin"/><Relationship Id="rId7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9.jpeg"/><Relationship Id="rId5" Type="http://schemas.openxmlformats.org/officeDocument/2006/relationships/image" Target="../media/image28.tiff"/><Relationship Id="rId4" Type="http://schemas.openxmlformats.org/officeDocument/2006/relationships/image" Target="../media/image27.tiff"/><Relationship Id="rId9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tvel_new_ru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188640"/>
            <a:ext cx="3143240" cy="1154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11561" y="2492896"/>
            <a:ext cx="8280400" cy="1224136"/>
          </a:xfrm>
        </p:spPr>
        <p:txBody>
          <a:bodyPr/>
          <a:lstStyle/>
          <a:p>
            <a:pPr>
              <a:defRPr/>
            </a:pPr>
            <a:r>
              <a:rPr lang="ru-RU" sz="2400" dirty="0" smtClean="0"/>
              <a:t>    Ядерное топливо для российских энергетических реакторов. </a:t>
            </a:r>
            <a:br>
              <a:rPr lang="ru-RU" sz="2400" dirty="0" smtClean="0"/>
            </a:br>
            <a:r>
              <a:rPr lang="ru-RU" sz="2400" dirty="0" smtClean="0"/>
              <a:t>    Этапы эволюции, текущее состояние и перспективные направления развития.</a:t>
            </a:r>
            <a:endParaRPr lang="ru-RU" sz="2400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83569" y="4581128"/>
            <a:ext cx="4608512" cy="108012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schemeClr val="tx1"/>
                </a:solidFill>
              </a:rPr>
              <a:t>Старший вице-президент ОАО «ТВЭЛ»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800" dirty="0" smtClean="0">
                <a:solidFill>
                  <a:schemeClr val="tx1"/>
                </a:solidFill>
              </a:rPr>
              <a:t>П.И. Лавренюк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5" name="Подзаголовок 8"/>
          <p:cNvSpPr txBox="1">
            <a:spLocks/>
          </p:cNvSpPr>
          <p:nvPr/>
        </p:nvSpPr>
        <p:spPr>
          <a:xfrm>
            <a:off x="683568" y="5589240"/>
            <a:ext cx="2367880" cy="1080120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г. Обнинск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kern="0" dirty="0" smtClean="0">
                <a:latin typeface="+mn-lt"/>
                <a:cs typeface="+mn-cs"/>
              </a:rPr>
              <a:t>26 июня 2014 г.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2915817" y="2636912"/>
          <a:ext cx="3528392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/>
        </p:nvGraphicFramePr>
        <p:xfrm>
          <a:off x="2555776" y="4293100"/>
          <a:ext cx="3960440" cy="19343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2951314" y="1124744"/>
          <a:ext cx="3312368" cy="180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383361" y="1340772"/>
            <a:ext cx="1836711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Выгорание, МВт·</a:t>
            </a:r>
            <a:r>
              <a:rPr lang="ru-RU" sz="1000" b="1" dirty="0" err="1" smtClean="0"/>
              <a:t>сут</a:t>
            </a:r>
            <a:r>
              <a:rPr lang="ru-RU" sz="1000" b="1" dirty="0" smtClean="0"/>
              <a:t>/кг</a:t>
            </a:r>
            <a:r>
              <a:rPr lang="en-US" sz="1000" b="1" dirty="0" smtClean="0"/>
              <a:t>U</a:t>
            </a:r>
            <a:endParaRPr lang="ru-RU" sz="1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103440" y="2924946"/>
            <a:ext cx="216024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Количество ТВС на перегрузку</a:t>
            </a:r>
            <a:endParaRPr lang="ru-RU" sz="1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067944" y="4478925"/>
            <a:ext cx="216024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Расход урана, кг</a:t>
            </a:r>
            <a:r>
              <a:rPr lang="en-US" sz="1000" b="1" dirty="0" smtClean="0"/>
              <a:t>/</a:t>
            </a:r>
            <a:r>
              <a:rPr lang="ru-RU" sz="1000" b="1" dirty="0" smtClean="0"/>
              <a:t>МВт·</a:t>
            </a:r>
            <a:r>
              <a:rPr lang="ru-RU" sz="1000" b="1" dirty="0" err="1" smtClean="0"/>
              <a:t>сут</a:t>
            </a:r>
            <a:r>
              <a:rPr lang="ru-RU" sz="1000" b="1" dirty="0" smtClean="0"/>
              <a:t> </a:t>
            </a:r>
            <a:endParaRPr lang="ru-RU" sz="1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441796" y="6135111"/>
            <a:ext cx="7143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2006</a:t>
            </a: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3059832" y="6021288"/>
            <a:ext cx="3240360" cy="144016"/>
          </a:xfrm>
          <a:prstGeom prst="rightArrow">
            <a:avLst/>
          </a:prstGeom>
          <a:solidFill>
            <a:srgbClr val="4F81B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05692" y="6135111"/>
            <a:ext cx="7143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1998</a:t>
            </a: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7580" y="6135111"/>
            <a:ext cx="7143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1996</a:t>
            </a: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3671392" y="6093301"/>
            <a:ext cx="144018" cy="1"/>
          </a:xfrm>
          <a:prstGeom prst="line">
            <a:avLst/>
          </a:prstGeom>
          <a:noFill/>
          <a:ln w="38100" cap="flat" cmpd="sng" algn="ctr">
            <a:solidFill>
              <a:srgbClr val="4F81BD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4679503" y="6093301"/>
            <a:ext cx="144018" cy="1"/>
          </a:xfrm>
          <a:prstGeom prst="line">
            <a:avLst/>
          </a:prstGeom>
          <a:noFill/>
          <a:ln w="38100" cap="flat" cmpd="sng" algn="ctr">
            <a:solidFill>
              <a:srgbClr val="4F81BD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5615607" y="6093301"/>
            <a:ext cx="144018" cy="1"/>
          </a:xfrm>
          <a:prstGeom prst="line">
            <a:avLst/>
          </a:prstGeom>
          <a:noFill/>
          <a:ln w="38100" cap="flat" cmpd="sng" algn="ctr">
            <a:solidFill>
              <a:srgbClr val="4F81BD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pic>
        <p:nvPicPr>
          <p:cNvPr id="16" name="Picture 1" descr="P:\_Общая папка ТВЭЛ\Фото\ТВС\ТВС2\photo 004.jpg"/>
          <p:cNvPicPr>
            <a:picLocks noChangeAspect="1" noChangeArrowheads="1"/>
          </p:cNvPicPr>
          <p:nvPr/>
        </p:nvPicPr>
        <p:blipFill>
          <a:blip r:embed="rId5" cstate="print"/>
          <a:srcRect b="10145"/>
          <a:stretch>
            <a:fillRect/>
          </a:stretch>
        </p:blipFill>
        <p:spPr bwMode="auto">
          <a:xfrm>
            <a:off x="6300193" y="1268760"/>
            <a:ext cx="2701369" cy="4896544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7" name="Picture 1" descr="P:\_Общая папка ТВЭЛ\Фото\Продукция\Ядерная\Untitled-3.jpg"/>
          <p:cNvPicPr>
            <a:picLocks noChangeAspect="1" noChangeArrowheads="1"/>
          </p:cNvPicPr>
          <p:nvPr/>
        </p:nvPicPr>
        <p:blipFill>
          <a:blip r:embed="rId6" cstate="print"/>
          <a:srcRect l="8220" r="11767"/>
          <a:stretch>
            <a:fillRect/>
          </a:stretch>
        </p:blipFill>
        <p:spPr bwMode="auto">
          <a:xfrm>
            <a:off x="179512" y="1268760"/>
            <a:ext cx="2664296" cy="4896544"/>
          </a:xfrm>
          <a:prstGeom prst="roundRect">
            <a:avLst/>
          </a:prstGeom>
          <a:noFill/>
        </p:spPr>
      </p:pic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260839" y="72010"/>
            <a:ext cx="8670681" cy="980727"/>
          </a:xfrm>
        </p:spPr>
        <p:txBody>
          <a:bodyPr/>
          <a:lstStyle/>
          <a:p>
            <a:r>
              <a:rPr lang="ru-RU" dirty="0" smtClean="0"/>
              <a:t>Ядерное топливо для ВВЭР</a:t>
            </a:r>
            <a:r>
              <a:rPr lang="en-US" dirty="0" smtClean="0"/>
              <a:t>-</a:t>
            </a:r>
            <a:r>
              <a:rPr lang="ru-RU" dirty="0" smtClean="0"/>
              <a:t>1000</a:t>
            </a:r>
            <a:br>
              <a:rPr lang="ru-RU" dirty="0" smtClean="0"/>
            </a:br>
            <a:r>
              <a:rPr lang="ru-RU" dirty="0" smtClean="0"/>
              <a:t>Этапы развития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839" y="72010"/>
            <a:ext cx="8670681" cy="980727"/>
          </a:xfrm>
        </p:spPr>
        <p:txBody>
          <a:bodyPr/>
          <a:lstStyle/>
          <a:p>
            <a:r>
              <a:rPr lang="ru-RU" dirty="0" smtClean="0"/>
              <a:t>Ядерное топливо для ВВЭР</a:t>
            </a:r>
            <a:r>
              <a:rPr lang="en-US" dirty="0" smtClean="0"/>
              <a:t>-</a:t>
            </a:r>
            <a:r>
              <a:rPr lang="ru-RU" dirty="0" smtClean="0"/>
              <a:t>1000</a:t>
            </a:r>
            <a:br>
              <a:rPr lang="ru-RU" dirty="0" smtClean="0"/>
            </a:br>
            <a:r>
              <a:rPr lang="ru-RU" dirty="0" smtClean="0"/>
              <a:t>Этапы развития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3" name="Group 116"/>
          <p:cNvGraphicFramePr>
            <a:graphicFrameLocks noGrp="1"/>
          </p:cNvGraphicFramePr>
          <p:nvPr/>
        </p:nvGraphicFramePr>
        <p:xfrm>
          <a:off x="179513" y="1377282"/>
          <a:ext cx="8640959" cy="4716015"/>
        </p:xfrm>
        <a:graphic>
          <a:graphicData uri="http://schemas.openxmlformats.org/drawingml/2006/table">
            <a:tbl>
              <a:tblPr/>
              <a:tblGrid>
                <a:gridCol w="2179647"/>
                <a:gridCol w="1297164"/>
                <a:gridCol w="1211369"/>
                <a:gridCol w="1286952"/>
                <a:gridCol w="1362743"/>
                <a:gridCol w="1303084"/>
              </a:tblGrid>
              <a:tr h="6974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Годы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до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1998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1998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–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 2010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с 1998/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с 2003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с 2006/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с 2011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с 2006/</a:t>
                      </a:r>
                      <a:b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с 2010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9846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Тип ТВС</a:t>
                      </a:r>
                    </a:p>
                  </a:txBody>
                  <a:tcPr marL="99060" marR="9906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ТВС/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/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ТВС-М</a:t>
                      </a:r>
                    </a:p>
                  </a:txBody>
                  <a:tcPr marL="99060" marR="9906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УТВС</a:t>
                      </a:r>
                    </a:p>
                  </a:txBody>
                  <a:tcPr marL="99060" marR="9906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ТВСА/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ТВС-2</a:t>
                      </a:r>
                    </a:p>
                  </a:txBody>
                  <a:tcPr marL="99060" marR="9906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ТВСА-АЛЬФА/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ТВСА-12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23296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9060" marR="9906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ТВС-2М/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ТВСА-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  <a:sym typeface="Symbol" pitchFamily="18" charset="2"/>
                        </a:rPr>
                        <a:t>PLUS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23296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9060" marR="9906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6974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Количество ТВС подпитки, шт.</a:t>
                      </a:r>
                    </a:p>
                  </a:txBody>
                  <a:tcPr marL="99060" marR="9906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54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48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42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36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66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9593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Выгорание топлива, МВт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×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сут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/кг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23296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9060" marR="99060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49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49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55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68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68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6795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Топливный цикл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3×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×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×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×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×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1,5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74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Расход урана, кг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/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МВт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×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сут.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0.240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0.205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0.199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0.187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0.230</a:t>
                      </a:r>
                    </a:p>
                  </a:txBody>
                  <a:tcPr marL="99060" marR="9906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839" y="72010"/>
            <a:ext cx="8670681" cy="980727"/>
          </a:xfrm>
        </p:spPr>
        <p:txBody>
          <a:bodyPr/>
          <a:lstStyle/>
          <a:p>
            <a:r>
              <a:rPr lang="ru-RU" dirty="0" smtClean="0"/>
              <a:t>ТВС ВВЭР-1000 с жестким каркасом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41" y="1200657"/>
            <a:ext cx="1037176" cy="439248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1" y="1215210"/>
            <a:ext cx="1122804" cy="439248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061200" y="5659710"/>
            <a:ext cx="103746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ТВС-2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 smtClean="0">
                <a:solidFill>
                  <a:schemeClr val="tx1">
                    <a:lumMod val="75000"/>
                  </a:schemeClr>
                </a:solidFill>
                <a:latin typeface="Arial"/>
              </a:rPr>
              <a:t>с 2003 года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490" y="5667417"/>
            <a:ext cx="1037463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ТВСА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dirty="0" smtClean="0">
                <a:solidFill>
                  <a:schemeClr val="tx1">
                    <a:lumMod val="75000"/>
                  </a:schemeClr>
                </a:solidFill>
                <a:latin typeface="Arial"/>
              </a:rPr>
              <a:t>с 1998 года</a:t>
            </a:r>
            <a:endParaRPr kumimoji="0" lang="ru-RU" sz="12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Arial"/>
            </a:endParaRPr>
          </a:p>
        </p:txBody>
      </p:sp>
      <p:graphicFrame>
        <p:nvGraphicFramePr>
          <p:cNvPr id="1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982132247"/>
              </p:ext>
            </p:extLst>
          </p:nvPr>
        </p:nvGraphicFramePr>
        <p:xfrm>
          <a:off x="1547664" y="3717032"/>
          <a:ext cx="1431934" cy="1690826"/>
        </p:xfrm>
        <a:graphic>
          <a:graphicData uri="http://schemas.openxmlformats.org/presentationml/2006/ole">
            <p:oleObj spid="_x0000_s20500" name="Image" r:id="rId5" imgW="8266667" imgH="9765079" progId="Photoshop.Image.7">
              <p:embed/>
            </p:oleObj>
          </a:graphicData>
        </a:graphic>
      </p:graphicFrame>
      <p:sp>
        <p:nvSpPr>
          <p:cNvPr id="19" name="Line 45"/>
          <p:cNvSpPr>
            <a:spLocks noChangeShapeType="1"/>
          </p:cNvSpPr>
          <p:nvPr/>
        </p:nvSpPr>
        <p:spPr bwMode="auto">
          <a:xfrm flipH="1" flipV="1">
            <a:off x="1043608" y="4503823"/>
            <a:ext cx="1080120" cy="288032"/>
          </a:xfrm>
          <a:prstGeom prst="line">
            <a:avLst/>
          </a:prstGeom>
          <a:noFill/>
          <a:ln w="25400">
            <a:solidFill>
              <a:srgbClr val="003274">
                <a:lumMod val="75000"/>
              </a:srgbClr>
            </a:solidFill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2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523872206"/>
              </p:ext>
            </p:extLst>
          </p:nvPr>
        </p:nvGraphicFramePr>
        <p:xfrm>
          <a:off x="6156176" y="3684059"/>
          <a:ext cx="1349199" cy="1977191"/>
        </p:xfrm>
        <a:graphic>
          <a:graphicData uri="http://schemas.openxmlformats.org/presentationml/2006/ole">
            <p:oleObj spid="_x0000_s20501" name="Image" r:id="rId6" imgW="6082540" imgH="8952381" progId="Photoshop.Image.7">
              <p:embed/>
            </p:oleObj>
          </a:graphicData>
        </a:graphic>
      </p:graphicFrame>
      <p:sp>
        <p:nvSpPr>
          <p:cNvPr id="21" name="Line 45"/>
          <p:cNvSpPr>
            <a:spLocks noChangeShapeType="1"/>
          </p:cNvSpPr>
          <p:nvPr/>
        </p:nvSpPr>
        <p:spPr bwMode="auto">
          <a:xfrm flipV="1">
            <a:off x="6876256" y="4437112"/>
            <a:ext cx="1578024" cy="72008"/>
          </a:xfrm>
          <a:prstGeom prst="line">
            <a:avLst/>
          </a:prstGeom>
          <a:noFill/>
          <a:ln w="25400">
            <a:solidFill>
              <a:srgbClr val="003274">
                <a:lumMod val="75000"/>
              </a:srgbClr>
            </a:solidFill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1" name="Скругленный прямоугольник 600"/>
          <p:cNvSpPr/>
          <p:nvPr/>
        </p:nvSpPr>
        <p:spPr>
          <a:xfrm>
            <a:off x="3131841" y="3933056"/>
            <a:ext cx="2664296" cy="2160240"/>
          </a:xfrm>
          <a:prstGeom prst="roundRect">
            <a:avLst>
              <a:gd name="adj" fmla="val 7176"/>
            </a:avLst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accent4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900"/>
          </a:p>
        </p:txBody>
      </p:sp>
      <p:sp>
        <p:nvSpPr>
          <p:cNvPr id="603" name="Прямоугольник 602"/>
          <p:cNvSpPr/>
          <p:nvPr/>
        </p:nvSpPr>
        <p:spPr>
          <a:xfrm>
            <a:off x="3275856" y="4005066"/>
            <a:ext cx="2592288" cy="2012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7188" indent="-357188">
              <a:lnSpc>
                <a:spcPct val="80000"/>
              </a:lnSpc>
              <a:spcBef>
                <a:spcPct val="40000"/>
              </a:spcBef>
              <a:buClr>
                <a:srgbClr val="000066"/>
              </a:buClr>
              <a:buSzPct val="80000"/>
            </a:pPr>
            <a:r>
              <a:rPr lang="ru-RU" sz="1200" dirty="0" smtClean="0">
                <a:solidFill>
                  <a:srgbClr val="C00000"/>
                </a:solidFill>
              </a:rPr>
              <a:t>Основные результаты внедрения</a:t>
            </a:r>
          </a:p>
          <a:p>
            <a:pPr marL="357188" indent="-357188">
              <a:lnSpc>
                <a:spcPct val="80000"/>
              </a:lnSpc>
              <a:spcBef>
                <a:spcPct val="40000"/>
              </a:spcBef>
              <a:buClr>
                <a:srgbClr val="000066"/>
              </a:buClr>
              <a:buSzPct val="80000"/>
              <a:buFont typeface="Wingdings" pitchFamily="2" charset="2"/>
              <a:buChar char="ü"/>
            </a:pPr>
            <a:r>
              <a:rPr lang="ru-RU" sz="1200" dirty="0" smtClean="0"/>
              <a:t>Прогиб ТВС не более 7 мм.</a:t>
            </a:r>
          </a:p>
          <a:p>
            <a:pPr marL="357188" indent="-357188">
              <a:lnSpc>
                <a:spcPct val="80000"/>
              </a:lnSpc>
              <a:spcBef>
                <a:spcPct val="40000"/>
              </a:spcBef>
              <a:buClr>
                <a:srgbClr val="000066"/>
              </a:buClr>
              <a:buSzPct val="80000"/>
              <a:buFont typeface="Wingdings" pitchFamily="2" charset="2"/>
              <a:buChar char="ü"/>
            </a:pPr>
            <a:r>
              <a:rPr lang="ru-RU" sz="1200" dirty="0" smtClean="0"/>
              <a:t>Время падения ОР СУЗ менее 2.5 с.</a:t>
            </a:r>
          </a:p>
          <a:p>
            <a:pPr marL="357188" indent="-357188">
              <a:lnSpc>
                <a:spcPct val="80000"/>
              </a:lnSpc>
              <a:spcBef>
                <a:spcPct val="40000"/>
              </a:spcBef>
              <a:buClr>
                <a:srgbClr val="000066"/>
              </a:buClr>
              <a:buSzPct val="80000"/>
              <a:buFont typeface="Wingdings" pitchFamily="2" charset="2"/>
              <a:buChar char="ü"/>
            </a:pPr>
            <a:r>
              <a:rPr lang="ru-RU" sz="1200" dirty="0" smtClean="0"/>
              <a:t>Сокращение времени перегрузки.</a:t>
            </a:r>
          </a:p>
          <a:p>
            <a:pPr marL="357188" indent="-357188">
              <a:lnSpc>
                <a:spcPct val="80000"/>
              </a:lnSpc>
              <a:spcBef>
                <a:spcPct val="40000"/>
              </a:spcBef>
              <a:buClr>
                <a:srgbClr val="000066"/>
              </a:buClr>
              <a:buSzPct val="80000"/>
              <a:buFont typeface="Wingdings" pitchFamily="2" charset="2"/>
              <a:buChar char="ü"/>
            </a:pPr>
            <a:r>
              <a:rPr lang="ru-RU" sz="1200" dirty="0" smtClean="0"/>
              <a:t>Увеличение ресурса.</a:t>
            </a:r>
          </a:p>
          <a:p>
            <a:pPr marL="357188" indent="-357188">
              <a:lnSpc>
                <a:spcPct val="80000"/>
              </a:lnSpc>
              <a:spcBef>
                <a:spcPct val="40000"/>
              </a:spcBef>
              <a:buClr>
                <a:srgbClr val="000066"/>
              </a:buClr>
              <a:buSzPct val="80000"/>
              <a:buFont typeface="Wingdings" pitchFamily="2" charset="2"/>
              <a:buChar char="ü"/>
            </a:pPr>
            <a:r>
              <a:rPr lang="ru-RU" sz="1200" dirty="0" smtClean="0"/>
              <a:t>Повышение надежности.</a:t>
            </a:r>
          </a:p>
          <a:p>
            <a:pPr marL="357188" indent="-357188">
              <a:lnSpc>
                <a:spcPct val="80000"/>
              </a:lnSpc>
              <a:spcBef>
                <a:spcPct val="40000"/>
              </a:spcBef>
              <a:buClr>
                <a:srgbClr val="000066"/>
              </a:buClr>
              <a:buSzPct val="80000"/>
              <a:buFont typeface="Wingdings" pitchFamily="2" charset="2"/>
              <a:buChar char="ü"/>
            </a:pPr>
            <a:r>
              <a:rPr lang="ru-RU" sz="1200" dirty="0" smtClean="0"/>
              <a:t>Потенциал для развития конструкции.</a:t>
            </a:r>
          </a:p>
        </p:txBody>
      </p:sp>
      <p:pic>
        <p:nvPicPr>
          <p:cNvPr id="20507" name="Picture 2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11760" y="1196752"/>
            <a:ext cx="419863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6563815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17174" y="5477162"/>
            <a:ext cx="167065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ТВСА-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PLUS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16216" y="5517232"/>
            <a:ext cx="115448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ТВС-2М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547664" y="1586984"/>
            <a:ext cx="6192688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3274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ТВСА-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PLUS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 и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 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ТВС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-2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М  обладают идентичными технико-экономическими характеристиками</a:t>
            </a:r>
            <a:r>
              <a:rPr lang="ru-RU" b="1" kern="0" dirty="0" smtClean="0">
                <a:solidFill>
                  <a:schemeClr val="tx1">
                    <a:lumMod val="75000"/>
                  </a:schemeClr>
                </a:solidFill>
                <a:latin typeface="Arial"/>
              </a:rPr>
              <a:t>: 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3296"/>
              </a:buClr>
              <a:buSzTx/>
              <a:buFont typeface="Wingdings" pitchFamily="2" charset="2"/>
              <a:buChar char="ü"/>
              <a:tabLst/>
              <a:defRPr/>
            </a:pPr>
            <a:endParaRPr kumimoji="0" lang="ru-RU" b="1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Arial"/>
            </a:endParaRP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3296"/>
              </a:buClr>
              <a:buSzTx/>
              <a:buFont typeface="Wingdings" pitchFamily="2" charset="2"/>
              <a:buChar char="ü"/>
              <a:tabLst/>
              <a:defRPr/>
            </a:pPr>
            <a:r>
              <a:rPr lang="ru-RU" b="1" kern="0" dirty="0" smtClean="0">
                <a:solidFill>
                  <a:schemeClr val="tx1">
                    <a:lumMod val="75000"/>
                  </a:schemeClr>
                </a:solidFill>
                <a:latin typeface="Arial"/>
              </a:rPr>
              <a:t> жесткий каркас, обеспечивающий геометрическую стабильность во время эксплуатации</a:t>
            </a:r>
            <a:endParaRPr kumimoji="0" lang="ru-RU" b="1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Arial"/>
            </a:endParaRP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329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 выгорание в </a:t>
            </a:r>
            <a:r>
              <a:rPr kumimoji="0" lang="ru-RU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твэле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 - 72 МВт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·</a:t>
            </a:r>
            <a:r>
              <a:rPr kumimoji="0" lang="ru-RU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сут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/кг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U</a:t>
            </a:r>
            <a:endParaRPr kumimoji="0" lang="ru-RU" b="1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Arial"/>
            </a:endParaRP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buClr>
                <a:srgbClr val="323296"/>
              </a:buClr>
              <a:buFont typeface="Wingdings" pitchFamily="2" charset="2"/>
              <a:buChar char="ü"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 </a:t>
            </a:r>
            <a:r>
              <a:rPr lang="ru-RU" b="1" kern="0" dirty="0">
                <a:solidFill>
                  <a:schemeClr val="tx1">
                    <a:lumMod val="75000"/>
                  </a:schemeClr>
                </a:solidFill>
                <a:latin typeface="Arial"/>
              </a:rPr>
              <a:t>возможность повышения мощности РУ до 110 % от номинальной  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329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 возможность эксплуатации в маневренном режиме (100-75-100 % 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N</a:t>
            </a:r>
            <a:r>
              <a:rPr kumimoji="0" lang="ru-RU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эл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)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3296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 защита от посторонних предметов (</a:t>
            </a:r>
            <a:r>
              <a:rPr kumimoji="0" lang="ru-RU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антидебризный</a:t>
            </a:r>
            <a:r>
              <a:rPr kumimoji="0" lang="ru-RU" b="1" i="0" u="none" strike="noStrike" kern="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 фильтр)</a:t>
            </a:r>
            <a:endParaRPr kumimoji="0" lang="ru-RU" b="1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800829" y="1268760"/>
            <a:ext cx="958693" cy="4997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60839" y="116634"/>
            <a:ext cx="8670681" cy="836711"/>
          </a:xfrm>
        </p:spPr>
        <p:txBody>
          <a:bodyPr/>
          <a:lstStyle/>
          <a:p>
            <a:r>
              <a:rPr lang="ru-RU" dirty="0" smtClean="0"/>
              <a:t>Основные виды ядерного топлива </a:t>
            </a:r>
            <a:br>
              <a:rPr lang="ru-RU" dirty="0" smtClean="0"/>
            </a:br>
            <a:r>
              <a:rPr lang="ru-RU" dirty="0" smtClean="0"/>
              <a:t>для ВВЭР</a:t>
            </a:r>
            <a:r>
              <a:rPr lang="en-US" dirty="0" smtClean="0"/>
              <a:t>-</a:t>
            </a:r>
            <a:r>
              <a:rPr lang="ru-RU" dirty="0" smtClean="0"/>
              <a:t>1000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268760"/>
            <a:ext cx="1011237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5796136" y="3284984"/>
            <a:ext cx="3214140" cy="2880320"/>
          </a:xfrm>
          <a:prstGeom prst="roundRect">
            <a:avLst>
              <a:gd name="adj" fmla="val 7176"/>
            </a:avLst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accent4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900"/>
          </a:p>
        </p:txBody>
      </p:sp>
      <p:sp>
        <p:nvSpPr>
          <p:cNvPr id="3" name="Rectangle 3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9660" y="18705"/>
            <a:ext cx="8746837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defTabSz="91429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Ядерное топливо для ВВЭР-1000</a:t>
            </a:r>
          </a:p>
          <a:p>
            <a:pPr defTabSz="91429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ТВСА-12</a:t>
            </a:r>
            <a:endParaRPr lang="ru-RU" sz="32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TextBox 33"/>
          <p:cNvSpPr txBox="1">
            <a:spLocks noChangeArrowheads="1"/>
          </p:cNvSpPr>
          <p:nvPr/>
        </p:nvSpPr>
        <p:spPr bwMode="auto">
          <a:xfrm>
            <a:off x="63750" y="4124980"/>
            <a:ext cx="1656184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ru-RU" sz="1400" b="0" dirty="0">
                <a:solidFill>
                  <a:srgbClr val="000066"/>
                </a:solidFill>
                <a:cs typeface="Arial" charset="0"/>
              </a:rPr>
              <a:t>Таблетка </a:t>
            </a:r>
            <a:endParaRPr lang="ru-RU" sz="1400" b="0" dirty="0" smtClean="0">
              <a:solidFill>
                <a:srgbClr val="000066"/>
              </a:solidFill>
              <a:cs typeface="Arial" charset="0"/>
            </a:endParaRPr>
          </a:p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ru-RU" sz="1400" b="0" dirty="0" smtClean="0">
                <a:solidFill>
                  <a:srgbClr val="000066"/>
                </a:solidFill>
                <a:cs typeface="Arial" charset="0"/>
                <a:sym typeface="Symbol" pitchFamily="18" charset="2"/>
              </a:rPr>
              <a:t></a:t>
            </a:r>
            <a:r>
              <a:rPr lang="ru-RU" sz="1400" b="0" dirty="0">
                <a:solidFill>
                  <a:srgbClr val="000066"/>
                </a:solidFill>
                <a:cs typeface="Arial" charset="0"/>
              </a:rPr>
              <a:t>7</a:t>
            </a:r>
            <a:r>
              <a:rPr lang="en-US" sz="1400" b="0" dirty="0">
                <a:solidFill>
                  <a:srgbClr val="000066"/>
                </a:solidFill>
                <a:cs typeface="Arial" charset="0"/>
              </a:rPr>
              <a:t>,8/0</a:t>
            </a:r>
            <a:r>
              <a:rPr lang="ru-RU" sz="1400" b="0" dirty="0">
                <a:solidFill>
                  <a:srgbClr val="000066"/>
                </a:solidFill>
                <a:cs typeface="Arial" charset="0"/>
              </a:rPr>
              <a:t> </a:t>
            </a:r>
            <a:r>
              <a:rPr lang="ru-RU" sz="1400" b="0" dirty="0" smtClean="0">
                <a:solidFill>
                  <a:srgbClr val="000066"/>
                </a:solidFill>
                <a:cs typeface="Arial" charset="0"/>
              </a:rPr>
              <a:t>мм</a:t>
            </a:r>
            <a:endParaRPr lang="ru-RU" sz="1400" b="0" dirty="0">
              <a:solidFill>
                <a:srgbClr val="000066"/>
              </a:solidFill>
              <a:cs typeface="Arial" charset="0"/>
            </a:endParaRPr>
          </a:p>
        </p:txBody>
      </p:sp>
      <p:sp>
        <p:nvSpPr>
          <p:cNvPr id="6" name="Стрелка влево 20"/>
          <p:cNvSpPr>
            <a:spLocks noChangeArrowheads="1"/>
          </p:cNvSpPr>
          <p:nvPr/>
        </p:nvSpPr>
        <p:spPr bwMode="auto">
          <a:xfrm>
            <a:off x="1791941" y="3965243"/>
            <a:ext cx="359271" cy="400050"/>
          </a:xfrm>
          <a:prstGeom prst="leftArrow">
            <a:avLst>
              <a:gd name="adj1" fmla="val 50000"/>
              <a:gd name="adj2" fmla="val 4982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l" eaLnBrk="0" hangingPunct="0">
              <a:spcBef>
                <a:spcPct val="0"/>
              </a:spcBef>
            </a:pPr>
            <a:endParaRPr lang="ru-RU" sz="1400" b="0">
              <a:cs typeface="Arial" charset="0"/>
            </a:endParaRPr>
          </a:p>
        </p:txBody>
      </p:sp>
      <p:sp>
        <p:nvSpPr>
          <p:cNvPr id="7" name="Стрелка влево 22"/>
          <p:cNvSpPr>
            <a:spLocks noChangeArrowheads="1"/>
          </p:cNvSpPr>
          <p:nvPr/>
        </p:nvSpPr>
        <p:spPr bwMode="auto">
          <a:xfrm>
            <a:off x="1719933" y="1700213"/>
            <a:ext cx="431279" cy="400050"/>
          </a:xfrm>
          <a:prstGeom prst="leftArrow">
            <a:avLst>
              <a:gd name="adj1" fmla="val 50000"/>
              <a:gd name="adj2" fmla="val 4982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l" eaLnBrk="0" hangingPunct="0">
              <a:spcBef>
                <a:spcPct val="0"/>
              </a:spcBef>
            </a:pPr>
            <a:endParaRPr lang="ru-RU" sz="1400" b="0">
              <a:cs typeface="Arial" charset="0"/>
            </a:endParaRPr>
          </a:p>
        </p:txBody>
      </p: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35497" y="1321604"/>
            <a:ext cx="118038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0"/>
              </a:spcBef>
              <a:spcAft>
                <a:spcPts val="600"/>
              </a:spcAft>
              <a:buClr>
                <a:srgbClr val="800000"/>
              </a:buClr>
              <a:buFont typeface="Wingdings" pitchFamily="2" charset="2"/>
              <a:buNone/>
            </a:pPr>
            <a:r>
              <a:rPr lang="ru-RU" sz="1400" b="0" dirty="0">
                <a:solidFill>
                  <a:srgbClr val="000066"/>
                </a:solidFill>
                <a:cs typeface="Arial" charset="0"/>
              </a:rPr>
              <a:t>Пружина </a:t>
            </a:r>
            <a:br>
              <a:rPr lang="ru-RU" sz="1400" b="0" dirty="0">
                <a:solidFill>
                  <a:srgbClr val="000066"/>
                </a:solidFill>
                <a:cs typeface="Arial" charset="0"/>
              </a:rPr>
            </a:br>
            <a:r>
              <a:rPr lang="ru-RU" sz="1400" b="0" dirty="0">
                <a:solidFill>
                  <a:srgbClr val="000066"/>
                </a:solidFill>
                <a:cs typeface="Arial" charset="0"/>
                <a:sym typeface="Symbol" pitchFamily="18" charset="2"/>
              </a:rPr>
              <a:t></a:t>
            </a:r>
            <a:r>
              <a:rPr lang="ru-RU" sz="1400" b="0" dirty="0">
                <a:solidFill>
                  <a:srgbClr val="000066"/>
                </a:solidFill>
                <a:cs typeface="Arial" charset="0"/>
              </a:rPr>
              <a:t>5,1мм</a:t>
            </a:r>
          </a:p>
        </p:txBody>
      </p:sp>
      <p:sp>
        <p:nvSpPr>
          <p:cNvPr id="9" name="Стрелка влево 28"/>
          <p:cNvSpPr>
            <a:spLocks noChangeArrowheads="1"/>
          </p:cNvSpPr>
          <p:nvPr/>
        </p:nvSpPr>
        <p:spPr bwMode="auto">
          <a:xfrm>
            <a:off x="1791942" y="5157192"/>
            <a:ext cx="358775" cy="398462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l" eaLnBrk="0" hangingPunct="0">
              <a:spcBef>
                <a:spcPct val="0"/>
              </a:spcBef>
            </a:pPr>
            <a:endParaRPr lang="ru-RU" sz="1400" b="0">
              <a:cs typeface="Arial" charset="0"/>
            </a:endParaRPr>
          </a:p>
        </p:txBody>
      </p:sp>
      <p:sp>
        <p:nvSpPr>
          <p:cNvPr id="10" name="Стрелка влево 34"/>
          <p:cNvSpPr>
            <a:spLocks noChangeArrowheads="1"/>
          </p:cNvSpPr>
          <p:nvPr/>
        </p:nvSpPr>
        <p:spPr bwMode="auto">
          <a:xfrm rot="10800000">
            <a:off x="2843810" y="1700213"/>
            <a:ext cx="719757" cy="400050"/>
          </a:xfrm>
          <a:prstGeom prst="leftArrow">
            <a:avLst>
              <a:gd name="adj1" fmla="val 50000"/>
              <a:gd name="adj2" fmla="val 105922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rot="10800000"/>
          <a:lstStyle/>
          <a:p>
            <a:pPr algn="l" eaLnBrk="0" hangingPunct="0">
              <a:spcBef>
                <a:spcPct val="0"/>
              </a:spcBef>
            </a:pPr>
            <a:endParaRPr lang="ru-RU" sz="1400" b="0">
              <a:cs typeface="Arial" charset="0"/>
            </a:endParaRPr>
          </a:p>
        </p:txBody>
      </p:sp>
      <p:pic>
        <p:nvPicPr>
          <p:cNvPr id="13" name="Picture 2" descr="D:\Шолин\Презентации\_Рисунки\Дистанционирующая решетка 5.tif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869780" y="3356994"/>
            <a:ext cx="1710333" cy="981757"/>
          </a:xfrm>
          <a:prstGeom prst="rect">
            <a:avLst/>
          </a:prstGeom>
          <a:noFill/>
        </p:spPr>
      </p:pic>
      <p:pic>
        <p:nvPicPr>
          <p:cNvPr id="14" name="Picture 2" descr="D:\Шолин\Презентации\_Рисунки\Новые\Узел нижний.tif"/>
          <p:cNvPicPr>
            <a:picLocks noChangeAspect="1" noChangeArrowheads="1"/>
          </p:cNvPicPr>
          <p:nvPr/>
        </p:nvPicPr>
        <p:blipFill>
          <a:blip r:embed="rId4" cstate="print">
            <a:lum bright="10000" contrast="20000"/>
          </a:blip>
          <a:srcRect/>
          <a:stretch>
            <a:fillRect/>
          </a:stretch>
        </p:blipFill>
        <p:spPr bwMode="auto">
          <a:xfrm>
            <a:off x="185434" y="4628828"/>
            <a:ext cx="1700666" cy="1320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90" y="1340768"/>
            <a:ext cx="104175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27"/>
          <p:cNvSpPr txBox="1">
            <a:spLocks noChangeArrowheads="1"/>
          </p:cNvSpPr>
          <p:nvPr/>
        </p:nvSpPr>
        <p:spPr bwMode="auto">
          <a:xfrm>
            <a:off x="421854" y="5858108"/>
            <a:ext cx="21621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ru-RU" sz="1400" b="0" dirty="0">
                <a:solidFill>
                  <a:srgbClr val="00007F"/>
                </a:solidFill>
                <a:cs typeface="Arial" charset="0"/>
              </a:rPr>
              <a:t>Антивибрационный нижний узел</a:t>
            </a:r>
          </a:p>
        </p:txBody>
      </p:sp>
      <p:pic>
        <p:nvPicPr>
          <p:cNvPr id="19" name="Picture 1" descr="D:\UG\Figure\200 Golovka_razrez_2.t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463" t="4948" r="21861" b="14626"/>
          <a:stretch>
            <a:fillRect/>
          </a:stretch>
        </p:blipFill>
        <p:spPr bwMode="auto">
          <a:xfrm rot="7642183">
            <a:off x="546636" y="1309097"/>
            <a:ext cx="1554162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Содержимое 8" descr="tabletka 7.8.tif"/>
          <p:cNvPicPr>
            <a:picLocks noChangeAspect="1"/>
          </p:cNvPicPr>
          <p:nvPr/>
        </p:nvPicPr>
        <p:blipFill>
          <a:blip r:embed="rId7" cstate="print"/>
          <a:srcRect l="29932" t="28847" r="25461" b="26447"/>
          <a:stretch>
            <a:fillRect/>
          </a:stretch>
        </p:blipFill>
        <p:spPr bwMode="auto">
          <a:xfrm>
            <a:off x="1071862" y="3572438"/>
            <a:ext cx="736600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51212" y="1215481"/>
            <a:ext cx="887413" cy="494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83063" y="2666653"/>
            <a:ext cx="754063" cy="29225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4" name="Picture 29" descr="хвостовик длиный"/>
          <p:cNvPicPr>
            <a:picLocks noChangeAspect="1" noChangeArrowheads="1"/>
          </p:cNvPicPr>
          <p:nvPr/>
        </p:nvPicPr>
        <p:blipFill>
          <a:blip r:embed="rId10" cstate="print">
            <a:grayscl/>
          </a:blip>
          <a:srcRect/>
          <a:stretch>
            <a:fillRect/>
          </a:stretch>
        </p:blipFill>
        <p:spPr bwMode="auto">
          <a:xfrm>
            <a:off x="4211960" y="4581130"/>
            <a:ext cx="1483172" cy="1622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33"/>
          <p:cNvSpPr txBox="1">
            <a:spLocks noChangeArrowheads="1"/>
          </p:cNvSpPr>
          <p:nvPr/>
        </p:nvSpPr>
        <p:spPr bwMode="auto">
          <a:xfrm>
            <a:off x="3736158" y="4293098"/>
            <a:ext cx="18722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0"/>
              </a:spcBef>
              <a:spcAft>
                <a:spcPts val="600"/>
              </a:spcAft>
              <a:buClr>
                <a:srgbClr val="800000"/>
              </a:buClr>
              <a:buFont typeface="Wingdings" pitchFamily="2" charset="2"/>
              <a:buNone/>
            </a:pPr>
            <a:r>
              <a:rPr lang="ru-RU" sz="1400" b="0" dirty="0">
                <a:solidFill>
                  <a:srgbClr val="000066"/>
                </a:solidFill>
                <a:cs typeface="Arial" charset="0"/>
              </a:rPr>
              <a:t>Хвостовик с АДФ</a:t>
            </a:r>
          </a:p>
        </p:txBody>
      </p:sp>
      <p:sp>
        <p:nvSpPr>
          <p:cNvPr id="26" name="TextBox 33"/>
          <p:cNvSpPr txBox="1">
            <a:spLocks noChangeArrowheads="1"/>
          </p:cNvSpPr>
          <p:nvPr/>
        </p:nvSpPr>
        <p:spPr bwMode="auto">
          <a:xfrm>
            <a:off x="3808166" y="2636912"/>
            <a:ext cx="233975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sz="1400" b="0" dirty="0" smtClean="0">
                <a:solidFill>
                  <a:srgbClr val="000066"/>
                </a:solidFill>
                <a:cs typeface="Arial" charset="0"/>
              </a:rPr>
              <a:t>ДР </a:t>
            </a:r>
          </a:p>
          <a:p>
            <a:pPr>
              <a:spcBef>
                <a:spcPct val="0"/>
              </a:spcBef>
            </a:pPr>
            <a:r>
              <a:rPr lang="ru-RU" sz="1400" b="0" dirty="0" smtClean="0">
                <a:solidFill>
                  <a:srgbClr val="000066"/>
                </a:solidFill>
                <a:cs typeface="Arial" charset="0"/>
              </a:rPr>
              <a:t>Шаг </a:t>
            </a:r>
            <a:r>
              <a:rPr lang="ru-RU" sz="1400" b="0" dirty="0">
                <a:solidFill>
                  <a:srgbClr val="000066"/>
                </a:solidFill>
                <a:cs typeface="Arial" charset="0"/>
              </a:rPr>
              <a:t>340 мм</a:t>
            </a:r>
          </a:p>
          <a:p>
            <a:pPr>
              <a:spcBef>
                <a:spcPct val="0"/>
              </a:spcBef>
            </a:pPr>
            <a:r>
              <a:rPr lang="ru-RU" sz="1400" b="0" dirty="0">
                <a:solidFill>
                  <a:srgbClr val="000066"/>
                </a:solidFill>
                <a:cs typeface="Arial" charset="0"/>
              </a:rPr>
              <a:t>Высота 35 мм</a:t>
            </a:r>
          </a:p>
        </p:txBody>
      </p:sp>
      <p:sp useBgFill="1">
        <p:nvSpPr>
          <p:cNvPr id="27" name="Прямоугольник 26"/>
          <p:cNvSpPr/>
          <p:nvPr/>
        </p:nvSpPr>
        <p:spPr>
          <a:xfrm>
            <a:off x="5615608" y="1412776"/>
            <a:ext cx="3528392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indent="-357188">
              <a:lnSpc>
                <a:spcPct val="80000"/>
              </a:lnSpc>
              <a:spcBef>
                <a:spcPct val="40000"/>
              </a:spcBef>
              <a:buClr>
                <a:srgbClr val="000066"/>
              </a:buClr>
              <a:buSzPct val="80000"/>
              <a:buFont typeface="Wingdings" pitchFamily="2" charset="2"/>
              <a:buChar char="ü"/>
            </a:pPr>
            <a:r>
              <a:rPr lang="ru-RU" sz="1200" dirty="0" smtClean="0"/>
              <a:t>Повышенная эксплуатационная надежность при увеличенной </a:t>
            </a:r>
            <a:r>
              <a:rPr lang="ru-RU" sz="1200" dirty="0" err="1" smtClean="0"/>
              <a:t>ураноемкости</a:t>
            </a:r>
            <a:endParaRPr lang="ru-RU" sz="1200" dirty="0" smtClean="0"/>
          </a:p>
          <a:p>
            <a:pPr marL="357188" indent="-357188">
              <a:lnSpc>
                <a:spcPct val="80000"/>
              </a:lnSpc>
              <a:spcBef>
                <a:spcPct val="40000"/>
              </a:spcBef>
              <a:buClr>
                <a:srgbClr val="000066"/>
              </a:buClr>
              <a:buSzPct val="80000"/>
              <a:buFont typeface="Wingdings" pitchFamily="2" charset="2"/>
              <a:buChar char="ü"/>
            </a:pPr>
            <a:r>
              <a:rPr lang="ru-RU" sz="1200" dirty="0" smtClean="0"/>
              <a:t>Предназначена для эксплуатации в топливных циклах 4х1  или 5х1 году.</a:t>
            </a:r>
          </a:p>
          <a:p>
            <a:pPr marL="357188" indent="-357188">
              <a:lnSpc>
                <a:spcPct val="80000"/>
              </a:lnSpc>
              <a:spcBef>
                <a:spcPct val="40000"/>
              </a:spcBef>
              <a:buClr>
                <a:srgbClr val="000066"/>
              </a:buClr>
              <a:buSzPct val="80000"/>
              <a:buFont typeface="Wingdings" pitchFamily="2" charset="2"/>
              <a:buChar char="ü"/>
            </a:pPr>
            <a:r>
              <a:rPr lang="ru-RU" sz="1200" dirty="0" smtClean="0"/>
              <a:t>Максимально унифицирована по комплектующим с конструкцией ТВСА.</a:t>
            </a:r>
          </a:p>
          <a:p>
            <a:pPr marL="357188" indent="-357188">
              <a:lnSpc>
                <a:spcPct val="80000"/>
              </a:lnSpc>
              <a:spcBef>
                <a:spcPct val="40000"/>
              </a:spcBef>
              <a:buClr>
                <a:srgbClr val="000066"/>
              </a:buClr>
              <a:buSzPct val="80000"/>
              <a:buFont typeface="Wingdings" pitchFamily="2" charset="2"/>
              <a:buChar char="ü"/>
            </a:pPr>
            <a:r>
              <a:rPr lang="ru-RU" sz="1200" dirty="0" smtClean="0"/>
              <a:t>Все узлы и элементы конструкции опробованы в эксплуатации </a:t>
            </a:r>
          </a:p>
        </p:txBody>
      </p:sp>
      <p:sp>
        <p:nvSpPr>
          <p:cNvPr id="28" name="Содержимое 2"/>
          <p:cNvSpPr txBox="1">
            <a:spLocks/>
          </p:cNvSpPr>
          <p:nvPr/>
        </p:nvSpPr>
        <p:spPr>
          <a:xfrm>
            <a:off x="5940153" y="3356992"/>
            <a:ext cx="2880320" cy="2808312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ts val="0"/>
              </a:spcBef>
              <a:spcAft>
                <a:spcPts val="0"/>
              </a:spcAft>
              <a:tabLst>
                <a:tab pos="450000" algn="l"/>
              </a:tabLst>
            </a:pPr>
            <a:r>
              <a:rPr lang="ru-RU" sz="1200" u="sng" dirty="0" smtClean="0">
                <a:solidFill>
                  <a:srgbClr val="C00000"/>
                </a:solidFill>
                <a:latin typeface="+mn-lt"/>
              </a:rPr>
              <a:t>Преимущества ТВС</a:t>
            </a:r>
            <a:r>
              <a:rPr lang="en-US" sz="1200" u="sng" dirty="0" smtClean="0">
                <a:solidFill>
                  <a:srgbClr val="C00000"/>
                </a:solidFill>
                <a:latin typeface="+mn-lt"/>
              </a:rPr>
              <a:t>A-12</a:t>
            </a:r>
            <a:r>
              <a:rPr lang="ru-RU" sz="1200" u="sng" dirty="0" smtClean="0">
                <a:solidFill>
                  <a:srgbClr val="C00000"/>
                </a:solidFill>
                <a:latin typeface="+mn-lt"/>
              </a:rPr>
              <a:t> перед базовой ТВСА: </a:t>
            </a:r>
            <a:endParaRPr lang="ru-RU" sz="1200" dirty="0" smtClean="0">
              <a:solidFill>
                <a:srgbClr val="C00000"/>
              </a:solidFill>
              <a:latin typeface="+mn-lt"/>
            </a:endParaRPr>
          </a:p>
          <a:p>
            <a:pPr marL="0" lvl="1" indent="3600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1200" dirty="0" smtClean="0">
                <a:latin typeface="+mn-lt"/>
              </a:rPr>
              <a:t>снижение количества ТВС в ежегодной перегрузке на 12%, </a:t>
            </a:r>
          </a:p>
          <a:p>
            <a:pPr marL="0" lvl="1" indent="3600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1200" dirty="0" smtClean="0">
                <a:latin typeface="+mn-lt"/>
              </a:rPr>
              <a:t>уменьшение количества ОЯТ, снижение времени при обращении с топливом;</a:t>
            </a:r>
          </a:p>
          <a:p>
            <a:pPr marL="0" lvl="1" indent="3600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1200" dirty="0" smtClean="0">
                <a:latin typeface="+mn-lt"/>
              </a:rPr>
              <a:t>повышение выгорания выгружаемых ТВС на 5 МВт*</a:t>
            </a:r>
            <a:r>
              <a:rPr lang="ru-RU" sz="1200" dirty="0" err="1" smtClean="0">
                <a:latin typeface="+mn-lt"/>
              </a:rPr>
              <a:t>сут</a:t>
            </a:r>
            <a:r>
              <a:rPr lang="ru-RU" sz="1200" dirty="0" smtClean="0">
                <a:latin typeface="+mn-lt"/>
              </a:rPr>
              <a:t>/</a:t>
            </a:r>
            <a:r>
              <a:rPr lang="ru-RU" sz="1200" dirty="0" err="1" smtClean="0">
                <a:latin typeface="+mn-lt"/>
              </a:rPr>
              <a:t>кгU</a:t>
            </a:r>
            <a:r>
              <a:rPr lang="ru-RU" sz="1200" dirty="0" smtClean="0">
                <a:latin typeface="+mn-lt"/>
              </a:rPr>
              <a:t>;</a:t>
            </a:r>
          </a:p>
          <a:p>
            <a:pPr marL="0" lvl="1" indent="36000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1200" dirty="0" smtClean="0">
                <a:latin typeface="+mn-lt"/>
              </a:rPr>
              <a:t>снижение эффективного удельного расхода естественного урана на 5%.</a:t>
            </a:r>
            <a:endParaRPr lang="ru-RU" sz="1200" b="1" kern="0" dirty="0" smtClean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lvl="0" algn="just" defTabSz="450000" eaLnBrk="0" hangingPunct="0">
              <a:spcBef>
                <a:spcPts val="0"/>
              </a:spcBef>
              <a:spcAft>
                <a:spcPts val="0"/>
              </a:spcAft>
              <a:tabLst>
                <a:tab pos="450000" algn="l"/>
              </a:tabLst>
              <a:defRPr/>
            </a:pPr>
            <a:endParaRPr kumimoji="0" lang="ru-RU" sz="1200" b="1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lvl="0" algn="just" defTabSz="450000" eaLnBrk="0" hangingPunct="0">
              <a:spcBef>
                <a:spcPts val="0"/>
              </a:spcBef>
              <a:spcAft>
                <a:spcPts val="0"/>
              </a:spcAft>
              <a:tabLst>
                <a:tab pos="450000" algn="l"/>
              </a:tabLst>
              <a:defRPr/>
            </a:pPr>
            <a:endParaRPr lang="ru-RU" sz="1200" b="1" kern="0" dirty="0" smtClean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lvl="0" algn="just" defTabSz="450000" eaLnBrk="0" hangingPunct="0">
              <a:spcBef>
                <a:spcPts val="0"/>
              </a:spcBef>
              <a:spcAft>
                <a:spcPts val="0"/>
              </a:spcAft>
              <a:tabLst>
                <a:tab pos="450000" algn="l"/>
              </a:tabLst>
              <a:defRPr/>
            </a:pPr>
            <a:endParaRPr kumimoji="0" lang="ru-RU" sz="1200" b="1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lvl="0" algn="just" defTabSz="450000" eaLnBrk="0" hangingPunct="0">
              <a:spcBef>
                <a:spcPts val="0"/>
              </a:spcBef>
              <a:spcAft>
                <a:spcPts val="0"/>
              </a:spcAft>
              <a:tabLst>
                <a:tab pos="450000" algn="l"/>
              </a:tabLst>
              <a:defRPr/>
            </a:pPr>
            <a:endParaRPr lang="ru-RU" sz="1200" b="1" kern="0" dirty="0" smtClean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lvl="0" algn="just" defTabSz="450000" eaLnBrk="0" hangingPunct="0">
              <a:spcBef>
                <a:spcPts val="0"/>
              </a:spcBef>
              <a:spcAft>
                <a:spcPts val="0"/>
              </a:spcAft>
              <a:tabLst>
                <a:tab pos="450000" algn="l"/>
              </a:tabLst>
              <a:defRPr/>
            </a:pPr>
            <a:endParaRPr kumimoji="0" lang="ru-RU" sz="1200" b="1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lvl="0" algn="just" defTabSz="450000" eaLnBrk="0" hangingPunct="0">
              <a:spcBef>
                <a:spcPts val="0"/>
              </a:spcBef>
              <a:spcAft>
                <a:spcPts val="0"/>
              </a:spcAft>
              <a:tabLst>
                <a:tab pos="450000" algn="l"/>
              </a:tabLst>
              <a:defRPr/>
            </a:pPr>
            <a:endParaRPr kumimoji="0" lang="ru-RU" sz="1200" b="1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lvl="0" algn="just" defTabSz="450000" eaLnBrk="0" hangingPunct="0">
              <a:spcBef>
                <a:spcPts val="0"/>
              </a:spcBef>
              <a:spcAft>
                <a:spcPts val="0"/>
              </a:spcAft>
              <a:tabLst>
                <a:tab pos="450000" algn="l"/>
              </a:tabLst>
              <a:defRPr/>
            </a:pP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R="0" lvl="0" algn="just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Tx/>
              <a:buSzTx/>
              <a:tabLst>
                <a:tab pos="450000" algn="l"/>
              </a:tabLst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	</a:t>
            </a:r>
          </a:p>
          <a:p>
            <a:pPr marR="0" lvl="0" algn="just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Tx/>
              <a:buSzTx/>
              <a:tabLst>
                <a:tab pos="450000" algn="l"/>
              </a:tabLst>
              <a:defRPr/>
            </a:pPr>
            <a:r>
              <a: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n-lt"/>
                <a:ea typeface="+mn-ea"/>
                <a:cs typeface="Times New Roman" pitchFamily="18" charset="0"/>
              </a:rPr>
              <a:t>		</a:t>
            </a:r>
            <a:endParaRPr kumimoji="0" lang="en-US" sz="1200" b="1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</a:endParaRPr>
          </a:p>
          <a:p>
            <a:pPr marL="358775" marR="0" lvl="0" algn="just" defTabSz="914400" rtl="0" eaLnBrk="0" fontAlgn="base" latinLnBrk="0" hangingPunct="0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TextBox 33"/>
          <p:cNvSpPr txBox="1">
            <a:spLocks noChangeArrowheads="1"/>
          </p:cNvSpPr>
          <p:nvPr/>
        </p:nvSpPr>
        <p:spPr bwMode="auto">
          <a:xfrm>
            <a:off x="4572001" y="1412776"/>
            <a:ext cx="129614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0"/>
              </a:spcBef>
              <a:spcAft>
                <a:spcPts val="600"/>
              </a:spcAft>
              <a:buClr>
                <a:srgbClr val="800000"/>
              </a:buClr>
              <a:buFont typeface="Wingdings" pitchFamily="2" charset="2"/>
              <a:buNone/>
            </a:pPr>
            <a:r>
              <a:rPr lang="ru-RU" sz="1400" b="0" dirty="0" smtClean="0">
                <a:solidFill>
                  <a:srgbClr val="000066"/>
                </a:solidFill>
                <a:cs typeface="Arial" charset="0"/>
              </a:rPr>
              <a:t>Крепление</a:t>
            </a:r>
            <a:br>
              <a:rPr lang="ru-RU" sz="1400" b="0" dirty="0" smtClean="0">
                <a:solidFill>
                  <a:srgbClr val="000066"/>
                </a:solidFill>
                <a:cs typeface="Arial" charset="0"/>
              </a:rPr>
            </a:br>
            <a:r>
              <a:rPr lang="ru-RU" sz="1400" b="0" dirty="0" smtClean="0">
                <a:solidFill>
                  <a:srgbClr val="000066"/>
                </a:solidFill>
                <a:cs typeface="Arial" charset="0"/>
              </a:rPr>
              <a:t>с </a:t>
            </a:r>
            <a:r>
              <a:rPr lang="ru-RU" sz="1400" b="0" dirty="0">
                <a:solidFill>
                  <a:srgbClr val="000066"/>
                </a:solidFill>
                <a:cs typeface="Arial" charset="0"/>
              </a:rPr>
              <a:t>помощью цанг</a:t>
            </a:r>
          </a:p>
        </p:txBody>
      </p:sp>
      <p:sp>
        <p:nvSpPr>
          <p:cNvPr id="18" name="Стрелка влево 30"/>
          <p:cNvSpPr>
            <a:spLocks noChangeArrowheads="1"/>
          </p:cNvSpPr>
          <p:nvPr/>
        </p:nvSpPr>
        <p:spPr bwMode="auto">
          <a:xfrm rot="10800000">
            <a:off x="3347866" y="3501008"/>
            <a:ext cx="576064" cy="398462"/>
          </a:xfrm>
          <a:prstGeom prst="leftArrow">
            <a:avLst>
              <a:gd name="adj1" fmla="val 50000"/>
              <a:gd name="adj2" fmla="val 6105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rot="10800000"/>
          <a:lstStyle/>
          <a:p>
            <a:pPr algn="l" eaLnBrk="0" hangingPunct="0">
              <a:spcBef>
                <a:spcPct val="0"/>
              </a:spcBef>
            </a:pPr>
            <a:endParaRPr lang="ru-RU" sz="1400" b="0">
              <a:cs typeface="Arial" charset="0"/>
            </a:endParaRPr>
          </a:p>
        </p:txBody>
      </p:sp>
      <p:sp>
        <p:nvSpPr>
          <p:cNvPr id="11" name="Стрелка влево 35"/>
          <p:cNvSpPr>
            <a:spLocks noChangeArrowheads="1"/>
          </p:cNvSpPr>
          <p:nvPr/>
        </p:nvSpPr>
        <p:spPr bwMode="auto">
          <a:xfrm rot="10800000">
            <a:off x="3232424" y="5478463"/>
            <a:ext cx="1079797" cy="398462"/>
          </a:xfrm>
          <a:prstGeom prst="leftArrow">
            <a:avLst>
              <a:gd name="adj1" fmla="val 50000"/>
              <a:gd name="adj2" fmla="val 106664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rot="10800000"/>
          <a:lstStyle/>
          <a:p>
            <a:pPr algn="l" eaLnBrk="0" hangingPunct="0">
              <a:spcBef>
                <a:spcPct val="0"/>
              </a:spcBef>
            </a:pPr>
            <a:endParaRPr lang="ru-RU" sz="1400" b="0">
              <a:cs typeface="Arial" charset="0"/>
            </a:endParaRPr>
          </a:p>
        </p:txBody>
      </p:sp>
      <p:pic>
        <p:nvPicPr>
          <p:cNvPr id="31" name="Рисунок 30" descr="оболочка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79512" y="2492896"/>
            <a:ext cx="216024" cy="1242138"/>
          </a:xfrm>
          <a:prstGeom prst="rect">
            <a:avLst/>
          </a:prstGeom>
        </p:spPr>
      </p:pic>
      <p:sp>
        <p:nvSpPr>
          <p:cNvPr id="32" name="TextBox 33"/>
          <p:cNvSpPr txBox="1">
            <a:spLocks noChangeArrowheads="1"/>
          </p:cNvSpPr>
          <p:nvPr/>
        </p:nvSpPr>
        <p:spPr bwMode="auto">
          <a:xfrm>
            <a:off x="467545" y="2852936"/>
            <a:ext cx="1180381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0"/>
              </a:spcBef>
              <a:spcAft>
                <a:spcPts val="600"/>
              </a:spcAft>
              <a:buClr>
                <a:srgbClr val="800000"/>
              </a:buClr>
              <a:buFont typeface="Wingdings" pitchFamily="2" charset="2"/>
              <a:buNone/>
            </a:pPr>
            <a:r>
              <a:rPr lang="ru-RU" sz="1400" b="0" dirty="0" smtClean="0">
                <a:solidFill>
                  <a:srgbClr val="000066"/>
                </a:solidFill>
                <a:cs typeface="Arial" charset="0"/>
              </a:rPr>
              <a:t>Оболочка толщиной 0,57 мм</a:t>
            </a:r>
            <a:endParaRPr lang="ru-RU" sz="1400" b="0" dirty="0">
              <a:solidFill>
                <a:srgbClr val="000066"/>
              </a:solidFill>
              <a:cs typeface="Arial" charset="0"/>
            </a:endParaRPr>
          </a:p>
        </p:txBody>
      </p:sp>
      <p:sp>
        <p:nvSpPr>
          <p:cNvPr id="33" name="Стрелка влево 20"/>
          <p:cNvSpPr>
            <a:spLocks noChangeArrowheads="1"/>
          </p:cNvSpPr>
          <p:nvPr/>
        </p:nvSpPr>
        <p:spPr bwMode="auto">
          <a:xfrm>
            <a:off x="1475657" y="2996952"/>
            <a:ext cx="575295" cy="400050"/>
          </a:xfrm>
          <a:prstGeom prst="leftArrow">
            <a:avLst>
              <a:gd name="adj1" fmla="val 50000"/>
              <a:gd name="adj2" fmla="val 4982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l" eaLnBrk="0" hangingPunct="0">
              <a:spcBef>
                <a:spcPct val="0"/>
              </a:spcBef>
            </a:pPr>
            <a:endParaRPr lang="ru-RU" sz="1400" b="0"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трелка влево 12"/>
          <p:cNvSpPr/>
          <p:nvPr/>
        </p:nvSpPr>
        <p:spPr>
          <a:xfrm rot="10869361">
            <a:off x="3387258" y="3362307"/>
            <a:ext cx="531733" cy="494695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Полилиния 9"/>
          <p:cNvSpPr/>
          <p:nvPr/>
        </p:nvSpPr>
        <p:spPr>
          <a:xfrm>
            <a:off x="3920099" y="1765779"/>
            <a:ext cx="4036277" cy="3809325"/>
          </a:xfrm>
          <a:custGeom>
            <a:avLst/>
            <a:gdLst>
              <a:gd name="connsiteX0" fmla="*/ 0 w 4036277"/>
              <a:gd name="connsiteY0" fmla="*/ 1904663 h 3809325"/>
              <a:gd name="connsiteX1" fmla="*/ 632961 w 4036277"/>
              <a:gd name="connsiteY1" fmla="*/ 519483 h 3809325"/>
              <a:gd name="connsiteX2" fmla="*/ 2018142 w 4036277"/>
              <a:gd name="connsiteY2" fmla="*/ 2 h 3809325"/>
              <a:gd name="connsiteX3" fmla="*/ 3403322 w 4036277"/>
              <a:gd name="connsiteY3" fmla="*/ 519487 h 3809325"/>
              <a:gd name="connsiteX4" fmla="*/ 4036279 w 4036277"/>
              <a:gd name="connsiteY4" fmla="*/ 1904669 h 3809325"/>
              <a:gd name="connsiteX5" fmla="*/ 3403320 w 4036277"/>
              <a:gd name="connsiteY5" fmla="*/ 3289849 h 3809325"/>
              <a:gd name="connsiteX6" fmla="*/ 2018139 w 4036277"/>
              <a:gd name="connsiteY6" fmla="*/ 3809332 h 3809325"/>
              <a:gd name="connsiteX7" fmla="*/ 632959 w 4036277"/>
              <a:gd name="connsiteY7" fmla="*/ 3289848 h 3809325"/>
              <a:gd name="connsiteX8" fmla="*/ 1 w 4036277"/>
              <a:gd name="connsiteY8" fmla="*/ 1904667 h 3809325"/>
              <a:gd name="connsiteX9" fmla="*/ 0 w 4036277"/>
              <a:gd name="connsiteY9" fmla="*/ 1904663 h 380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36277" h="3809325">
                <a:moveTo>
                  <a:pt x="0" y="1904663"/>
                </a:moveTo>
                <a:cubicBezTo>
                  <a:pt x="1" y="1380400"/>
                  <a:pt x="228971" y="879319"/>
                  <a:pt x="632961" y="519483"/>
                </a:cubicBezTo>
                <a:cubicBezTo>
                  <a:pt x="1007534" y="185849"/>
                  <a:pt x="1503094" y="1"/>
                  <a:pt x="2018142" y="2"/>
                </a:cubicBezTo>
                <a:cubicBezTo>
                  <a:pt x="2533191" y="3"/>
                  <a:pt x="3028750" y="185852"/>
                  <a:pt x="3403322" y="519487"/>
                </a:cubicBezTo>
                <a:cubicBezTo>
                  <a:pt x="3807311" y="879323"/>
                  <a:pt x="4036280" y="1380406"/>
                  <a:pt x="4036279" y="1904669"/>
                </a:cubicBezTo>
                <a:cubicBezTo>
                  <a:pt x="4036279" y="2428932"/>
                  <a:pt x="3807309" y="2930014"/>
                  <a:pt x="3403320" y="3289849"/>
                </a:cubicBezTo>
                <a:cubicBezTo>
                  <a:pt x="3028747" y="3623483"/>
                  <a:pt x="2533188" y="3809332"/>
                  <a:pt x="2018139" y="3809332"/>
                </a:cubicBezTo>
                <a:cubicBezTo>
                  <a:pt x="1503090" y="3809332"/>
                  <a:pt x="1007531" y="3623482"/>
                  <a:pt x="632959" y="3289848"/>
                </a:cubicBezTo>
                <a:cubicBezTo>
                  <a:pt x="228970" y="2930012"/>
                  <a:pt x="1" y="2428930"/>
                  <a:pt x="1" y="1904667"/>
                </a:cubicBezTo>
                <a:cubicBezTo>
                  <a:pt x="1" y="1904666"/>
                  <a:pt x="0" y="1904664"/>
                  <a:pt x="0" y="1904663"/>
                </a:cubicBezTo>
                <a:close/>
              </a:path>
            </a:pathLst>
          </a:cu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spcFirstLastPara="0" vert="horz" wrap="square" lIns="600624" tIns="567387" rIns="600624" bIns="567387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500" b="1" kern="1200" dirty="0" smtClean="0">
                <a:solidFill>
                  <a:srgbClr val="FF0000"/>
                </a:solidFill>
              </a:rPr>
              <a:t>ТВС четвертого поколения</a:t>
            </a:r>
          </a:p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kern="1200" dirty="0" smtClean="0">
                <a:solidFill>
                  <a:schemeClr val="tx1"/>
                </a:solidFill>
              </a:rPr>
              <a:t>Унифицированная головка</a:t>
            </a:r>
          </a:p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kern="1200" dirty="0" smtClean="0">
                <a:solidFill>
                  <a:schemeClr val="tx1"/>
                </a:solidFill>
              </a:rPr>
              <a:t>12 ДР, ПР, АДФ</a:t>
            </a:r>
          </a:p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kern="1200" dirty="0" smtClean="0">
                <a:solidFill>
                  <a:schemeClr val="tx1"/>
                </a:solidFill>
              </a:rPr>
              <a:t>Топливный столб – 3680 мм</a:t>
            </a:r>
          </a:p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kern="1200" dirty="0" smtClean="0">
                <a:solidFill>
                  <a:schemeClr val="tx1"/>
                </a:solidFill>
              </a:rPr>
              <a:t>Таблетка </a:t>
            </a:r>
            <a:r>
              <a:rPr lang="ru-RU" sz="1200" b="1" kern="1200" dirty="0" smtClean="0">
                <a:solidFill>
                  <a:schemeClr val="tx1"/>
                </a:solidFill>
                <a:sym typeface="Symbol" pitchFamily="18" charset="2"/>
              </a:rPr>
              <a:t></a:t>
            </a:r>
            <a:r>
              <a:rPr lang="ru-RU" sz="1200" b="1" kern="1200" dirty="0" smtClean="0">
                <a:solidFill>
                  <a:schemeClr val="tx1"/>
                </a:solidFill>
              </a:rPr>
              <a:t>7,8/0 мм</a:t>
            </a:r>
          </a:p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kern="1200" dirty="0" smtClean="0">
                <a:solidFill>
                  <a:schemeClr val="tx1"/>
                </a:solidFill>
              </a:rPr>
              <a:t>Загрузка </a:t>
            </a:r>
            <a:r>
              <a:rPr lang="en-US" sz="1200" b="1" kern="1200" dirty="0" smtClean="0">
                <a:solidFill>
                  <a:schemeClr val="tx1"/>
                </a:solidFill>
              </a:rPr>
              <a:t>UO</a:t>
            </a:r>
            <a:r>
              <a:rPr lang="en-US" sz="1200" b="1" kern="1200" baseline="-25000" dirty="0" smtClean="0">
                <a:solidFill>
                  <a:schemeClr val="tx1"/>
                </a:solidFill>
              </a:rPr>
              <a:t>2 </a:t>
            </a:r>
            <a:r>
              <a:rPr lang="ru-RU" sz="1200" b="1" kern="1200" dirty="0" smtClean="0">
                <a:solidFill>
                  <a:schemeClr val="tx1"/>
                </a:solidFill>
              </a:rPr>
              <a:t>- 568,4 кг</a:t>
            </a:r>
          </a:p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kern="1200" dirty="0" smtClean="0">
                <a:solidFill>
                  <a:schemeClr val="tx1"/>
                </a:solidFill>
              </a:rPr>
              <a:t>Топливный цикл  3х1,5 или 5х1</a:t>
            </a:r>
          </a:p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kern="1200" dirty="0" smtClean="0">
                <a:solidFill>
                  <a:schemeClr val="tx1"/>
                </a:solidFill>
                <a:effectLst/>
              </a:rPr>
              <a:t>увеличение длительности кампании на 8 %                        </a:t>
            </a:r>
          </a:p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kern="1200" dirty="0" smtClean="0">
                <a:solidFill>
                  <a:schemeClr val="tx1"/>
                </a:solidFill>
                <a:effectLst/>
              </a:rPr>
              <a:t>или</a:t>
            </a:r>
          </a:p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kern="1200" dirty="0" smtClean="0">
                <a:solidFill>
                  <a:schemeClr val="tx1"/>
                </a:solidFill>
                <a:effectLst/>
              </a:rPr>
              <a:t>сокращение ТВС подпитки на 10%</a:t>
            </a:r>
          </a:p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kern="1200" dirty="0" smtClean="0">
                <a:solidFill>
                  <a:schemeClr val="tx1"/>
                </a:solidFill>
                <a:effectLst/>
              </a:rPr>
              <a:t>или</a:t>
            </a:r>
          </a:p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kern="1200" dirty="0" smtClean="0">
                <a:solidFill>
                  <a:schemeClr val="tx1"/>
                </a:solidFill>
                <a:effectLst/>
              </a:rPr>
              <a:t>уменьшение обогащения подпитки на 0,25%</a:t>
            </a:r>
          </a:p>
        </p:txBody>
      </p:sp>
      <p:sp>
        <p:nvSpPr>
          <p:cNvPr id="11" name="Стрелка влево 10"/>
          <p:cNvSpPr/>
          <p:nvPr/>
        </p:nvSpPr>
        <p:spPr>
          <a:xfrm rot="9685097">
            <a:off x="2563868" y="4325179"/>
            <a:ext cx="1515772" cy="494695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Полилиния 11"/>
          <p:cNvSpPr/>
          <p:nvPr/>
        </p:nvSpPr>
        <p:spPr>
          <a:xfrm>
            <a:off x="1301175" y="4314194"/>
            <a:ext cx="2279109" cy="1012990"/>
          </a:xfrm>
          <a:custGeom>
            <a:avLst/>
            <a:gdLst>
              <a:gd name="connsiteX0" fmla="*/ 0 w 2279109"/>
              <a:gd name="connsiteY0" fmla="*/ 101299 h 1012990"/>
              <a:gd name="connsiteX1" fmla="*/ 29670 w 2279109"/>
              <a:gd name="connsiteY1" fmla="*/ 29670 h 1012990"/>
              <a:gd name="connsiteX2" fmla="*/ 101299 w 2279109"/>
              <a:gd name="connsiteY2" fmla="*/ 0 h 1012990"/>
              <a:gd name="connsiteX3" fmla="*/ 2177810 w 2279109"/>
              <a:gd name="connsiteY3" fmla="*/ 0 h 1012990"/>
              <a:gd name="connsiteX4" fmla="*/ 2249439 w 2279109"/>
              <a:gd name="connsiteY4" fmla="*/ 29670 h 1012990"/>
              <a:gd name="connsiteX5" fmla="*/ 2279109 w 2279109"/>
              <a:gd name="connsiteY5" fmla="*/ 101299 h 1012990"/>
              <a:gd name="connsiteX6" fmla="*/ 2279109 w 2279109"/>
              <a:gd name="connsiteY6" fmla="*/ 911691 h 1012990"/>
              <a:gd name="connsiteX7" fmla="*/ 2249439 w 2279109"/>
              <a:gd name="connsiteY7" fmla="*/ 983320 h 1012990"/>
              <a:gd name="connsiteX8" fmla="*/ 2177810 w 2279109"/>
              <a:gd name="connsiteY8" fmla="*/ 1012990 h 1012990"/>
              <a:gd name="connsiteX9" fmla="*/ 101299 w 2279109"/>
              <a:gd name="connsiteY9" fmla="*/ 1012990 h 1012990"/>
              <a:gd name="connsiteX10" fmla="*/ 29670 w 2279109"/>
              <a:gd name="connsiteY10" fmla="*/ 983320 h 1012990"/>
              <a:gd name="connsiteX11" fmla="*/ 0 w 2279109"/>
              <a:gd name="connsiteY11" fmla="*/ 911691 h 1012990"/>
              <a:gd name="connsiteX12" fmla="*/ 0 w 2279109"/>
              <a:gd name="connsiteY12" fmla="*/ 101299 h 1012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79109" h="1012990">
                <a:moveTo>
                  <a:pt x="0" y="101299"/>
                </a:moveTo>
                <a:cubicBezTo>
                  <a:pt x="0" y="74433"/>
                  <a:pt x="10673" y="48667"/>
                  <a:pt x="29670" y="29670"/>
                </a:cubicBezTo>
                <a:cubicBezTo>
                  <a:pt x="48667" y="10673"/>
                  <a:pt x="74433" y="0"/>
                  <a:pt x="101299" y="0"/>
                </a:cubicBezTo>
                <a:lnTo>
                  <a:pt x="2177810" y="0"/>
                </a:lnTo>
                <a:cubicBezTo>
                  <a:pt x="2204676" y="0"/>
                  <a:pt x="2230442" y="10673"/>
                  <a:pt x="2249439" y="29670"/>
                </a:cubicBezTo>
                <a:cubicBezTo>
                  <a:pt x="2268436" y="48667"/>
                  <a:pt x="2279109" y="74433"/>
                  <a:pt x="2279109" y="101299"/>
                </a:cubicBezTo>
                <a:lnTo>
                  <a:pt x="2279109" y="911691"/>
                </a:lnTo>
                <a:cubicBezTo>
                  <a:pt x="2279109" y="938557"/>
                  <a:pt x="2268436" y="964323"/>
                  <a:pt x="2249439" y="983320"/>
                </a:cubicBezTo>
                <a:cubicBezTo>
                  <a:pt x="2230442" y="1002317"/>
                  <a:pt x="2204676" y="1012990"/>
                  <a:pt x="2177810" y="1012990"/>
                </a:cubicBezTo>
                <a:lnTo>
                  <a:pt x="101299" y="1012990"/>
                </a:lnTo>
                <a:cubicBezTo>
                  <a:pt x="74433" y="1012990"/>
                  <a:pt x="48667" y="1002317"/>
                  <a:pt x="29670" y="983320"/>
                </a:cubicBezTo>
                <a:cubicBezTo>
                  <a:pt x="10673" y="964323"/>
                  <a:pt x="0" y="938557"/>
                  <a:pt x="0" y="911691"/>
                </a:cubicBezTo>
                <a:lnTo>
                  <a:pt x="0" y="101299"/>
                </a:lnTo>
                <a:close/>
              </a:path>
            </a:pathLst>
          </a:cu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0149" tIns="60149" rIns="60149" bIns="60149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 smtClean="0">
                <a:solidFill>
                  <a:schemeClr val="tx1"/>
                </a:solidFill>
              </a:rPr>
              <a:t>ТВС</a:t>
            </a:r>
            <a:r>
              <a:rPr lang="en-US" sz="1600" b="1" kern="1200" dirty="0" smtClean="0">
                <a:solidFill>
                  <a:schemeClr val="tx1"/>
                </a:solidFill>
              </a:rPr>
              <a:t>A</a:t>
            </a:r>
            <a:r>
              <a:rPr lang="ru-RU" sz="1600" b="1" kern="1200" dirty="0" smtClean="0">
                <a:solidFill>
                  <a:schemeClr val="tx1"/>
                </a:solidFill>
              </a:rPr>
              <a:t>-12</a:t>
            </a: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kern="1200" dirty="0" smtClean="0">
                <a:solidFill>
                  <a:schemeClr val="tx1"/>
                </a:solidFill>
              </a:rPr>
              <a:t>ПР, АДФ, </a:t>
            </a: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kern="1200" dirty="0" smtClean="0">
                <a:solidFill>
                  <a:schemeClr val="tx1"/>
                </a:solidFill>
              </a:rPr>
              <a:t>таблетка </a:t>
            </a:r>
            <a:r>
              <a:rPr lang="ru-RU" sz="1200" b="1" kern="1200" dirty="0" smtClean="0">
                <a:solidFill>
                  <a:schemeClr val="tx1"/>
                </a:solidFill>
                <a:sym typeface="Symbol" pitchFamily="18" charset="2"/>
              </a:rPr>
              <a:t></a:t>
            </a:r>
            <a:r>
              <a:rPr lang="ru-RU" sz="1200" b="1" kern="1200" dirty="0" smtClean="0">
                <a:solidFill>
                  <a:schemeClr val="tx1"/>
                </a:solidFill>
              </a:rPr>
              <a:t>7,8/0 мм</a:t>
            </a:r>
            <a:endParaRPr lang="ru-RU" sz="1200" kern="1200" dirty="0">
              <a:solidFill>
                <a:schemeClr val="tx1"/>
              </a:solidFill>
            </a:endParaRPr>
          </a:p>
        </p:txBody>
      </p:sp>
      <p:sp>
        <p:nvSpPr>
          <p:cNvPr id="14" name="Полилиния 13"/>
          <p:cNvSpPr/>
          <p:nvPr/>
        </p:nvSpPr>
        <p:spPr>
          <a:xfrm>
            <a:off x="1294016" y="3192546"/>
            <a:ext cx="2306004" cy="817961"/>
          </a:xfrm>
          <a:custGeom>
            <a:avLst/>
            <a:gdLst>
              <a:gd name="connsiteX0" fmla="*/ 0 w 2306004"/>
              <a:gd name="connsiteY0" fmla="*/ 81796 h 817961"/>
              <a:gd name="connsiteX1" fmla="*/ 23958 w 2306004"/>
              <a:gd name="connsiteY1" fmla="*/ 23958 h 817961"/>
              <a:gd name="connsiteX2" fmla="*/ 81797 w 2306004"/>
              <a:gd name="connsiteY2" fmla="*/ 1 h 817961"/>
              <a:gd name="connsiteX3" fmla="*/ 2224208 w 2306004"/>
              <a:gd name="connsiteY3" fmla="*/ 0 h 817961"/>
              <a:gd name="connsiteX4" fmla="*/ 2282046 w 2306004"/>
              <a:gd name="connsiteY4" fmla="*/ 23958 h 817961"/>
              <a:gd name="connsiteX5" fmla="*/ 2306003 w 2306004"/>
              <a:gd name="connsiteY5" fmla="*/ 81797 h 817961"/>
              <a:gd name="connsiteX6" fmla="*/ 2306004 w 2306004"/>
              <a:gd name="connsiteY6" fmla="*/ 736165 h 817961"/>
              <a:gd name="connsiteX7" fmla="*/ 2282046 w 2306004"/>
              <a:gd name="connsiteY7" fmla="*/ 794004 h 817961"/>
              <a:gd name="connsiteX8" fmla="*/ 2224207 w 2306004"/>
              <a:gd name="connsiteY8" fmla="*/ 817961 h 817961"/>
              <a:gd name="connsiteX9" fmla="*/ 81796 w 2306004"/>
              <a:gd name="connsiteY9" fmla="*/ 817961 h 817961"/>
              <a:gd name="connsiteX10" fmla="*/ 23957 w 2306004"/>
              <a:gd name="connsiteY10" fmla="*/ 794003 h 817961"/>
              <a:gd name="connsiteX11" fmla="*/ 0 w 2306004"/>
              <a:gd name="connsiteY11" fmla="*/ 736164 h 817961"/>
              <a:gd name="connsiteX12" fmla="*/ 0 w 2306004"/>
              <a:gd name="connsiteY12" fmla="*/ 81796 h 817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06004" h="817961">
                <a:moveTo>
                  <a:pt x="0" y="81796"/>
                </a:moveTo>
                <a:cubicBezTo>
                  <a:pt x="0" y="60102"/>
                  <a:pt x="8618" y="39297"/>
                  <a:pt x="23958" y="23958"/>
                </a:cubicBezTo>
                <a:cubicBezTo>
                  <a:pt x="39298" y="8618"/>
                  <a:pt x="60103" y="1"/>
                  <a:pt x="81797" y="1"/>
                </a:cubicBezTo>
                <a:lnTo>
                  <a:pt x="2224208" y="0"/>
                </a:lnTo>
                <a:cubicBezTo>
                  <a:pt x="2245902" y="0"/>
                  <a:pt x="2266707" y="8618"/>
                  <a:pt x="2282046" y="23958"/>
                </a:cubicBezTo>
                <a:cubicBezTo>
                  <a:pt x="2297386" y="39298"/>
                  <a:pt x="2306003" y="60103"/>
                  <a:pt x="2306003" y="81797"/>
                </a:cubicBezTo>
                <a:cubicBezTo>
                  <a:pt x="2306003" y="299920"/>
                  <a:pt x="2306004" y="518042"/>
                  <a:pt x="2306004" y="736165"/>
                </a:cubicBezTo>
                <a:cubicBezTo>
                  <a:pt x="2306004" y="757859"/>
                  <a:pt x="2297386" y="778664"/>
                  <a:pt x="2282046" y="794004"/>
                </a:cubicBezTo>
                <a:cubicBezTo>
                  <a:pt x="2266706" y="809344"/>
                  <a:pt x="2245901" y="817961"/>
                  <a:pt x="2224207" y="817961"/>
                </a:cubicBezTo>
                <a:lnTo>
                  <a:pt x="81796" y="817961"/>
                </a:lnTo>
                <a:cubicBezTo>
                  <a:pt x="60102" y="817961"/>
                  <a:pt x="39297" y="809343"/>
                  <a:pt x="23957" y="794003"/>
                </a:cubicBezTo>
                <a:cubicBezTo>
                  <a:pt x="8617" y="778663"/>
                  <a:pt x="0" y="757858"/>
                  <a:pt x="0" y="736164"/>
                </a:cubicBezTo>
                <a:lnTo>
                  <a:pt x="0" y="81796"/>
                </a:lnTo>
                <a:close/>
              </a:path>
            </a:pathLst>
          </a:cu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54437" tIns="54437" rIns="54437" bIns="54437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 smtClean="0">
                <a:solidFill>
                  <a:schemeClr val="tx1"/>
                </a:solidFill>
              </a:rPr>
              <a:t>ТВСА-</a:t>
            </a:r>
            <a:r>
              <a:rPr lang="en-US" sz="1600" b="1" kern="1200" dirty="0" smtClean="0">
                <a:solidFill>
                  <a:schemeClr val="tx1"/>
                </a:solidFill>
              </a:rPr>
              <a:t>PLUS</a:t>
            </a: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kern="1200" dirty="0" smtClean="0">
                <a:solidFill>
                  <a:schemeClr val="tx1"/>
                </a:solidFill>
              </a:rPr>
              <a:t>АДФ, </a:t>
            </a: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kern="1200" dirty="0" smtClean="0">
                <a:solidFill>
                  <a:schemeClr val="tx1"/>
                </a:solidFill>
              </a:rPr>
              <a:t>Топливный столб – 3680 мм</a:t>
            </a:r>
            <a:endParaRPr lang="ru-RU" sz="1200" kern="1200" dirty="0">
              <a:solidFill>
                <a:schemeClr val="tx1"/>
              </a:solidFill>
            </a:endParaRPr>
          </a:p>
        </p:txBody>
      </p:sp>
      <p:sp>
        <p:nvSpPr>
          <p:cNvPr id="15" name="Стрелка влево 14"/>
          <p:cNvSpPr/>
          <p:nvPr/>
        </p:nvSpPr>
        <p:spPr>
          <a:xfrm rot="12085774">
            <a:off x="2560086" y="2427875"/>
            <a:ext cx="1581548" cy="494695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Полилиния 15"/>
          <p:cNvSpPr/>
          <p:nvPr/>
        </p:nvSpPr>
        <p:spPr>
          <a:xfrm>
            <a:off x="1259632" y="1802146"/>
            <a:ext cx="2362564" cy="1050916"/>
          </a:xfrm>
          <a:custGeom>
            <a:avLst/>
            <a:gdLst>
              <a:gd name="connsiteX0" fmla="*/ 0 w 2362564"/>
              <a:gd name="connsiteY0" fmla="*/ 105092 h 1050916"/>
              <a:gd name="connsiteX1" fmla="*/ 30781 w 2362564"/>
              <a:gd name="connsiteY1" fmla="*/ 30781 h 1050916"/>
              <a:gd name="connsiteX2" fmla="*/ 105092 w 2362564"/>
              <a:gd name="connsiteY2" fmla="*/ 0 h 1050916"/>
              <a:gd name="connsiteX3" fmla="*/ 2257472 w 2362564"/>
              <a:gd name="connsiteY3" fmla="*/ 0 h 1050916"/>
              <a:gd name="connsiteX4" fmla="*/ 2331783 w 2362564"/>
              <a:gd name="connsiteY4" fmla="*/ 30781 h 1050916"/>
              <a:gd name="connsiteX5" fmla="*/ 2362564 w 2362564"/>
              <a:gd name="connsiteY5" fmla="*/ 105092 h 1050916"/>
              <a:gd name="connsiteX6" fmla="*/ 2362564 w 2362564"/>
              <a:gd name="connsiteY6" fmla="*/ 945824 h 1050916"/>
              <a:gd name="connsiteX7" fmla="*/ 2331783 w 2362564"/>
              <a:gd name="connsiteY7" fmla="*/ 1020135 h 1050916"/>
              <a:gd name="connsiteX8" fmla="*/ 2257472 w 2362564"/>
              <a:gd name="connsiteY8" fmla="*/ 1050916 h 1050916"/>
              <a:gd name="connsiteX9" fmla="*/ 105092 w 2362564"/>
              <a:gd name="connsiteY9" fmla="*/ 1050916 h 1050916"/>
              <a:gd name="connsiteX10" fmla="*/ 30781 w 2362564"/>
              <a:gd name="connsiteY10" fmla="*/ 1020135 h 1050916"/>
              <a:gd name="connsiteX11" fmla="*/ 0 w 2362564"/>
              <a:gd name="connsiteY11" fmla="*/ 945824 h 1050916"/>
              <a:gd name="connsiteX12" fmla="*/ 0 w 2362564"/>
              <a:gd name="connsiteY12" fmla="*/ 105092 h 1050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62564" h="1050916">
                <a:moveTo>
                  <a:pt x="0" y="105092"/>
                </a:moveTo>
                <a:cubicBezTo>
                  <a:pt x="0" y="77220"/>
                  <a:pt x="11072" y="50489"/>
                  <a:pt x="30781" y="30781"/>
                </a:cubicBezTo>
                <a:cubicBezTo>
                  <a:pt x="50490" y="11072"/>
                  <a:pt x="77220" y="0"/>
                  <a:pt x="105092" y="0"/>
                </a:cubicBezTo>
                <a:lnTo>
                  <a:pt x="2257472" y="0"/>
                </a:lnTo>
                <a:cubicBezTo>
                  <a:pt x="2285344" y="0"/>
                  <a:pt x="2312075" y="11072"/>
                  <a:pt x="2331783" y="30781"/>
                </a:cubicBezTo>
                <a:cubicBezTo>
                  <a:pt x="2351492" y="50490"/>
                  <a:pt x="2362564" y="77220"/>
                  <a:pt x="2362564" y="105092"/>
                </a:cubicBezTo>
                <a:lnTo>
                  <a:pt x="2362564" y="945824"/>
                </a:lnTo>
                <a:cubicBezTo>
                  <a:pt x="2362564" y="973696"/>
                  <a:pt x="2351492" y="1000427"/>
                  <a:pt x="2331783" y="1020135"/>
                </a:cubicBezTo>
                <a:cubicBezTo>
                  <a:pt x="2312074" y="1039844"/>
                  <a:pt x="2285344" y="1050916"/>
                  <a:pt x="2257472" y="1050916"/>
                </a:cubicBezTo>
                <a:lnTo>
                  <a:pt x="105092" y="1050916"/>
                </a:lnTo>
                <a:cubicBezTo>
                  <a:pt x="77220" y="1050916"/>
                  <a:pt x="50489" y="1039844"/>
                  <a:pt x="30781" y="1020135"/>
                </a:cubicBezTo>
                <a:cubicBezTo>
                  <a:pt x="11072" y="1000426"/>
                  <a:pt x="0" y="973696"/>
                  <a:pt x="0" y="945824"/>
                </a:cubicBezTo>
                <a:lnTo>
                  <a:pt x="0" y="105092"/>
                </a:lnTo>
                <a:close/>
              </a:path>
            </a:pathLst>
          </a:cu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61260" tIns="61260" rIns="61260" bIns="612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kern="1200" dirty="0" smtClean="0">
                <a:solidFill>
                  <a:schemeClr val="tx1"/>
                </a:solidFill>
              </a:rPr>
              <a:t>ТВС-2М </a:t>
            </a: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kern="1200" dirty="0" smtClean="0">
                <a:solidFill>
                  <a:schemeClr val="tx1"/>
                </a:solidFill>
              </a:rPr>
              <a:t>12 ДР, ПР, АДФ, </a:t>
            </a: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kern="1200" dirty="0" smtClean="0">
                <a:solidFill>
                  <a:schemeClr val="tx1"/>
                </a:solidFill>
              </a:rPr>
              <a:t>Топливный столб – 3680 мм,</a:t>
            </a: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200" b="1" kern="1200" dirty="0" smtClean="0">
                <a:solidFill>
                  <a:schemeClr val="tx1"/>
                </a:solidFill>
              </a:rPr>
              <a:t>Унифицированная головка</a:t>
            </a:r>
            <a:endParaRPr lang="ru-RU" sz="1200" kern="1200" dirty="0">
              <a:solidFill>
                <a:schemeClr val="tx1"/>
              </a:solidFill>
            </a:endParaRPr>
          </a:p>
        </p:txBody>
      </p:sp>
      <p:sp>
        <p:nvSpPr>
          <p:cNvPr id="6" name="Rectangle 3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9660" y="18705"/>
            <a:ext cx="8746837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defTabSz="91429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Ядерное топливо для ВВЭР-1000</a:t>
            </a:r>
          </a:p>
          <a:p>
            <a:pPr defTabSz="91429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ТВС четвертого поколения</a:t>
            </a:r>
            <a:endParaRPr lang="ru-RU" sz="3200" b="1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268760"/>
            <a:ext cx="1011237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8028385" y="1268760"/>
            <a:ext cx="958693" cy="4997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1115616" y="5877272"/>
            <a:ext cx="112723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ТВС4-А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73161" y="5877272"/>
            <a:ext cx="115448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Arial"/>
              </a:rPr>
              <a:t>ТВС4-М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325348" y="1200762"/>
            <a:ext cx="422374" cy="5108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24"/>
          <p:cNvSpPr>
            <a:spLocks noChangeShapeType="1"/>
          </p:cNvSpPr>
          <p:nvPr/>
        </p:nvSpPr>
        <p:spPr bwMode="auto">
          <a:xfrm>
            <a:off x="1290393" y="1255879"/>
            <a:ext cx="19225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bg-BG"/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>
            <a:off x="1290393" y="1632812"/>
            <a:ext cx="13982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bg-BG"/>
          </a:p>
        </p:txBody>
      </p:sp>
      <p:sp>
        <p:nvSpPr>
          <p:cNvPr id="11" name="Line 29"/>
          <p:cNvSpPr>
            <a:spLocks noChangeShapeType="1"/>
          </p:cNvSpPr>
          <p:nvPr/>
        </p:nvSpPr>
        <p:spPr bwMode="auto">
          <a:xfrm>
            <a:off x="1325349" y="1255881"/>
            <a:ext cx="1456" cy="376933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 type="arrow" w="med" len="med"/>
            <a:tailEnd type="arrow" w="med" len="med"/>
          </a:ln>
        </p:spPr>
        <p:txBody>
          <a:bodyPr/>
          <a:lstStyle/>
          <a:p>
            <a:endParaRPr lang="bg-BG"/>
          </a:p>
        </p:txBody>
      </p:sp>
      <p:sp>
        <p:nvSpPr>
          <p:cNvPr id="12" name="Text Box 30"/>
          <p:cNvSpPr txBox="1">
            <a:spLocks noChangeArrowheads="1"/>
          </p:cNvSpPr>
          <p:nvPr/>
        </p:nvSpPr>
        <p:spPr bwMode="auto">
          <a:xfrm rot="10800000">
            <a:off x="1107032" y="1304660"/>
            <a:ext cx="184666" cy="252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347    </a:t>
            </a:r>
            <a:endParaRPr lang="ru-RU" sz="1200"/>
          </a:p>
        </p:txBody>
      </p:sp>
      <p:sp>
        <p:nvSpPr>
          <p:cNvPr id="17" name="Text Box 44"/>
          <p:cNvSpPr txBox="1">
            <a:spLocks noChangeArrowheads="1"/>
          </p:cNvSpPr>
          <p:nvPr/>
        </p:nvSpPr>
        <p:spPr bwMode="auto">
          <a:xfrm rot="10800000">
            <a:off x="1736224" y="3677124"/>
            <a:ext cx="184666" cy="35476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eaVert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3730   </a:t>
            </a:r>
            <a:endParaRPr lang="ru-RU" sz="1200"/>
          </a:p>
        </p:txBody>
      </p:sp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75060" y="1196752"/>
            <a:ext cx="368485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Line 22"/>
          <p:cNvSpPr>
            <a:spLocks noChangeShapeType="1"/>
          </p:cNvSpPr>
          <p:nvPr/>
        </p:nvSpPr>
        <p:spPr bwMode="auto">
          <a:xfrm>
            <a:off x="603693" y="1235184"/>
            <a:ext cx="192253" cy="1478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bg-BG"/>
          </a:p>
        </p:txBody>
      </p:sp>
      <p:sp>
        <p:nvSpPr>
          <p:cNvPr id="27" name="Line 23"/>
          <p:cNvSpPr>
            <a:spLocks noChangeShapeType="1"/>
          </p:cNvSpPr>
          <p:nvPr/>
        </p:nvSpPr>
        <p:spPr bwMode="auto">
          <a:xfrm>
            <a:off x="606606" y="1656463"/>
            <a:ext cx="139820" cy="1478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bg-BG"/>
          </a:p>
        </p:txBody>
      </p:sp>
      <p:sp>
        <p:nvSpPr>
          <p:cNvPr id="28" name="Line 27"/>
          <p:cNvSpPr>
            <a:spLocks noChangeShapeType="1"/>
          </p:cNvSpPr>
          <p:nvPr/>
        </p:nvSpPr>
        <p:spPr bwMode="auto">
          <a:xfrm>
            <a:off x="628453" y="1242576"/>
            <a:ext cx="1456" cy="41241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 type="arrow" w="med" len="med"/>
            <a:tailEnd type="arrow" w="med" len="med"/>
          </a:ln>
        </p:spPr>
        <p:txBody>
          <a:bodyPr/>
          <a:lstStyle/>
          <a:p>
            <a:endParaRPr lang="bg-BG"/>
          </a:p>
        </p:txBody>
      </p:sp>
      <p:sp>
        <p:nvSpPr>
          <p:cNvPr id="29" name="Text Box 28"/>
          <p:cNvSpPr txBox="1">
            <a:spLocks noChangeArrowheads="1"/>
          </p:cNvSpPr>
          <p:nvPr/>
        </p:nvSpPr>
        <p:spPr bwMode="auto">
          <a:xfrm rot="10800000">
            <a:off x="424701" y="1276575"/>
            <a:ext cx="184666" cy="283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384    </a:t>
            </a:r>
            <a:endParaRPr lang="ru-RU" sz="1200"/>
          </a:p>
        </p:txBody>
      </p:sp>
      <p:sp>
        <p:nvSpPr>
          <p:cNvPr id="32" name="Text Box 43"/>
          <p:cNvSpPr txBox="1">
            <a:spLocks noChangeArrowheads="1"/>
          </p:cNvSpPr>
          <p:nvPr/>
        </p:nvSpPr>
        <p:spPr bwMode="auto">
          <a:xfrm rot="10800000">
            <a:off x="1032045" y="3647349"/>
            <a:ext cx="184666" cy="35771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eaVert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/>
              <a:t>3680    </a:t>
            </a:r>
            <a:endParaRPr lang="ru-RU" sz="1200" dirty="0"/>
          </a:p>
        </p:txBody>
      </p:sp>
      <p:sp>
        <p:nvSpPr>
          <p:cNvPr id="35" name="Text Box 59"/>
          <p:cNvSpPr txBox="1">
            <a:spLocks noChangeArrowheads="1"/>
          </p:cNvSpPr>
          <p:nvPr/>
        </p:nvSpPr>
        <p:spPr bwMode="auto">
          <a:xfrm>
            <a:off x="35496" y="1772816"/>
            <a:ext cx="68356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 dirty="0"/>
              <a:t>ТВС-2М</a:t>
            </a:r>
          </a:p>
        </p:txBody>
      </p:sp>
      <p:sp>
        <p:nvSpPr>
          <p:cNvPr id="36" name="Text Box 60"/>
          <p:cNvSpPr txBox="1">
            <a:spLocks noChangeArrowheads="1"/>
          </p:cNvSpPr>
          <p:nvPr/>
        </p:nvSpPr>
        <p:spPr bwMode="auto">
          <a:xfrm>
            <a:off x="1763689" y="1268760"/>
            <a:ext cx="75153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ts val="0"/>
              </a:spcBef>
            </a:pPr>
            <a:r>
              <a:rPr lang="ru-RU" sz="1200" b="1" dirty="0" smtClean="0"/>
              <a:t>ТВС-2006</a:t>
            </a:r>
          </a:p>
          <a:p>
            <a:pPr>
              <a:spcBef>
                <a:spcPts val="0"/>
              </a:spcBef>
            </a:pPr>
            <a:r>
              <a:rPr lang="ru-RU" sz="1200" b="1" dirty="0" smtClean="0"/>
              <a:t>ТВС-ТОИ</a:t>
            </a:r>
            <a:endParaRPr lang="ru-RU" sz="1200" b="1" dirty="0"/>
          </a:p>
        </p:txBody>
      </p:sp>
      <p:sp>
        <p:nvSpPr>
          <p:cNvPr id="56" name="Rectangle 3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7504" y="18705"/>
            <a:ext cx="8962861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defTabSz="91429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Ядерное топливо для ВВЭР-1200/ВВЭР-ТОИ</a:t>
            </a:r>
          </a:p>
        </p:txBody>
      </p:sp>
      <p:graphicFrame>
        <p:nvGraphicFramePr>
          <p:cNvPr id="41" name="Таблица 4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88080649"/>
              </p:ext>
            </p:extLst>
          </p:nvPr>
        </p:nvGraphicFramePr>
        <p:xfrm>
          <a:off x="2267744" y="1772817"/>
          <a:ext cx="6624737" cy="2442623"/>
        </p:xfrm>
        <a:graphic>
          <a:graphicData uri="http://schemas.openxmlformats.org/drawingml/2006/table">
            <a:tbl>
              <a:tblPr/>
              <a:tblGrid>
                <a:gridCol w="3138910"/>
                <a:gridCol w="1070083"/>
                <a:gridCol w="1141422"/>
                <a:gridCol w="1274322"/>
              </a:tblGrid>
              <a:tr h="4159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ПАРАМЕТР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ВВЭР-1000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ВВЭР-1200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ВВЭР -ТОИ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94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Тепловая мощность РУ, МВт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3000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3200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3300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Температура на выходе из реактора, </a:t>
                      </a:r>
                      <a:r>
                        <a:rPr kumimoji="0" lang="ru-RU" sz="1200" b="1" i="0" u="none" strike="noStrike" cap="none" normalizeH="0" baseline="30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319,6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329,7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328,8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Суточное маневрирование, 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100-75-100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100-50-100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7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Максимальное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паросодержание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, %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11,6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7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Высота ТВС, мм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4570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35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Высота топливного столба, мм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3680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3730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3730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Количество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твэлов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шт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312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312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313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Назначенный ресурс ТВС,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эф. часов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40000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46000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46000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3131841" y="1196752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Повышенные требования к ядерному топливу для новых проектов АЭС увеличенной мощности </a:t>
            </a:r>
            <a:endParaRPr lang="ru-RU" sz="1400" dirty="0" smtClean="0">
              <a:sym typeface="Symbol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2267745" y="4293096"/>
            <a:ext cx="6624735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Symbol" pitchFamily="18" charset="2"/>
              <a:buChar char="¨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80000"/>
              </a:lnSpc>
              <a:buFont typeface="Symbol" pitchFamily="18" charset="2"/>
              <a:buNone/>
            </a:pPr>
            <a:endParaRPr lang="ru-RU" altLang="ru-RU" sz="1400" dirty="0">
              <a:solidFill>
                <a:schemeClr val="accent4">
                  <a:lumMod val="90000"/>
                  <a:lumOff val="10000"/>
                </a:schemeClr>
              </a:solidFill>
              <a:latin typeface="+mn-lt"/>
            </a:endParaRPr>
          </a:p>
          <a:p>
            <a:pPr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altLang="ru-RU" sz="1400" b="1" dirty="0" smtClean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Повышенное </a:t>
            </a:r>
            <a:r>
              <a:rPr lang="ru-RU" altLang="ru-RU" sz="1400" b="1" dirty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сопротивление </a:t>
            </a:r>
            <a:r>
              <a:rPr lang="ru-RU" altLang="ru-RU" sz="1400" b="1" dirty="0" smtClean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формоизменению </a:t>
            </a:r>
            <a:r>
              <a:rPr lang="ru-RU" altLang="ru-RU" sz="1400" dirty="0" smtClean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(радиационные рост и ползучесть, температурные)</a:t>
            </a:r>
            <a:endParaRPr lang="en-US" altLang="ru-RU" sz="1400" dirty="0" smtClean="0">
              <a:solidFill>
                <a:schemeClr val="accent4">
                  <a:lumMod val="90000"/>
                  <a:lumOff val="10000"/>
                </a:schemeClr>
              </a:solidFill>
              <a:latin typeface="+mn-lt"/>
            </a:endParaRPr>
          </a:p>
          <a:p>
            <a:pPr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altLang="ru-RU" sz="1400" b="1" dirty="0" smtClean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Высокая </a:t>
            </a:r>
            <a:r>
              <a:rPr lang="ru-RU" altLang="ru-RU" sz="1400" b="1" dirty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коррозионная стойкость </a:t>
            </a:r>
            <a:r>
              <a:rPr lang="ru-RU" altLang="ru-RU" sz="1400" dirty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(толщина оксида &lt; 60 мкм</a:t>
            </a:r>
            <a:r>
              <a:rPr lang="ru-RU" altLang="ru-RU" sz="1400" dirty="0" smtClean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)</a:t>
            </a:r>
            <a:endParaRPr lang="en-US" altLang="ru-RU" sz="1400" dirty="0" smtClean="0">
              <a:solidFill>
                <a:schemeClr val="accent4">
                  <a:lumMod val="90000"/>
                  <a:lumOff val="10000"/>
                </a:schemeClr>
              </a:solidFill>
              <a:latin typeface="+mn-lt"/>
            </a:endParaRPr>
          </a:p>
          <a:p>
            <a:pPr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altLang="ru-RU" sz="1400" b="1" dirty="0" smtClean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Низкая </a:t>
            </a:r>
            <a:r>
              <a:rPr lang="ru-RU" altLang="ru-RU" sz="1400" b="1" dirty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степень </a:t>
            </a:r>
            <a:r>
              <a:rPr lang="ru-RU" altLang="ru-RU" sz="1400" b="1" dirty="0" err="1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наводороживания</a:t>
            </a:r>
            <a:r>
              <a:rPr lang="ru-RU" altLang="ru-RU" sz="1400" b="1" dirty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 </a:t>
            </a:r>
            <a:r>
              <a:rPr lang="ru-RU" altLang="ru-RU" sz="1400" dirty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(&lt; 400 </a:t>
            </a:r>
            <a:r>
              <a:rPr lang="en-US" altLang="ru-RU" sz="1400" dirty="0" err="1" smtClean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ppm</a:t>
            </a:r>
            <a:r>
              <a:rPr lang="ru-RU" altLang="ru-RU" sz="1400" dirty="0" smtClean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)</a:t>
            </a:r>
            <a:endParaRPr lang="ru-RU" altLang="ru-RU" sz="1400" dirty="0">
              <a:solidFill>
                <a:schemeClr val="accent4">
                  <a:lumMod val="90000"/>
                  <a:lumOff val="10000"/>
                </a:schemeClr>
              </a:solidFill>
              <a:latin typeface="+mn-lt"/>
            </a:endParaRPr>
          </a:p>
          <a:p>
            <a:pPr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altLang="ru-RU" sz="1400" b="1" dirty="0" smtClean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Стойкость </a:t>
            </a:r>
            <a:r>
              <a:rPr lang="ru-RU" altLang="ru-RU" sz="1400" b="1" dirty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оболочки к разгерметизации  </a:t>
            </a:r>
            <a:r>
              <a:rPr lang="ru-RU" altLang="ru-RU" sz="1400" dirty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(</a:t>
            </a:r>
            <a:r>
              <a:rPr lang="en-US" altLang="ru-RU" sz="1400" dirty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PCI</a:t>
            </a:r>
            <a:r>
              <a:rPr lang="ru-RU" altLang="ru-RU" sz="1400" dirty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 и </a:t>
            </a:r>
            <a:r>
              <a:rPr lang="en-US" altLang="ru-RU" sz="1400" dirty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PCMI</a:t>
            </a:r>
            <a:r>
              <a:rPr lang="ru-RU" altLang="ru-RU" sz="1400" dirty="0" smtClean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)</a:t>
            </a:r>
            <a:endParaRPr lang="ru-RU" altLang="ru-RU" sz="1400" dirty="0">
              <a:solidFill>
                <a:schemeClr val="accent4">
                  <a:lumMod val="90000"/>
                  <a:lumOff val="10000"/>
                </a:schemeClr>
              </a:solidFill>
              <a:latin typeface="+mn-lt"/>
            </a:endParaRPr>
          </a:p>
          <a:p>
            <a:pPr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altLang="ru-RU" sz="1400" b="1" dirty="0" smtClean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Безусловное выполнение для оболочки </a:t>
            </a:r>
            <a:r>
              <a:rPr lang="ru-RU" altLang="ru-RU" sz="1400" b="1" dirty="0" err="1" smtClean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твэла</a:t>
            </a:r>
            <a:r>
              <a:rPr lang="ru-RU" altLang="ru-RU" sz="1400" b="1" dirty="0" smtClean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 критериев проектных аварий </a:t>
            </a:r>
            <a:r>
              <a:rPr lang="ru-RU" altLang="ru-RU" sz="1400" dirty="0" smtClean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(</a:t>
            </a:r>
            <a:r>
              <a:rPr lang="en-US" altLang="ru-RU" sz="1400" dirty="0" smtClean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LOCA </a:t>
            </a:r>
            <a:r>
              <a:rPr lang="ru-RU" altLang="ru-RU" sz="1400" dirty="0" smtClean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и </a:t>
            </a:r>
            <a:r>
              <a:rPr lang="en-US" altLang="ru-RU" sz="1400" dirty="0" smtClean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RIA</a:t>
            </a:r>
            <a:r>
              <a:rPr lang="ru-RU" altLang="ru-RU" sz="1400" dirty="0" smtClean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)</a:t>
            </a:r>
            <a:endParaRPr lang="ru-RU" altLang="ru-RU" sz="1400" b="1" dirty="0" smtClean="0">
              <a:solidFill>
                <a:schemeClr val="accent4">
                  <a:lumMod val="90000"/>
                  <a:lumOff val="10000"/>
                </a:schemeClr>
              </a:solidFill>
              <a:latin typeface="+mn-lt"/>
            </a:endParaRPr>
          </a:p>
          <a:p>
            <a:pPr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v"/>
            </a:pPr>
            <a:r>
              <a:rPr lang="ru-RU" altLang="ru-RU" sz="1400" b="1" dirty="0" smtClean="0">
                <a:solidFill>
                  <a:schemeClr val="accent4">
                    <a:lumMod val="90000"/>
                    <a:lumOff val="10000"/>
                  </a:schemeClr>
                </a:solidFill>
                <a:latin typeface="+mn-lt"/>
              </a:rPr>
              <a:t>Обеспечение высоких производственных показателей </a:t>
            </a:r>
            <a:endParaRPr lang="ru-RU" altLang="ru-RU" sz="1400" dirty="0">
              <a:solidFill>
                <a:schemeClr val="accent4">
                  <a:lumMod val="90000"/>
                  <a:lumOff val="1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Рисунок 87" descr="ХФ.jpg"/>
          <p:cNvPicPr>
            <a:picLocks noChangeAspect="1"/>
          </p:cNvPicPr>
          <p:nvPr/>
        </p:nvPicPr>
        <p:blipFill>
          <a:blip r:embed="rId3" cstate="print"/>
          <a:srcRect l="22315" t="20402" r="19239" b="17711"/>
          <a:stretch>
            <a:fillRect/>
          </a:stretch>
        </p:blipFill>
        <p:spPr>
          <a:xfrm>
            <a:off x="4572001" y="4005064"/>
            <a:ext cx="1368152" cy="1656184"/>
          </a:xfrm>
          <a:prstGeom prst="rect">
            <a:avLst/>
          </a:prstGeom>
        </p:spPr>
      </p:pic>
      <p:sp>
        <p:nvSpPr>
          <p:cNvPr id="74" name="TextBox 73"/>
          <p:cNvSpPr txBox="1"/>
          <p:nvPr/>
        </p:nvSpPr>
        <p:spPr>
          <a:xfrm>
            <a:off x="4644008" y="5661250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Фильтрующие элементы</a:t>
            </a:r>
            <a:endParaRPr lang="ru-RU" sz="1200" dirty="0"/>
          </a:p>
        </p:txBody>
      </p:sp>
      <p:pic>
        <p:nvPicPr>
          <p:cNvPr id="87" name="Рисунок 86" descr="ТВС-Ц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95937" y="1268760"/>
            <a:ext cx="635013" cy="4968552"/>
          </a:xfrm>
          <a:prstGeom prst="rect">
            <a:avLst/>
          </a:prstGeom>
        </p:spPr>
      </p:pic>
      <p:sp>
        <p:nvSpPr>
          <p:cNvPr id="20" name="Rectangle 3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7504" y="90711"/>
            <a:ext cx="8962861" cy="96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defTabSz="91429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ТВС нового поколения для РБМК-1000</a:t>
            </a:r>
          </a:p>
        </p:txBody>
      </p:sp>
      <p:graphicFrame>
        <p:nvGraphicFramePr>
          <p:cNvPr id="41" name="Схема 40"/>
          <p:cNvGraphicFramePr/>
          <p:nvPr/>
        </p:nvGraphicFramePr>
        <p:xfrm>
          <a:off x="755577" y="1268760"/>
          <a:ext cx="2880319" cy="5303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8" name="Рисунок 47" descr="РБМК-1000 (штат-верт).jpg"/>
          <p:cNvPicPr>
            <a:picLocks noChangeAspect="1"/>
          </p:cNvPicPr>
          <p:nvPr/>
        </p:nvPicPr>
        <p:blipFill>
          <a:blip r:embed="rId10" cstate="print">
            <a:grayscl/>
          </a:blip>
          <a:srcRect b="346"/>
          <a:stretch>
            <a:fillRect/>
          </a:stretch>
        </p:blipFill>
        <p:spPr>
          <a:xfrm>
            <a:off x="35497" y="1268760"/>
            <a:ext cx="504056" cy="4968552"/>
          </a:xfrm>
          <a:prstGeom prst="rect">
            <a:avLst/>
          </a:prstGeom>
        </p:spPr>
      </p:pic>
      <p:sp>
        <p:nvSpPr>
          <p:cNvPr id="51" name="Стрелка влево 50"/>
          <p:cNvSpPr/>
          <p:nvPr/>
        </p:nvSpPr>
        <p:spPr>
          <a:xfrm>
            <a:off x="467545" y="1628800"/>
            <a:ext cx="288032" cy="360040"/>
          </a:xfrm>
          <a:prstGeom prst="leftArrow">
            <a:avLst/>
          </a:prstGeom>
          <a:gradFill>
            <a:gsLst>
              <a:gs pos="0">
                <a:schemeClr val="tx1">
                  <a:lumMod val="20000"/>
                  <a:lumOff val="80000"/>
                </a:scheme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трелка влево 51"/>
          <p:cNvSpPr/>
          <p:nvPr/>
        </p:nvSpPr>
        <p:spPr>
          <a:xfrm rot="10800000">
            <a:off x="3635896" y="5085184"/>
            <a:ext cx="432048" cy="360040"/>
          </a:xfrm>
          <a:prstGeom prst="leftArrow">
            <a:avLst/>
          </a:prstGeom>
          <a:gradFill>
            <a:gsLst>
              <a:gs pos="0">
                <a:schemeClr val="tx1">
                  <a:lumMod val="20000"/>
                  <a:lumOff val="80000"/>
                </a:schemeClr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6012160" y="3645026"/>
            <a:ext cx="3275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Изменение </a:t>
            </a:r>
            <a:r>
              <a:rPr lang="ru-RU" sz="1200" b="1" dirty="0" err="1" smtClean="0"/>
              <a:t>энерговыработки</a:t>
            </a:r>
            <a:r>
              <a:rPr lang="ru-RU" sz="1200" b="1" dirty="0" smtClean="0"/>
              <a:t> выгружаемого топлива на АЭС с РБМК</a:t>
            </a:r>
            <a:endParaRPr lang="ru-RU" sz="1200" dirty="0"/>
          </a:p>
        </p:txBody>
      </p:sp>
      <p:sp>
        <p:nvSpPr>
          <p:cNvPr id="55" name="TextBox 54"/>
          <p:cNvSpPr txBox="1"/>
          <p:nvPr/>
        </p:nvSpPr>
        <p:spPr>
          <a:xfrm>
            <a:off x="6516217" y="1196753"/>
            <a:ext cx="24837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/>
              <a:t>    Внедрение </a:t>
            </a:r>
            <a:r>
              <a:rPr lang="ru-RU" sz="1400" dirty="0" err="1" smtClean="0"/>
              <a:t>уран-эрбиевого</a:t>
            </a:r>
            <a:r>
              <a:rPr lang="ru-RU" sz="1400" dirty="0" smtClean="0"/>
              <a:t> топлива и повышение обогащения позволило решить проблемы безопасной эксплуатации и увеличить </a:t>
            </a:r>
            <a:r>
              <a:rPr lang="ru-RU" sz="1400" dirty="0" err="1" smtClean="0"/>
              <a:t>энерговыработку</a:t>
            </a:r>
            <a:r>
              <a:rPr lang="ru-RU" sz="1400" dirty="0" smtClean="0"/>
              <a:t> выгружаемого топлива на 20-30% (в зависимости от конкретного энергоблока.</a:t>
            </a:r>
            <a:endParaRPr lang="ru-RU" sz="1400" dirty="0"/>
          </a:p>
        </p:txBody>
      </p:sp>
      <p:sp>
        <p:nvSpPr>
          <p:cNvPr id="57" name="Стрелка влево 56"/>
          <p:cNvSpPr/>
          <p:nvPr/>
        </p:nvSpPr>
        <p:spPr>
          <a:xfrm rot="16200000">
            <a:off x="1967796" y="2144774"/>
            <a:ext cx="230496" cy="494695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8" name="Стрелка влево 57"/>
          <p:cNvSpPr/>
          <p:nvPr/>
        </p:nvSpPr>
        <p:spPr>
          <a:xfrm rot="16200000">
            <a:off x="1967796" y="3152885"/>
            <a:ext cx="230496" cy="494695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9" name="Стрелка влево 58"/>
          <p:cNvSpPr/>
          <p:nvPr/>
        </p:nvSpPr>
        <p:spPr>
          <a:xfrm rot="16200000">
            <a:off x="2049164" y="4233006"/>
            <a:ext cx="230496" cy="494695"/>
          </a:xfrm>
          <a:prstGeom prst="leftArrow">
            <a:avLst>
              <a:gd name="adj1" fmla="val 60000"/>
              <a:gd name="adj2" fmla="val 50000"/>
            </a:avLst>
          </a:prstGeom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TextBox 13"/>
          <p:cNvSpPr txBox="1"/>
          <p:nvPr/>
        </p:nvSpPr>
        <p:spPr>
          <a:xfrm>
            <a:off x="2267745" y="2996954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1996 года</a:t>
            </a:r>
            <a:endParaRPr lang="ru-RU" sz="1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67745" y="4077074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2001 года</a:t>
            </a:r>
            <a:endParaRPr lang="ru-RU" sz="1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43608" y="5589242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ТП разработан в  2011 году</a:t>
            </a:r>
            <a:endParaRPr lang="ru-RU" sz="1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H="1">
            <a:off x="3923928" y="2420888"/>
            <a:ext cx="432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3923928" y="2780928"/>
            <a:ext cx="432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3924000" y="4536000"/>
            <a:ext cx="432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3923928" y="4869160"/>
            <a:ext cx="432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3923928" y="2780928"/>
            <a:ext cx="0" cy="172819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3923928" y="2420888"/>
            <a:ext cx="0" cy="36004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 rot="16200000">
            <a:off x="3635976" y="3400837"/>
            <a:ext cx="4471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/>
              <a:t>3,2%</a:t>
            </a:r>
            <a:endParaRPr lang="ru-RU" sz="800" b="1" dirty="0"/>
          </a:p>
        </p:txBody>
      </p:sp>
      <p:sp>
        <p:nvSpPr>
          <p:cNvPr id="36" name="TextBox 35"/>
          <p:cNvSpPr txBox="1"/>
          <p:nvPr/>
        </p:nvSpPr>
        <p:spPr>
          <a:xfrm rot="16200000">
            <a:off x="3592053" y="2464733"/>
            <a:ext cx="4471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/>
              <a:t>2,5%</a:t>
            </a:r>
            <a:endParaRPr lang="ru-RU" sz="800" b="1" dirty="0"/>
          </a:p>
        </p:txBody>
      </p:sp>
      <p:sp>
        <p:nvSpPr>
          <p:cNvPr id="40" name="TextBox 39"/>
          <p:cNvSpPr txBox="1"/>
          <p:nvPr/>
        </p:nvSpPr>
        <p:spPr>
          <a:xfrm rot="16200000">
            <a:off x="3592053" y="4552964"/>
            <a:ext cx="4471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/>
              <a:t>2,5%</a:t>
            </a:r>
            <a:endParaRPr lang="ru-RU" sz="800" b="1" dirty="0"/>
          </a:p>
        </p:txBody>
      </p:sp>
      <p:cxnSp>
        <p:nvCxnSpPr>
          <p:cNvPr id="43" name="Прямая со стрелкой 42"/>
          <p:cNvCxnSpPr/>
          <p:nvPr/>
        </p:nvCxnSpPr>
        <p:spPr>
          <a:xfrm>
            <a:off x="3923928" y="4509120"/>
            <a:ext cx="72" cy="36004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Овал 52"/>
          <p:cNvSpPr/>
          <p:nvPr/>
        </p:nvSpPr>
        <p:spPr>
          <a:xfrm>
            <a:off x="3995937" y="3501008"/>
            <a:ext cx="576064" cy="360040"/>
          </a:xfrm>
          <a:prstGeom prst="ellipse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" name="Рисунок 60" descr="tws_czt_center.jpg"/>
          <p:cNvPicPr>
            <a:picLocks noChangeAspect="1"/>
          </p:cNvPicPr>
          <p:nvPr/>
        </p:nvPicPr>
        <p:blipFill>
          <a:blip r:embed="rId11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716016" y="2348880"/>
            <a:ext cx="1253410" cy="1656184"/>
          </a:xfrm>
          <a:prstGeom prst="rect">
            <a:avLst/>
          </a:prstGeom>
        </p:spPr>
      </p:pic>
      <p:cxnSp>
        <p:nvCxnSpPr>
          <p:cNvPr id="56" name="Прямая со стрелкой 55"/>
          <p:cNvCxnSpPr>
            <a:stCxn id="53" idx="7"/>
          </p:cNvCxnSpPr>
          <p:nvPr/>
        </p:nvCxnSpPr>
        <p:spPr>
          <a:xfrm flipV="1">
            <a:off x="4487638" y="2996954"/>
            <a:ext cx="444403" cy="5567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Стрелка вверх 63"/>
          <p:cNvSpPr/>
          <p:nvPr/>
        </p:nvSpPr>
        <p:spPr>
          <a:xfrm>
            <a:off x="4644009" y="1916832"/>
            <a:ext cx="45719" cy="36004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TextBox 64"/>
          <p:cNvSpPr txBox="1"/>
          <p:nvPr/>
        </p:nvSpPr>
        <p:spPr>
          <a:xfrm>
            <a:off x="4788024" y="1844825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Направление удлинения </a:t>
            </a:r>
            <a:r>
              <a:rPr lang="ru-RU" sz="1200" dirty="0" err="1" smtClean="0"/>
              <a:t>твэлов</a:t>
            </a:r>
            <a:endParaRPr lang="ru-RU" sz="1200" dirty="0"/>
          </a:p>
        </p:txBody>
      </p:sp>
      <p:cxnSp>
        <p:nvCxnSpPr>
          <p:cNvPr id="69" name="Прямая со стрелкой 68"/>
          <p:cNvCxnSpPr/>
          <p:nvPr/>
        </p:nvCxnSpPr>
        <p:spPr>
          <a:xfrm flipH="1">
            <a:off x="4499992" y="1556792"/>
            <a:ext cx="432048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4932040" y="1268762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Зазор для удлинения </a:t>
            </a:r>
            <a:r>
              <a:rPr lang="ru-RU" sz="1200" dirty="0" err="1" smtClean="0"/>
              <a:t>твэлов</a:t>
            </a:r>
            <a:endParaRPr lang="ru-RU" sz="1200" dirty="0"/>
          </a:p>
        </p:txBody>
      </p:sp>
      <p:sp>
        <p:nvSpPr>
          <p:cNvPr id="86" name="Стрелка вверх 85"/>
          <p:cNvSpPr/>
          <p:nvPr/>
        </p:nvSpPr>
        <p:spPr>
          <a:xfrm rot="10800000">
            <a:off x="4644009" y="5301208"/>
            <a:ext cx="45719" cy="36004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 стрелкой 46"/>
          <p:cNvCxnSpPr/>
          <p:nvPr/>
        </p:nvCxnSpPr>
        <p:spPr>
          <a:xfrm flipV="1">
            <a:off x="4355976" y="5157192"/>
            <a:ext cx="36004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 flipV="1">
            <a:off x="5148064" y="5157192"/>
            <a:ext cx="288032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 flipH="1" flipV="1">
            <a:off x="4932040" y="5013176"/>
            <a:ext cx="216024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940152" y="4221090"/>
            <a:ext cx="3152319" cy="1978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251520" y="1412776"/>
            <a:ext cx="2664296" cy="47525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707904" y="1412776"/>
            <a:ext cx="4824536" cy="4824536"/>
          </a:xfrm>
          <a:prstGeom prst="roundRect">
            <a:avLst>
              <a:gd name="adj" fmla="val 1364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0" y="332659"/>
            <a:ext cx="9122020" cy="5109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lnSpc>
                <a:spcPct val="85000"/>
              </a:lnSpc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Оксидное топливо для БН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1465556"/>
            <a:ext cx="2127006" cy="461664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БН-600</a:t>
            </a:r>
          </a:p>
          <a:p>
            <a:pPr algn="ctr"/>
            <a:endParaRPr lang="ru-RU" sz="1270" b="1" dirty="0" smtClean="0">
              <a:solidFill>
                <a:srgbClr val="FF0000"/>
              </a:solidFill>
            </a:endParaRPr>
          </a:p>
          <a:p>
            <a:r>
              <a:rPr lang="ru-RU" sz="1270" b="1" dirty="0" smtClean="0">
                <a:solidFill>
                  <a:srgbClr val="00B0F0"/>
                </a:solidFill>
              </a:rPr>
              <a:t>Состав активной зоны:</a:t>
            </a:r>
          </a:p>
          <a:p>
            <a:pPr>
              <a:buFontTx/>
              <a:buChar char="-"/>
            </a:pPr>
            <a:r>
              <a:rPr lang="ru-RU" sz="1270" b="1" dirty="0" smtClean="0"/>
              <a:t> ТВС с урановым топливом 100%.</a:t>
            </a:r>
          </a:p>
          <a:p>
            <a:endParaRPr lang="ru-RU" sz="1000" b="1" dirty="0" smtClean="0"/>
          </a:p>
          <a:p>
            <a:r>
              <a:rPr lang="ru-RU" sz="1270" b="1" dirty="0" smtClean="0">
                <a:solidFill>
                  <a:srgbClr val="00B0F0"/>
                </a:solidFill>
              </a:rPr>
              <a:t>Особенности:</a:t>
            </a:r>
          </a:p>
          <a:p>
            <a:r>
              <a:rPr lang="ru-RU" sz="1270" b="1" dirty="0" smtClean="0"/>
              <a:t>- материал оболочек твэлов – ЧС68;</a:t>
            </a:r>
          </a:p>
          <a:p>
            <a:r>
              <a:rPr lang="ru-RU" sz="1270" b="1" dirty="0" smtClean="0"/>
              <a:t>- ресурс ТВС - 560 </a:t>
            </a:r>
            <a:r>
              <a:rPr lang="ru-RU" sz="1270" b="1" dirty="0" err="1" smtClean="0"/>
              <a:t>эфф</a:t>
            </a:r>
            <a:r>
              <a:rPr lang="ru-RU" sz="1270" b="1" dirty="0" smtClean="0"/>
              <a:t>. </a:t>
            </a:r>
            <a:r>
              <a:rPr lang="ru-RU" sz="1270" b="1" dirty="0" err="1" smtClean="0"/>
              <a:t>сут</a:t>
            </a:r>
            <a:r>
              <a:rPr lang="ru-RU" sz="1270" b="1" dirty="0" smtClean="0"/>
              <a:t>.;</a:t>
            </a:r>
          </a:p>
          <a:p>
            <a:r>
              <a:rPr lang="ru-RU" sz="1270" b="1" dirty="0" smtClean="0"/>
              <a:t>- максимальное выгорание 11,1 % т.а.</a:t>
            </a:r>
          </a:p>
          <a:p>
            <a:endParaRPr lang="ru-RU" sz="1000" b="1" dirty="0" smtClean="0"/>
          </a:p>
          <a:p>
            <a:r>
              <a:rPr lang="ru-RU" sz="1270" b="1" dirty="0" smtClean="0">
                <a:solidFill>
                  <a:srgbClr val="00B0F0"/>
                </a:solidFill>
              </a:rPr>
              <a:t>Перспективы:</a:t>
            </a:r>
          </a:p>
          <a:p>
            <a:pPr>
              <a:buFontTx/>
              <a:buChar char="-"/>
            </a:pPr>
            <a:r>
              <a:rPr lang="ru-RU" sz="1270" b="1" dirty="0" smtClean="0"/>
              <a:t> переход на сталь ЭК164 для оболочек твэлов  максимальное выгорание 14,8 % т.а. 2019 год;</a:t>
            </a:r>
          </a:p>
          <a:p>
            <a:pPr>
              <a:buFontTx/>
              <a:buChar char="-"/>
            </a:pPr>
            <a:r>
              <a:rPr lang="ru-RU" sz="1270" b="1" dirty="0" smtClean="0"/>
              <a:t> увеличение ресурса ТВС до 592 </a:t>
            </a:r>
            <a:r>
              <a:rPr lang="ru-RU" sz="1270" b="1" dirty="0" err="1" smtClean="0"/>
              <a:t>эфф.сут</a:t>
            </a:r>
            <a:r>
              <a:rPr lang="ru-RU" sz="1270" b="1" dirty="0" smtClean="0"/>
              <a:t>. 2017 год.</a:t>
            </a:r>
            <a:endParaRPr lang="ru-RU" sz="1300" b="1" dirty="0" smtClean="0"/>
          </a:p>
        </p:txBody>
      </p:sp>
      <p:sp>
        <p:nvSpPr>
          <p:cNvPr id="16" name="Прямоугольник 15"/>
          <p:cNvSpPr/>
          <p:nvPr/>
        </p:nvSpPr>
        <p:spPr>
          <a:xfrm>
            <a:off x="3923928" y="1764099"/>
            <a:ext cx="197828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Начальная загрузка </a:t>
            </a:r>
            <a:r>
              <a:rPr lang="ru-RU" sz="1400" b="1" dirty="0" smtClean="0"/>
              <a:t>активной зоны (гибридная </a:t>
            </a:r>
            <a:r>
              <a:rPr lang="ru-RU" sz="1400" b="1" dirty="0" err="1" smtClean="0"/>
              <a:t>АкЗ</a:t>
            </a:r>
            <a:r>
              <a:rPr lang="ru-RU" sz="1400" b="1" dirty="0" smtClean="0"/>
              <a:t>):</a:t>
            </a:r>
          </a:p>
          <a:p>
            <a:pPr>
              <a:buFontTx/>
              <a:buChar char="-"/>
            </a:pPr>
            <a:r>
              <a:rPr lang="ru-RU" sz="1400" b="1" dirty="0" smtClean="0"/>
              <a:t> ТВС с урановым топливом (86%) максимальное выгорание 10,4 % т.а.;</a:t>
            </a:r>
          </a:p>
          <a:p>
            <a:pPr>
              <a:buFontTx/>
              <a:buChar char="-"/>
            </a:pPr>
            <a:r>
              <a:rPr lang="ru-RU" sz="1400" b="1" dirty="0" smtClean="0"/>
              <a:t> ТВС с </a:t>
            </a:r>
            <a:r>
              <a:rPr lang="ru-RU" sz="1400" b="1" dirty="0" err="1" smtClean="0"/>
              <a:t>МОКС-топливом</a:t>
            </a:r>
            <a:r>
              <a:rPr lang="ru-RU" sz="1400" b="1" dirty="0" smtClean="0"/>
              <a:t> (14%) максимальное выгорание 8,1 % т.а.</a:t>
            </a:r>
          </a:p>
          <a:p>
            <a:endParaRPr lang="ru-RU" sz="1400" b="1" dirty="0" smtClean="0"/>
          </a:p>
          <a:p>
            <a:r>
              <a:rPr lang="ru-RU" sz="1400" b="1" dirty="0" smtClean="0">
                <a:solidFill>
                  <a:srgbClr val="00B0F0"/>
                </a:solidFill>
              </a:rPr>
              <a:t>Перспективы:</a:t>
            </a:r>
          </a:p>
          <a:p>
            <a:r>
              <a:rPr lang="ru-RU" sz="1400" b="1" dirty="0" smtClean="0"/>
              <a:t>начало перехода на полную загрузку </a:t>
            </a:r>
            <a:r>
              <a:rPr lang="ru-RU" sz="1400" b="1" dirty="0" err="1" smtClean="0"/>
              <a:t>МОКС-топливом</a:t>
            </a:r>
            <a:r>
              <a:rPr lang="ru-RU" sz="1400" b="1" dirty="0" smtClean="0"/>
              <a:t> максимальное выгорание 9,5 % т.а. 2016 год </a:t>
            </a:r>
            <a:endParaRPr lang="ru-RU" sz="1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588224" y="1772816"/>
            <a:ext cx="199406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B0F0"/>
                </a:solidFill>
              </a:rPr>
              <a:t>Полная загрузка </a:t>
            </a:r>
          </a:p>
          <a:p>
            <a:r>
              <a:rPr lang="ru-RU" sz="1400" b="1" dirty="0" smtClean="0"/>
              <a:t>активной зоны ТВС с </a:t>
            </a:r>
            <a:r>
              <a:rPr lang="ru-RU" sz="1400" b="1" dirty="0" err="1" smtClean="0"/>
              <a:t>МОКС-топливом</a:t>
            </a:r>
            <a:r>
              <a:rPr lang="ru-RU" sz="1400" b="1" dirty="0" smtClean="0"/>
              <a:t> 2017 год</a:t>
            </a:r>
          </a:p>
          <a:p>
            <a:pPr>
              <a:buFontTx/>
              <a:buChar char="-"/>
            </a:pPr>
            <a:endParaRPr lang="ru-RU" sz="1400" b="1" dirty="0" smtClean="0"/>
          </a:p>
          <a:p>
            <a:r>
              <a:rPr lang="ru-RU" sz="1400" b="1" dirty="0" smtClean="0">
                <a:solidFill>
                  <a:srgbClr val="00B0F0"/>
                </a:solidFill>
              </a:rPr>
              <a:t>Перспективы:</a:t>
            </a:r>
          </a:p>
          <a:p>
            <a:r>
              <a:rPr lang="ru-RU" sz="1400" b="1" dirty="0" smtClean="0"/>
              <a:t>переход на эксплуатацию </a:t>
            </a:r>
            <a:r>
              <a:rPr lang="ru-RU" sz="1400" b="1" dirty="0" err="1" smtClean="0"/>
              <a:t>АкЗ</a:t>
            </a:r>
            <a:r>
              <a:rPr lang="ru-RU" sz="1400" b="1" dirty="0" smtClean="0"/>
              <a:t> максимальное выгорание 9,7 % т.а. 2019 год</a:t>
            </a:r>
            <a:endParaRPr lang="ru-RU" sz="1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724128" y="1412776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БН-800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Прямоугольник 59"/>
          <p:cNvSpPr/>
          <p:nvPr/>
        </p:nvSpPr>
        <p:spPr>
          <a:xfrm>
            <a:off x="0" y="44624"/>
            <a:ext cx="9122020" cy="11518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>
              <a:lnSpc>
                <a:spcPct val="85000"/>
              </a:lnSpc>
              <a:defRPr/>
            </a:pPr>
            <a:r>
              <a:rPr lang="ru-RU" sz="27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Комплексная программа расчетно-экспериментального обоснования плотного топлива для БН и БРЕСТ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008" y="1268760"/>
            <a:ext cx="9036496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Цель: получение лицензии на эксплуатацию ядерного топлива в РУ БРЕСТ-ОД-300 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07504" y="1772816"/>
            <a:ext cx="2520280" cy="43204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Задачи:</a:t>
            </a:r>
          </a:p>
          <a:p>
            <a:endParaRPr lang="ru-RU" sz="1400" b="1" dirty="0" smtClean="0">
              <a:solidFill>
                <a:schemeClr val="accent4">
                  <a:lumMod val="90000"/>
                  <a:lumOff val="1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400" b="1" dirty="0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 разработка и     обоснование работоспособности </a:t>
            </a:r>
            <a:r>
              <a:rPr lang="ru-RU" sz="1400" b="1" dirty="0" err="1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твэлов</a:t>
            </a:r>
            <a:r>
              <a:rPr lang="ru-RU" sz="1400" b="1" dirty="0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 с нитридным топливом;</a:t>
            </a:r>
          </a:p>
          <a:p>
            <a:pPr>
              <a:buFont typeface="Wingdings" pitchFamily="2" charset="2"/>
              <a:buChar char="Ø"/>
            </a:pPr>
            <a:r>
              <a:rPr lang="ru-RU" sz="1400" b="1" dirty="0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 обеспечение стабильности технологии изготовления и параметров нитридного топлива; </a:t>
            </a:r>
          </a:p>
          <a:p>
            <a:pPr>
              <a:buFont typeface="Wingdings" pitchFamily="2" charset="2"/>
              <a:buChar char="Ø"/>
            </a:pPr>
            <a:r>
              <a:rPr lang="ru-RU" sz="1400" b="1" dirty="0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 оптимизация конструкции и технологии по результатам реакторных испытаний и </a:t>
            </a:r>
            <a:r>
              <a:rPr lang="ru-RU" sz="1400" b="1" dirty="0" err="1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послереакторных</a:t>
            </a:r>
            <a:r>
              <a:rPr lang="ru-RU" sz="1400" b="1" dirty="0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 исследований.</a:t>
            </a:r>
            <a:endParaRPr lang="ru-RU" sz="1400" b="1" dirty="0">
              <a:solidFill>
                <a:schemeClr val="accent4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843808" y="1772816"/>
            <a:ext cx="2016224" cy="43204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err="1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Дореакторные</a:t>
            </a:r>
            <a:r>
              <a:rPr lang="ru-RU" sz="1400" b="1" dirty="0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 исследования свойств нитридного топлива. </a:t>
            </a:r>
          </a:p>
          <a:p>
            <a:endParaRPr lang="ru-RU" sz="1400" b="1" dirty="0" smtClean="0">
              <a:solidFill>
                <a:schemeClr val="accent4">
                  <a:lumMod val="90000"/>
                  <a:lumOff val="10000"/>
                </a:schemeClr>
              </a:solidFill>
            </a:endParaRPr>
          </a:p>
          <a:p>
            <a:r>
              <a:rPr lang="ru-RU" sz="1400" b="1" dirty="0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Реакторные испытания в реакторе БН-600 экспериментальных ТВС в период 2013-2020 г.г.</a:t>
            </a:r>
          </a:p>
          <a:p>
            <a:endParaRPr lang="ru-RU" sz="1400" b="1" dirty="0" smtClean="0">
              <a:solidFill>
                <a:schemeClr val="accent4">
                  <a:lumMod val="90000"/>
                  <a:lumOff val="10000"/>
                </a:schemeClr>
              </a:solidFill>
            </a:endParaRPr>
          </a:p>
          <a:p>
            <a:r>
              <a:rPr lang="ru-RU" sz="1400" b="1" dirty="0" err="1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Послереакторные</a:t>
            </a:r>
            <a:r>
              <a:rPr lang="ru-RU" sz="1400" b="1" dirty="0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 исследования </a:t>
            </a:r>
            <a:r>
              <a:rPr lang="ru-RU" sz="1400" b="1" dirty="0" err="1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твэлов</a:t>
            </a:r>
            <a:r>
              <a:rPr lang="ru-RU" sz="1400" b="1" dirty="0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 и ЭТВС.</a:t>
            </a:r>
            <a:endParaRPr lang="ru-RU" sz="1400" b="1" dirty="0">
              <a:solidFill>
                <a:schemeClr val="accent4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7" name="Стрелка влево 16"/>
          <p:cNvSpPr/>
          <p:nvPr/>
        </p:nvSpPr>
        <p:spPr>
          <a:xfrm rot="10869361">
            <a:off x="2566574" y="3289116"/>
            <a:ext cx="420451" cy="1074799"/>
          </a:xfrm>
          <a:prstGeom prst="leftArrow">
            <a:avLst>
              <a:gd name="adj1" fmla="val 60000"/>
              <a:gd name="adj2" fmla="val 66371"/>
            </a:avLst>
          </a:prstGeom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0" name="Скругленный прямоугольник 29"/>
          <p:cNvSpPr/>
          <p:nvPr/>
        </p:nvSpPr>
        <p:spPr>
          <a:xfrm>
            <a:off x="5076056" y="1772816"/>
            <a:ext cx="1872208" cy="43204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Оформление и представление в </a:t>
            </a:r>
            <a:r>
              <a:rPr lang="ru-RU" sz="1400" b="1" dirty="0" err="1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Ростехнадзор</a:t>
            </a:r>
            <a:r>
              <a:rPr lang="ru-RU" sz="1400" b="1" dirty="0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 материалов для лицензирования ядерного топлива</a:t>
            </a:r>
            <a:endParaRPr lang="ru-RU" sz="1400" b="1" dirty="0">
              <a:solidFill>
                <a:schemeClr val="accent4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7" name="Стрелка влево 26"/>
          <p:cNvSpPr/>
          <p:nvPr/>
        </p:nvSpPr>
        <p:spPr>
          <a:xfrm rot="10869361">
            <a:off x="4788821" y="3289116"/>
            <a:ext cx="420451" cy="1074799"/>
          </a:xfrm>
          <a:prstGeom prst="leftArrow">
            <a:avLst>
              <a:gd name="adj1" fmla="val 60000"/>
              <a:gd name="adj2" fmla="val 66371"/>
            </a:avLst>
          </a:prstGeom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2" name="Скругленный прямоугольник 31"/>
          <p:cNvSpPr/>
          <p:nvPr/>
        </p:nvSpPr>
        <p:spPr>
          <a:xfrm>
            <a:off x="7164288" y="1772816"/>
            <a:ext cx="1872208" cy="43204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chemeClr val="accent4">
                    <a:lumMod val="90000"/>
                    <a:lumOff val="10000"/>
                  </a:schemeClr>
                </a:solidFill>
              </a:rPr>
              <a:t>Лицензия на эксплуатацию ядерного топлива в РУ БРЕСТ-ОД-300 </a:t>
            </a:r>
            <a:endParaRPr lang="ru-RU" sz="1400" b="1" dirty="0">
              <a:solidFill>
                <a:schemeClr val="accent4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1" name="Стрелка влево 30"/>
          <p:cNvSpPr/>
          <p:nvPr/>
        </p:nvSpPr>
        <p:spPr>
          <a:xfrm rot="10869361">
            <a:off x="6887056" y="3289116"/>
            <a:ext cx="420451" cy="1074799"/>
          </a:xfrm>
          <a:prstGeom prst="leftArrow">
            <a:avLst>
              <a:gd name="adj1" fmla="val 60000"/>
              <a:gd name="adj2" fmla="val 66371"/>
            </a:avLst>
          </a:prstGeom>
        </p:spPr>
        <p:style>
          <a:lnRef idx="0">
            <a:schemeClr val="accent2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839" y="288131"/>
            <a:ext cx="8670681" cy="836613"/>
          </a:xfrm>
        </p:spPr>
        <p:txBody>
          <a:bodyPr/>
          <a:lstStyle/>
          <a:p>
            <a:r>
              <a:rPr lang="ru-RU" dirty="0" smtClean="0"/>
              <a:t>Жизненный цикл ядерного топлива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4869161"/>
            <a:ext cx="86409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Продолжительность жизни АЭС с учетом постройки и вывода из эксплуатации составляет </a:t>
            </a:r>
            <a:r>
              <a:rPr lang="ru-RU" dirty="0" smtClean="0">
                <a:sym typeface="Symbol"/>
              </a:rPr>
              <a:t>80 лет, из которых АЭС генерирует электроэнергию </a:t>
            </a:r>
            <a:r>
              <a:rPr lang="en-US" dirty="0" smtClean="0">
                <a:sym typeface="Symbol"/>
              </a:rPr>
              <a:t>~</a:t>
            </a:r>
            <a:r>
              <a:rPr lang="ru-RU" dirty="0" smtClean="0">
                <a:sym typeface="Symbol"/>
              </a:rPr>
              <a:t>60 лет.</a:t>
            </a:r>
          </a:p>
          <a:p>
            <a:r>
              <a:rPr lang="ru-RU" dirty="0" smtClean="0">
                <a:sym typeface="Symbol"/>
              </a:rPr>
              <a:t>В этот период ядерное топливо регулярно модернизируется с целью повышения его технико-экономических характеристик, надежности и безопасности при эксплуатации.</a:t>
            </a:r>
          </a:p>
        </p:txBody>
      </p:sp>
      <p:grpSp>
        <p:nvGrpSpPr>
          <p:cNvPr id="5" name="Группа 132"/>
          <p:cNvGrpSpPr/>
          <p:nvPr/>
        </p:nvGrpSpPr>
        <p:grpSpPr>
          <a:xfrm>
            <a:off x="467545" y="1268760"/>
            <a:ext cx="8316416" cy="3600400"/>
            <a:chOff x="0" y="1357298"/>
            <a:chExt cx="8941840" cy="4214842"/>
          </a:xfrm>
        </p:grpSpPr>
        <p:grpSp>
          <p:nvGrpSpPr>
            <p:cNvPr id="6" name="Группа 126"/>
            <p:cNvGrpSpPr/>
            <p:nvPr/>
          </p:nvGrpSpPr>
          <p:grpSpPr>
            <a:xfrm>
              <a:off x="0" y="1357298"/>
              <a:ext cx="8941840" cy="4214842"/>
              <a:chOff x="0" y="1357298"/>
              <a:chExt cx="8941840" cy="4214842"/>
            </a:xfrm>
          </p:grpSpPr>
          <p:sp>
            <p:nvSpPr>
              <p:cNvPr id="8" name="TextBox 18"/>
              <p:cNvSpPr txBox="1">
                <a:spLocks noChangeArrowheads="1"/>
              </p:cNvSpPr>
              <p:nvPr/>
            </p:nvSpPr>
            <p:spPr bwMode="auto">
              <a:xfrm>
                <a:off x="5251499" y="2206672"/>
                <a:ext cx="1097208" cy="54045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ru-RU" sz="800" b="1" dirty="0" smtClean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cs typeface="Times New Roman" pitchFamily="18" charset="0"/>
                  </a:rPr>
                  <a:t>Изготовление ядерного топлива</a:t>
                </a:r>
                <a:endParaRPr lang="ru-RU" sz="8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cs typeface="Times New Roman" pitchFamily="18" charset="0"/>
                </a:endParaRPr>
              </a:p>
            </p:txBody>
          </p:sp>
          <p:sp>
            <p:nvSpPr>
              <p:cNvPr id="9" name="TextBox 24"/>
              <p:cNvSpPr txBox="1">
                <a:spLocks noChangeArrowheads="1"/>
              </p:cNvSpPr>
              <p:nvPr/>
            </p:nvSpPr>
            <p:spPr bwMode="auto">
              <a:xfrm>
                <a:off x="3821810" y="5317618"/>
                <a:ext cx="428628" cy="25221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800" b="1" dirty="0" smtClean="0">
                    <a:solidFill>
                      <a:schemeClr val="accent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UF</a:t>
                </a:r>
                <a:r>
                  <a:rPr lang="en-US" sz="800" b="1" baseline="-25000" dirty="0" smtClean="0">
                    <a:solidFill>
                      <a:schemeClr val="accent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4</a:t>
                </a:r>
                <a:endParaRPr lang="ru-RU" sz="800" b="1" dirty="0">
                  <a:solidFill>
                    <a:schemeClr val="accent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" name="TextBox 24"/>
              <p:cNvSpPr txBox="1">
                <a:spLocks noChangeArrowheads="1"/>
              </p:cNvSpPr>
              <p:nvPr/>
            </p:nvSpPr>
            <p:spPr bwMode="auto">
              <a:xfrm>
                <a:off x="5532377" y="3706842"/>
                <a:ext cx="428628" cy="25221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800" b="1" dirty="0" smtClean="0">
                    <a:solidFill>
                      <a:schemeClr val="accent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UF</a:t>
                </a:r>
                <a:r>
                  <a:rPr lang="en-US" sz="800" b="1" baseline="-25000" dirty="0" smtClean="0">
                    <a:solidFill>
                      <a:schemeClr val="accent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6</a:t>
                </a:r>
                <a:endParaRPr lang="ru-RU" sz="800" b="1" dirty="0">
                  <a:solidFill>
                    <a:schemeClr val="accent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TextBox 33"/>
              <p:cNvSpPr txBox="1">
                <a:spLocks noChangeArrowheads="1"/>
              </p:cNvSpPr>
              <p:nvPr/>
            </p:nvSpPr>
            <p:spPr bwMode="auto">
              <a:xfrm>
                <a:off x="3484816" y="4271570"/>
                <a:ext cx="1857388" cy="25221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ru-RU" sz="800" b="1" dirty="0" smtClean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cs typeface="Times New Roman" pitchFamily="18" charset="0"/>
                  </a:rPr>
                  <a:t>Научное сопровождение</a:t>
                </a:r>
                <a:endParaRPr lang="ru-RU" sz="8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cs typeface="Times New Roman" pitchFamily="18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0" y="2285992"/>
                <a:ext cx="1928794" cy="4001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ru-RU" sz="800" b="1" dirty="0" smtClean="0">
                    <a:solidFill>
                      <a:schemeClr val="bg2">
                        <a:lumMod val="50000"/>
                      </a:schemeClr>
                    </a:solidFill>
                    <a:latin typeface="+mn-lt"/>
                    <a:cs typeface="Times New Roman" pitchFamily="18" charset="0"/>
                  </a:rPr>
                  <a:t>Добыча и производство циркониевого концентрата</a:t>
                </a:r>
                <a:endParaRPr lang="ru-RU" sz="800" b="1" dirty="0">
                  <a:solidFill>
                    <a:schemeClr val="bg2">
                      <a:lumMod val="50000"/>
                    </a:schemeClr>
                  </a:solidFill>
                  <a:latin typeface="+mn-lt"/>
                  <a:cs typeface="Times New Roman" pitchFamily="18" charset="0"/>
                </a:endParaRPr>
              </a:p>
            </p:txBody>
          </p:sp>
          <p:sp>
            <p:nvSpPr>
              <p:cNvPr id="13" name="TextBox 22"/>
              <p:cNvSpPr txBox="1">
                <a:spLocks noChangeArrowheads="1"/>
              </p:cNvSpPr>
              <p:nvPr/>
            </p:nvSpPr>
            <p:spPr bwMode="auto">
              <a:xfrm>
                <a:off x="520196" y="2772036"/>
                <a:ext cx="1571636" cy="39633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ru-RU" sz="800" b="1" dirty="0" smtClean="0">
                    <a:solidFill>
                      <a:schemeClr val="bg2">
                        <a:lumMod val="50000"/>
                      </a:schemeClr>
                    </a:solidFill>
                    <a:latin typeface="+mn-lt"/>
                    <a:cs typeface="Times New Roman" pitchFamily="18" charset="0"/>
                  </a:rPr>
                  <a:t>Циркониевый концентрат</a:t>
                </a:r>
                <a:endParaRPr lang="ru-RU" sz="800" b="1" dirty="0">
                  <a:solidFill>
                    <a:schemeClr val="bg2">
                      <a:lumMod val="50000"/>
                    </a:schemeClr>
                  </a:solidFill>
                  <a:latin typeface="+mn-lt"/>
                  <a:cs typeface="Times New Roman" pitchFamily="18" charset="0"/>
                </a:endParaRP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571230" y="3460320"/>
                <a:ext cx="1214446" cy="2522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ru-RU" sz="800" b="1" dirty="0" smtClean="0">
                    <a:solidFill>
                      <a:schemeClr val="bg2">
                        <a:lumMod val="50000"/>
                      </a:schemeClr>
                    </a:solidFill>
                    <a:latin typeface="+mn-lt"/>
                    <a:cs typeface="Times New Roman" pitchFamily="18" charset="0"/>
                  </a:rPr>
                  <a:t>Урановое сырье</a:t>
                </a:r>
                <a:endParaRPr lang="ru-RU" sz="800" b="1" dirty="0">
                  <a:solidFill>
                    <a:schemeClr val="bg2">
                      <a:lumMod val="50000"/>
                    </a:schemeClr>
                  </a:solidFill>
                  <a:latin typeface="+mn-lt"/>
                  <a:cs typeface="Times New Roman" pitchFamily="18" charset="0"/>
                </a:endParaRPr>
              </a:p>
            </p:txBody>
          </p:sp>
          <p:pic>
            <p:nvPicPr>
              <p:cNvPr id="15" name="Picture 5"/>
              <p:cNvPicPr>
                <a:picLocks noChangeAspect="1" noChangeArrowheads="1"/>
              </p:cNvPicPr>
              <p:nvPr/>
            </p:nvPicPr>
            <p:blipFill>
              <a:blip r:embed="rId2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rcRect l="9934" r="30463" b="39394"/>
              <a:stretch>
                <a:fillRect/>
              </a:stretch>
            </p:blipFill>
            <p:spPr bwMode="auto">
              <a:xfrm>
                <a:off x="150795" y="4309988"/>
                <a:ext cx="857256" cy="5715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6" name="Picture 7"/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0" y="1357298"/>
                <a:ext cx="1371600" cy="990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cxnSp>
            <p:nvCxnSpPr>
              <p:cNvPr id="17" name="Shape 66"/>
              <p:cNvCxnSpPr/>
              <p:nvPr/>
            </p:nvCxnSpPr>
            <p:spPr>
              <a:xfrm>
                <a:off x="571472" y="2714620"/>
                <a:ext cx="1571636" cy="428628"/>
              </a:xfrm>
              <a:prstGeom prst="bentConnector3">
                <a:avLst>
                  <a:gd name="adj1" fmla="val -1605"/>
                </a:avLst>
              </a:prstGeom>
              <a:ln>
                <a:solidFill>
                  <a:schemeClr val="tx2">
                    <a:lumMod val="50000"/>
                  </a:schemeClr>
                </a:solidFill>
                <a:headEnd/>
                <a:tailEnd type="triangle" w="med" len="med"/>
              </a:ln>
            </p:spPr>
            <p:style>
              <a:lnRef idx="3">
                <a:schemeClr val="accent4"/>
              </a:lnRef>
              <a:fillRef idx="0">
                <a:schemeClr val="accent4"/>
              </a:fillRef>
              <a:effectRef idx="2">
                <a:schemeClr val="accent4"/>
              </a:effectRef>
              <a:fontRef idx="minor">
                <a:schemeClr val="tx1"/>
              </a:fontRef>
            </p:style>
          </p:cxnSp>
          <p:pic>
            <p:nvPicPr>
              <p:cNvPr id="18" name="Picture 8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2246108" y="2904718"/>
                <a:ext cx="1228725" cy="7048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9" name="TextBox 17"/>
              <p:cNvSpPr txBox="1">
                <a:spLocks noChangeArrowheads="1"/>
              </p:cNvSpPr>
              <p:nvPr/>
            </p:nvSpPr>
            <p:spPr bwMode="auto">
              <a:xfrm>
                <a:off x="2123162" y="2329523"/>
                <a:ext cx="2174702" cy="55399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ru-RU" sz="800" b="1" dirty="0" smtClean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cs typeface="Times New Roman" pitchFamily="18" charset="0"/>
                  </a:rPr>
                  <a:t>Переработка уранового сырья, производство циркониевого проката и комплектующих</a:t>
                </a:r>
                <a:endParaRPr lang="ru-RU" sz="8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cs typeface="Times New Roman" pitchFamily="18" charset="0"/>
                </a:endParaRPr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2174912" y="1357298"/>
                <a:ext cx="4254476" cy="4214842"/>
              </a:xfrm>
              <a:prstGeom prst="rect">
                <a:avLst/>
              </a:prstGeom>
              <a:noFill/>
              <a:ln w="19050"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>
                  <a:solidFill>
                    <a:srgbClr val="990099"/>
                  </a:solidFill>
                </a:endParaRPr>
              </a:p>
            </p:txBody>
          </p:sp>
          <p:pic>
            <p:nvPicPr>
              <p:cNvPr id="21" name="Picture 9"/>
              <p:cNvPicPr>
                <a:picLocks noChangeAspect="1" noChangeArrowheads="1"/>
              </p:cNvPicPr>
              <p:nvPr/>
            </p:nvPicPr>
            <p:blipFill>
              <a:blip r:embed="rId5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4913167" y="2706669"/>
                <a:ext cx="1190625" cy="809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22" name="TextBox 21"/>
              <p:cNvSpPr txBox="1">
                <a:spLocks noChangeArrowheads="1"/>
              </p:cNvSpPr>
              <p:nvPr/>
            </p:nvSpPr>
            <p:spPr bwMode="auto">
              <a:xfrm>
                <a:off x="3761054" y="2892612"/>
                <a:ext cx="1214446" cy="40011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ru-RU" sz="800" b="1" dirty="0" smtClean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cs typeface="Times New Roman" pitchFamily="18" charset="0"/>
                  </a:rPr>
                  <a:t>Циркониевый прокат</a:t>
                </a:r>
                <a:endParaRPr lang="ru-RU" sz="8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cs typeface="Times New Roman" pitchFamily="18" charset="0"/>
                </a:endParaRPr>
              </a:p>
            </p:txBody>
          </p:sp>
          <p:cxnSp>
            <p:nvCxnSpPr>
              <p:cNvPr id="23" name="Прямая со стрелкой 22"/>
              <p:cNvCxnSpPr/>
              <p:nvPr/>
            </p:nvCxnSpPr>
            <p:spPr>
              <a:xfrm>
                <a:off x="3778473" y="3254320"/>
                <a:ext cx="1000132" cy="1588"/>
              </a:xfrm>
              <a:prstGeom prst="straightConnector1">
                <a:avLst/>
              </a:prstGeom>
              <a:ln>
                <a:headEnd/>
                <a:tailEnd type="triangle" w="med" len="med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24" name="TextBox 37"/>
              <p:cNvSpPr txBox="1">
                <a:spLocks noChangeArrowheads="1"/>
              </p:cNvSpPr>
              <p:nvPr/>
            </p:nvSpPr>
            <p:spPr bwMode="auto">
              <a:xfrm>
                <a:off x="2257848" y="4653749"/>
                <a:ext cx="1125344" cy="55399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ru-RU" sz="800" b="1" dirty="0" smtClean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cs typeface="Times New Roman" pitchFamily="18" charset="0"/>
                  </a:rPr>
                  <a:t>Производство</a:t>
                </a:r>
              </a:p>
              <a:p>
                <a:r>
                  <a:rPr lang="ru-RU" sz="800" b="1" dirty="0" smtClean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cs typeface="Times New Roman" pitchFamily="18" charset="0"/>
                  </a:rPr>
                  <a:t>газовых </a:t>
                </a:r>
              </a:p>
              <a:p>
                <a:r>
                  <a:rPr lang="ru-RU" sz="800" b="1" dirty="0" smtClean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cs typeface="Times New Roman" pitchFamily="18" charset="0"/>
                  </a:rPr>
                  <a:t>центрифуг</a:t>
                </a:r>
                <a:endParaRPr lang="ru-RU" sz="8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cs typeface="Times New Roman" pitchFamily="18" charset="0"/>
                </a:endParaRPr>
              </a:p>
            </p:txBody>
          </p:sp>
          <p:pic>
            <p:nvPicPr>
              <p:cNvPr id="25" name="Picture 10"/>
              <p:cNvPicPr>
                <a:picLocks noChangeAspect="1" noChangeArrowheads="1"/>
              </p:cNvPicPr>
              <p:nvPr/>
            </p:nvPicPr>
            <p:blipFill>
              <a:blip r:embed="rId6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2214546" y="4143380"/>
                <a:ext cx="933450" cy="5715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6" name="Picture 12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3786182" y="3786190"/>
                <a:ext cx="1066800" cy="457200"/>
              </a:xfrm>
              <a:prstGeom prst="round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27" name="Скругленный прямоугольник 26"/>
              <p:cNvSpPr/>
              <p:nvPr/>
            </p:nvSpPr>
            <p:spPr>
              <a:xfrm>
                <a:off x="3730525" y="3770288"/>
                <a:ext cx="1071570" cy="428628"/>
              </a:xfrm>
              <a:prstGeom prst="roundRect">
                <a:avLst/>
              </a:prstGeom>
              <a:noFill/>
              <a:ln w="285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28" name="Прямая со стрелкой 27"/>
              <p:cNvCxnSpPr/>
              <p:nvPr/>
            </p:nvCxnSpPr>
            <p:spPr>
              <a:xfrm flipV="1">
                <a:off x="4865582" y="3516340"/>
                <a:ext cx="357190" cy="214314"/>
              </a:xfrm>
              <a:prstGeom prst="straightConnector1">
                <a:avLst/>
              </a:prstGeom>
              <a:ln>
                <a:headEnd/>
                <a:tailEnd type="triangle" w="med" len="med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 стрелкой 28"/>
              <p:cNvCxnSpPr/>
              <p:nvPr/>
            </p:nvCxnSpPr>
            <p:spPr>
              <a:xfrm rot="10800000">
                <a:off x="3325871" y="3516340"/>
                <a:ext cx="357190" cy="214314"/>
              </a:xfrm>
              <a:prstGeom prst="straightConnector1">
                <a:avLst/>
              </a:prstGeom>
              <a:ln>
                <a:headEnd/>
                <a:tailEnd type="triangle" w="med" len="med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 стрелкой 29"/>
              <p:cNvCxnSpPr/>
              <p:nvPr/>
            </p:nvCxnSpPr>
            <p:spPr>
              <a:xfrm rot="10800000" flipV="1">
                <a:off x="3214678" y="4198916"/>
                <a:ext cx="404896" cy="230216"/>
              </a:xfrm>
              <a:prstGeom prst="straightConnector1">
                <a:avLst/>
              </a:prstGeom>
              <a:ln>
                <a:headEnd/>
                <a:tailEnd type="triangle" w="med" len="med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 стрелкой 30"/>
              <p:cNvCxnSpPr/>
              <p:nvPr/>
            </p:nvCxnSpPr>
            <p:spPr>
              <a:xfrm>
                <a:off x="4889556" y="4222769"/>
                <a:ext cx="325386" cy="206363"/>
              </a:xfrm>
              <a:prstGeom prst="straightConnector1">
                <a:avLst/>
              </a:prstGeom>
              <a:ln>
                <a:headEnd/>
                <a:tailEnd type="triangle" w="med" len="med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32" name="TextBox 36"/>
              <p:cNvSpPr txBox="1">
                <a:spLocks noChangeArrowheads="1"/>
              </p:cNvSpPr>
              <p:nvPr/>
            </p:nvSpPr>
            <p:spPr bwMode="auto">
              <a:xfrm>
                <a:off x="3678323" y="4814147"/>
                <a:ext cx="1586459" cy="25221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ru-RU" sz="800" b="1" dirty="0" smtClean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cs typeface="Times New Roman" pitchFamily="18" charset="0"/>
                  </a:rPr>
                  <a:t>Газовые центрифуги</a:t>
                </a:r>
                <a:endParaRPr lang="ru-RU" sz="8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cs typeface="Times New Roman" pitchFamily="18" charset="0"/>
                </a:endParaRPr>
              </a:p>
            </p:txBody>
          </p:sp>
          <p:cxnSp>
            <p:nvCxnSpPr>
              <p:cNvPr id="33" name="Прямая со стрелкой 32"/>
              <p:cNvCxnSpPr/>
              <p:nvPr/>
            </p:nvCxnSpPr>
            <p:spPr>
              <a:xfrm rot="5400000" flipH="1" flipV="1">
                <a:off x="5322100" y="3764758"/>
                <a:ext cx="500066" cy="2"/>
              </a:xfrm>
              <a:prstGeom prst="straightConnector1">
                <a:avLst/>
              </a:prstGeom>
              <a:ln>
                <a:headEnd/>
                <a:tailEnd type="triangle" w="med" len="med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 стрелкой 33"/>
              <p:cNvCxnSpPr/>
              <p:nvPr/>
            </p:nvCxnSpPr>
            <p:spPr>
              <a:xfrm>
                <a:off x="3333822" y="4699224"/>
                <a:ext cx="1785950" cy="1588"/>
              </a:xfrm>
              <a:prstGeom prst="straightConnector1">
                <a:avLst/>
              </a:prstGeom>
              <a:ln>
                <a:headEnd/>
                <a:tailEnd type="triangle" w="med" len="med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pic>
            <p:nvPicPr>
              <p:cNvPr id="35" name="Picture 11"/>
              <p:cNvPicPr>
                <a:picLocks noChangeAspect="1" noChangeArrowheads="1"/>
              </p:cNvPicPr>
              <p:nvPr/>
            </p:nvPicPr>
            <p:blipFill>
              <a:blip r:embed="rId8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5326377" y="4024359"/>
                <a:ext cx="960135" cy="7013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6" name="TextBox 40"/>
              <p:cNvSpPr txBox="1">
                <a:spLocks noChangeArrowheads="1"/>
              </p:cNvSpPr>
              <p:nvPr/>
            </p:nvSpPr>
            <p:spPr bwMode="auto">
              <a:xfrm>
                <a:off x="5354084" y="4671042"/>
                <a:ext cx="1018116" cy="55399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ru-RU" sz="800" b="1" dirty="0" smtClean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cs typeface="Times New Roman" pitchFamily="18" charset="0"/>
                  </a:rPr>
                  <a:t>Конверсия и обогащение урана</a:t>
                </a:r>
                <a:endParaRPr lang="ru-RU" sz="800" b="1" dirty="0">
                  <a:solidFill>
                    <a:schemeClr val="accent2">
                      <a:lumMod val="75000"/>
                    </a:schemeClr>
                  </a:solidFill>
                  <a:latin typeface="+mn-lt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7164288" y="3614827"/>
                <a:ext cx="694275" cy="25221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ru-RU" sz="800" b="1" dirty="0" smtClean="0">
                    <a:solidFill>
                      <a:schemeClr val="bg2">
                        <a:lumMod val="50000"/>
                      </a:schemeClr>
                    </a:solidFill>
                    <a:latin typeface="+mn-lt"/>
                    <a:cs typeface="Times New Roman" pitchFamily="18" charset="0"/>
                  </a:rPr>
                  <a:t>АЭС</a:t>
                </a:r>
                <a:endParaRPr lang="ru-RU" sz="800" b="1" dirty="0">
                  <a:solidFill>
                    <a:schemeClr val="bg2">
                      <a:lumMod val="50000"/>
                    </a:schemeClr>
                  </a:solidFill>
                  <a:latin typeface="+mn-lt"/>
                  <a:cs typeface="Times New Roman" pitchFamily="18" charset="0"/>
                </a:endParaRPr>
              </a:p>
            </p:txBody>
          </p:sp>
          <p:cxnSp>
            <p:nvCxnSpPr>
              <p:cNvPr id="38" name="Прямая со стрелкой 37"/>
              <p:cNvCxnSpPr/>
              <p:nvPr/>
            </p:nvCxnSpPr>
            <p:spPr>
              <a:xfrm>
                <a:off x="6143636" y="3243262"/>
                <a:ext cx="571504" cy="1588"/>
              </a:xfrm>
              <a:prstGeom prst="straightConnector1">
                <a:avLst/>
              </a:prstGeom>
              <a:ln>
                <a:headEnd/>
                <a:tailEnd type="triangle" w="med" len="med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pic>
            <p:nvPicPr>
              <p:cNvPr id="39" name="Picture 14"/>
              <p:cNvPicPr>
                <a:picLocks noChangeAspect="1" noChangeArrowheads="1"/>
              </p:cNvPicPr>
              <p:nvPr/>
            </p:nvPicPr>
            <p:blipFill>
              <a:blip r:embed="rId9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 bwMode="auto">
              <a:xfrm>
                <a:off x="6800868" y="2843208"/>
                <a:ext cx="1001395" cy="7858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40" name="TextBox 49"/>
              <p:cNvSpPr txBox="1">
                <a:spLocks noChangeArrowheads="1"/>
              </p:cNvSpPr>
              <p:nvPr/>
            </p:nvSpPr>
            <p:spPr bwMode="auto">
              <a:xfrm>
                <a:off x="7855078" y="2941075"/>
                <a:ext cx="660194" cy="25221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ru-RU" sz="800" b="1" dirty="0" smtClean="0">
                    <a:solidFill>
                      <a:schemeClr val="bg2">
                        <a:lumMod val="50000"/>
                      </a:schemeClr>
                    </a:solidFill>
                    <a:latin typeface="+mn-lt"/>
                    <a:cs typeface="Times New Roman" pitchFamily="18" charset="0"/>
                  </a:rPr>
                  <a:t>ОЯТ</a:t>
                </a:r>
              </a:p>
            </p:txBody>
          </p:sp>
          <p:pic>
            <p:nvPicPr>
              <p:cNvPr id="41" name="Picture 15"/>
              <p:cNvPicPr>
                <a:picLocks noChangeAspect="1" noChangeArrowheads="1"/>
              </p:cNvPicPr>
              <p:nvPr/>
            </p:nvPicPr>
            <p:blipFill>
              <a:blip r:embed="rId10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 bwMode="auto">
              <a:xfrm>
                <a:off x="8477277" y="2857497"/>
                <a:ext cx="464563" cy="8810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cxnSp>
            <p:nvCxnSpPr>
              <p:cNvPr id="42" name="Соединительная линия уступом 41"/>
              <p:cNvCxnSpPr/>
              <p:nvPr/>
            </p:nvCxnSpPr>
            <p:spPr>
              <a:xfrm rot="5400000">
                <a:off x="8139803" y="4067846"/>
                <a:ext cx="794014" cy="357191"/>
              </a:xfrm>
              <a:prstGeom prst="bentConnector3">
                <a:avLst>
                  <a:gd name="adj1" fmla="val 100162"/>
                </a:avLst>
              </a:prstGeom>
              <a:ln>
                <a:solidFill>
                  <a:schemeClr val="tx2">
                    <a:lumMod val="50000"/>
                  </a:schemeClr>
                </a:solidFill>
                <a:headEnd/>
                <a:tailEnd type="triangle" w="med" len="med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 стрелкой 42"/>
              <p:cNvCxnSpPr/>
              <p:nvPr/>
            </p:nvCxnSpPr>
            <p:spPr>
              <a:xfrm>
                <a:off x="7910536" y="3246437"/>
                <a:ext cx="428628" cy="1588"/>
              </a:xfrm>
              <a:prstGeom prst="straightConnector1">
                <a:avLst/>
              </a:prstGeom>
              <a:ln>
                <a:solidFill>
                  <a:schemeClr val="tx2">
                    <a:lumMod val="50000"/>
                  </a:schemeClr>
                </a:solidFill>
                <a:headEnd/>
                <a:tailEnd type="triangle" w="med" len="med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44" name="TextBox 49"/>
              <p:cNvSpPr txBox="1">
                <a:spLocks noChangeArrowheads="1"/>
              </p:cNvSpPr>
              <p:nvPr/>
            </p:nvSpPr>
            <p:spPr bwMode="auto">
              <a:xfrm>
                <a:off x="8473228" y="4046683"/>
                <a:ext cx="461966" cy="25221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ru-RU" sz="800" b="1" dirty="0" smtClean="0">
                    <a:solidFill>
                      <a:schemeClr val="bg2">
                        <a:lumMod val="50000"/>
                      </a:schemeClr>
                    </a:solidFill>
                    <a:latin typeface="+mn-lt"/>
                    <a:cs typeface="Times New Roman" pitchFamily="18" charset="0"/>
                  </a:rPr>
                  <a:t>ОЯТ</a:t>
                </a:r>
              </a:p>
            </p:txBody>
          </p:sp>
          <p:cxnSp>
            <p:nvCxnSpPr>
              <p:cNvPr id="45" name="Прямая со стрелкой 44"/>
              <p:cNvCxnSpPr/>
              <p:nvPr/>
            </p:nvCxnSpPr>
            <p:spPr>
              <a:xfrm rot="10800000" flipV="1">
                <a:off x="6143636" y="4643446"/>
                <a:ext cx="714380" cy="8072"/>
              </a:xfrm>
              <a:prstGeom prst="straightConnector1">
                <a:avLst/>
              </a:prstGeom>
              <a:ln>
                <a:solidFill>
                  <a:schemeClr val="tx2">
                    <a:lumMod val="50000"/>
                  </a:schemeClr>
                </a:solidFill>
                <a:headEnd/>
                <a:tailEnd type="triangle" w="med" len="med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pic>
            <p:nvPicPr>
              <p:cNvPr id="46" name="Picture 16"/>
              <p:cNvPicPr>
                <a:picLocks noChangeAspect="1" noChangeArrowheads="1"/>
              </p:cNvPicPr>
              <p:nvPr/>
            </p:nvPicPr>
            <p:blipFill>
              <a:blip r:embed="rId11" cstate="print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 bwMode="auto">
              <a:xfrm>
                <a:off x="6811963" y="4151170"/>
                <a:ext cx="1500198" cy="7500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47" name="TextBox 38"/>
              <p:cNvSpPr txBox="1">
                <a:spLocks noChangeArrowheads="1"/>
              </p:cNvSpPr>
              <p:nvPr/>
            </p:nvSpPr>
            <p:spPr bwMode="auto">
              <a:xfrm>
                <a:off x="6694014" y="4827741"/>
                <a:ext cx="1730414" cy="25221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ru-RU" sz="800" b="1" dirty="0" smtClean="0">
                    <a:solidFill>
                      <a:schemeClr val="bg2">
                        <a:lumMod val="50000"/>
                      </a:schemeClr>
                    </a:solidFill>
                    <a:latin typeface="+mn-lt"/>
                    <a:cs typeface="Times New Roman" pitchFamily="18" charset="0"/>
                  </a:rPr>
                  <a:t>Регенерированный</a:t>
                </a:r>
                <a:r>
                  <a:rPr lang="en-US" sz="800" b="1" dirty="0" smtClean="0">
                    <a:solidFill>
                      <a:schemeClr val="bg2">
                        <a:lumMod val="50000"/>
                      </a:schemeClr>
                    </a:solidFill>
                    <a:latin typeface="+mn-lt"/>
                    <a:cs typeface="Times New Roman" pitchFamily="18" charset="0"/>
                  </a:rPr>
                  <a:t> UF</a:t>
                </a:r>
                <a:r>
                  <a:rPr lang="en-US" sz="800" b="1" baseline="-25000" dirty="0" smtClean="0">
                    <a:solidFill>
                      <a:schemeClr val="bg2">
                        <a:lumMod val="50000"/>
                      </a:schemeClr>
                    </a:solidFill>
                    <a:latin typeface="+mn-lt"/>
                    <a:cs typeface="Times New Roman" pitchFamily="18" charset="0"/>
                  </a:rPr>
                  <a:t>6</a:t>
                </a:r>
                <a:endParaRPr lang="ru-RU" sz="800" b="1" baseline="-25000" dirty="0" smtClean="0">
                  <a:solidFill>
                    <a:schemeClr val="bg2">
                      <a:lumMod val="50000"/>
                    </a:schemeClr>
                  </a:solidFill>
                  <a:latin typeface="+mn-lt"/>
                  <a:cs typeface="Times New Roman" pitchFamily="18" charset="0"/>
                </a:endParaRPr>
              </a:p>
            </p:txBody>
          </p:sp>
          <p:pic>
            <p:nvPicPr>
              <p:cNvPr id="48" name="Picture 1" descr="C:\Documents and Settings\Zakomorniy\Мои документы\ЛОГО ВСЕ\new\ТВЭЛ\tvel15_obrezka2.jpg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3329200" y="1525892"/>
                <a:ext cx="1871662" cy="5762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49" name="Соединительная линия уступом 126"/>
              <p:cNvCxnSpPr/>
              <p:nvPr/>
            </p:nvCxnSpPr>
            <p:spPr>
              <a:xfrm>
                <a:off x="2285984" y="3619501"/>
                <a:ext cx="3623642" cy="1468618"/>
              </a:xfrm>
              <a:prstGeom prst="bentConnector4">
                <a:avLst>
                  <a:gd name="adj1" fmla="val 154"/>
                  <a:gd name="adj2" fmla="val 115566"/>
                </a:avLst>
              </a:prstGeom>
              <a:ln>
                <a:headEnd/>
                <a:tailEnd type="triangle" w="med" len="med"/>
              </a:ln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sp>
            <p:nvSpPr>
              <p:cNvPr id="50" name="TextBox 20"/>
              <p:cNvSpPr txBox="1">
                <a:spLocks noChangeArrowheads="1"/>
              </p:cNvSpPr>
              <p:nvPr/>
            </p:nvSpPr>
            <p:spPr bwMode="auto">
              <a:xfrm>
                <a:off x="6043490" y="3327085"/>
                <a:ext cx="785818" cy="414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 tIns="0">
                <a:spAutoFit/>
              </a:bodyPr>
              <a:lstStyle/>
              <a:p>
                <a:pPr algn="ctr"/>
                <a:r>
                  <a:rPr lang="ru-RU" sz="1000" b="1" dirty="0" smtClean="0">
                    <a:solidFill>
                      <a:schemeClr val="accent2">
                        <a:lumMod val="75000"/>
                      </a:schemeClr>
                    </a:solidFill>
                    <a:latin typeface="+mn-lt"/>
                    <a:cs typeface="Times New Roman" pitchFamily="18" charset="0"/>
                  </a:rPr>
                  <a:t>Ядерное топливо</a:t>
                </a:r>
              </a:p>
            </p:txBody>
          </p:sp>
          <p:cxnSp>
            <p:nvCxnSpPr>
              <p:cNvPr id="51" name="Shape 50"/>
              <p:cNvCxnSpPr/>
              <p:nvPr/>
            </p:nvCxnSpPr>
            <p:spPr>
              <a:xfrm rot="5400000" flipH="1" flipV="1">
                <a:off x="928335" y="3069282"/>
                <a:ext cx="801968" cy="1552731"/>
              </a:xfrm>
              <a:prstGeom prst="bentConnector2">
                <a:avLst/>
              </a:prstGeom>
              <a:ln>
                <a:solidFill>
                  <a:schemeClr val="tx2">
                    <a:lumMod val="50000"/>
                  </a:schemeClr>
                </a:solidFill>
                <a:headEnd/>
                <a:tailEnd type="triangle" w="med" len="med"/>
              </a:ln>
            </p:spPr>
            <p:style>
              <a:lnRef idx="3">
                <a:schemeClr val="accent4"/>
              </a:lnRef>
              <a:fillRef idx="0">
                <a:schemeClr val="accent4"/>
              </a:fillRef>
              <a:effectRef idx="2">
                <a:schemeClr val="accent4"/>
              </a:effectRef>
              <a:fontRef idx="minor">
                <a:schemeClr val="tx1"/>
              </a:fontRef>
            </p:style>
          </p:cxnSp>
        </p:grpSp>
        <p:sp>
          <p:nvSpPr>
            <p:cNvPr id="7" name="TextBox 6"/>
            <p:cNvSpPr txBox="1"/>
            <p:nvPr/>
          </p:nvSpPr>
          <p:spPr>
            <a:xfrm>
              <a:off x="79114" y="4817642"/>
              <a:ext cx="1492490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800" b="1" dirty="0" smtClean="0">
                  <a:solidFill>
                    <a:schemeClr val="bg2">
                      <a:lumMod val="50000"/>
                    </a:schemeClr>
                  </a:solidFill>
                  <a:latin typeface="+mn-lt"/>
                  <a:cs typeface="Times New Roman" pitchFamily="18" charset="0"/>
                </a:rPr>
                <a:t>Добыча и переработка урана</a:t>
              </a:r>
              <a:endParaRPr lang="ru-RU" sz="800" b="1" dirty="0">
                <a:solidFill>
                  <a:schemeClr val="bg2">
                    <a:lumMod val="50000"/>
                  </a:schemeClr>
                </a:solidFill>
                <a:latin typeface="+mn-lt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4" descr="REA_logo_version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9" y="1340768"/>
            <a:ext cx="5326261" cy="936104"/>
          </a:xfrm>
          <a:prstGeom prst="rect">
            <a:avLst/>
          </a:prstGeom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8047" y="4653136"/>
            <a:ext cx="2448049" cy="79715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</p:pic>
      <p:pic>
        <p:nvPicPr>
          <p:cNvPr id="15362" name="Picture 2" descr="D:\крылов\дирекция\2014\Конференция ЯОР\доклад\логотипы\к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3033" y="3573016"/>
            <a:ext cx="2894831" cy="870756"/>
          </a:xfrm>
          <a:prstGeom prst="rect">
            <a:avLst/>
          </a:prstGeom>
          <a:noFill/>
        </p:spPr>
      </p:pic>
      <p:pic>
        <p:nvPicPr>
          <p:cNvPr id="15363" name="Picture 3" descr="D:\крылов\дирекция\2014\Конференция ЯОР\доклад\логотипы\фэ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7" y="3212976"/>
            <a:ext cx="1584176" cy="1346447"/>
          </a:xfrm>
          <a:prstGeom prst="rect">
            <a:avLst/>
          </a:prstGeom>
          <a:noFill/>
        </p:spPr>
      </p:pic>
      <p:pic>
        <p:nvPicPr>
          <p:cNvPr id="9" name="Picture 1" descr="C:\Users\Татьяна\Desktop\Элемаш.wmf"/>
          <p:cNvPicPr>
            <a:picLocks noChangeAspect="1" noChangeArrowheads="1"/>
          </p:cNvPicPr>
          <p:nvPr/>
        </p:nvPicPr>
        <p:blipFill>
          <a:blip r:embed="rId6" cstate="print"/>
          <a:srcRect b="28188"/>
          <a:stretch>
            <a:fillRect/>
          </a:stretch>
        </p:blipFill>
        <p:spPr bwMode="auto">
          <a:xfrm>
            <a:off x="107504" y="5661248"/>
            <a:ext cx="3384376" cy="533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D:\крылов\дирекция\2014\Конференция ЯОР\доклад\логотипы\окбм.png"/>
          <p:cNvPicPr>
            <a:picLocks noChangeAspect="1" noChangeArrowheads="1"/>
          </p:cNvPicPr>
          <p:nvPr/>
        </p:nvPicPr>
        <p:blipFill>
          <a:blip r:embed="rId7" cstate="print"/>
          <a:srcRect b="16702"/>
          <a:stretch>
            <a:fillRect/>
          </a:stretch>
        </p:blipFill>
        <p:spPr bwMode="auto">
          <a:xfrm>
            <a:off x="4067944" y="2492898"/>
            <a:ext cx="2232248" cy="740669"/>
          </a:xfrm>
          <a:prstGeom prst="rect">
            <a:avLst/>
          </a:prstGeom>
          <a:noFill/>
        </p:spPr>
      </p:pic>
      <p:pic>
        <p:nvPicPr>
          <p:cNvPr id="15365" name="Picture 5" descr="D:\крылов\дирекция\2014\Конференция ЯОР\доклад\логотипы\нзхк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79912" y="5517232"/>
            <a:ext cx="2240665" cy="739420"/>
          </a:xfrm>
          <a:prstGeom prst="rect">
            <a:avLst/>
          </a:prstGeom>
          <a:noFill/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44815" y="-27384"/>
            <a:ext cx="9099185" cy="1152128"/>
          </a:xfrm>
        </p:spPr>
        <p:txBody>
          <a:bodyPr/>
          <a:lstStyle/>
          <a:p>
            <a:pPr algn="ctr"/>
            <a:r>
              <a:rPr lang="ru-RU" sz="2100" dirty="0" smtClean="0"/>
              <a:t>ОАО «ТВЭЛ» благодарит своих постоянных партнеров за многолетнее плодотворное </a:t>
            </a:r>
            <a:r>
              <a:rPr lang="ru-RU" sz="2100" dirty="0" smtClean="0">
                <a:solidFill>
                  <a:srgbClr val="FFFFFF"/>
                </a:solidFill>
              </a:rPr>
              <a:t>взаимодействие </a:t>
            </a:r>
            <a:r>
              <a:rPr lang="ru-RU" sz="2100" dirty="0" smtClean="0"/>
              <a:t>в развитии российского ядерного топлива </a:t>
            </a:r>
            <a:r>
              <a:rPr lang="ru-RU" sz="2100" dirty="0" smtClean="0">
                <a:solidFill>
                  <a:srgbClr val="FFFFFF"/>
                </a:solidFill>
              </a:rPr>
              <a:t>и уверен в дальнейшем взаимовыгодном </a:t>
            </a:r>
            <a:r>
              <a:rPr lang="ru-RU" sz="2100" dirty="0" smtClean="0"/>
              <a:t>сотрудничестве </a:t>
            </a:r>
            <a:br>
              <a:rPr lang="ru-RU" sz="2100" dirty="0" smtClean="0"/>
            </a:br>
            <a:endParaRPr lang="ru-RU" sz="2100" dirty="0"/>
          </a:p>
        </p:txBody>
      </p:sp>
      <p:pic>
        <p:nvPicPr>
          <p:cNvPr id="15366" name="Picture 6" descr="D:\крылов\дирекция\2014\Конференция ЯОР\доклад\логотипы\нииар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32241" y="3356992"/>
            <a:ext cx="1152128" cy="1264282"/>
          </a:xfrm>
          <a:prstGeom prst="rect">
            <a:avLst/>
          </a:prstGeom>
          <a:noFill/>
        </p:spPr>
      </p:pic>
      <p:pic>
        <p:nvPicPr>
          <p:cNvPr id="15367" name="Picture 7" descr="D:\крылов\дирекция\2014\Конференция ЯОР\доклад\логотипы\ОКБ ГП-логотип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496" y="2420888"/>
            <a:ext cx="3888432" cy="864096"/>
          </a:xfrm>
          <a:prstGeom prst="rect">
            <a:avLst/>
          </a:prstGeom>
          <a:noFill/>
        </p:spPr>
      </p:pic>
      <p:pic>
        <p:nvPicPr>
          <p:cNvPr id="15368" name="Picture 8" descr="D:\крылов\дирекция\2014\Конференция ЯОР\доклад\логотипы\НИКИЭТ-логотип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44208" y="2492896"/>
            <a:ext cx="2629732" cy="792088"/>
          </a:xfrm>
          <a:prstGeom prst="rect">
            <a:avLst/>
          </a:prstGeom>
          <a:noFill/>
        </p:spPr>
      </p:pic>
      <p:pic>
        <p:nvPicPr>
          <p:cNvPr id="13" name="Picture 2052" descr="chmp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60232" y="5517233"/>
            <a:ext cx="2268253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кругленный прямоугольник 20"/>
          <p:cNvSpPr/>
          <p:nvPr/>
        </p:nvSpPr>
        <p:spPr>
          <a:xfrm>
            <a:off x="251520" y="1268760"/>
            <a:ext cx="8568952" cy="1152128"/>
          </a:xfrm>
          <a:prstGeom prst="round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7504" y="2636912"/>
            <a:ext cx="8856984" cy="3528392"/>
          </a:xfrm>
          <a:prstGeom prst="round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84976" cy="836613"/>
          </a:xfrm>
        </p:spPr>
        <p:txBody>
          <a:bodyPr/>
          <a:lstStyle/>
          <a:p>
            <a:r>
              <a:rPr lang="ru-RU" dirty="0" smtClean="0"/>
              <a:t>Схема взаимодействия при создании новых видов ядерного топлива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3789040"/>
            <a:ext cx="2160240" cy="72008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Научный руководитель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2780928"/>
            <a:ext cx="2736304" cy="93610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Главный конструктор ТВС/РУ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16216" y="3861048"/>
            <a:ext cx="2376264" cy="72008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Главный конструктор твэла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11760" y="4005064"/>
            <a:ext cx="4032448" cy="136815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ОАО «ТВЭЛ</a:t>
            </a: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»</a:t>
            </a:r>
          </a:p>
          <a:p>
            <a:pPr algn="just">
              <a:spcAft>
                <a:spcPts val="800"/>
              </a:spcAft>
            </a:pPr>
            <a:r>
              <a:rPr lang="ru-RU" sz="1200" b="1" dirty="0" smtClean="0"/>
              <a:t>ГОСТ</a:t>
            </a:r>
            <a:r>
              <a:rPr lang="ru-RU" sz="1200" b="1" dirty="0" smtClean="0"/>
              <a:t> Р </a:t>
            </a:r>
            <a:r>
              <a:rPr lang="ru-RU" sz="1200" b="1" dirty="0" smtClean="0"/>
              <a:t>15.201-2000  «</a:t>
            </a:r>
            <a:r>
              <a:rPr lang="ru-RU" sz="1200" b="1" dirty="0" smtClean="0"/>
              <a:t>Порядок разработки и постановки продукции на </a:t>
            </a:r>
            <a:r>
              <a:rPr lang="ru-RU" sz="1200" b="1" dirty="0" smtClean="0"/>
              <a:t>производство» </a:t>
            </a:r>
          </a:p>
          <a:p>
            <a:pPr algn="just"/>
            <a:r>
              <a:rPr lang="ru-RU" sz="1200" b="1" dirty="0" smtClean="0"/>
              <a:t>СТК-5-2005  «Порядок </a:t>
            </a:r>
            <a:r>
              <a:rPr lang="ru-RU" sz="1200" b="1" dirty="0" smtClean="0"/>
              <a:t>разработки и постановки на производство активных </a:t>
            </a:r>
            <a:r>
              <a:rPr lang="ru-RU" sz="1200" b="1" dirty="0" smtClean="0"/>
              <a:t>зон и их частей»</a:t>
            </a:r>
            <a:endParaRPr lang="ru-RU" sz="1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1484784"/>
            <a:ext cx="2448272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>
                    <a:lumMod val="75000"/>
                  </a:schemeClr>
                </a:solidFill>
              </a:rPr>
              <a:t>Требования к технико-экономическим характеристикам топлива</a:t>
            </a:r>
            <a:endParaRPr lang="ru-RU" sz="14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28184" y="1484784"/>
            <a:ext cx="2448272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>
                    <a:lumMod val="75000"/>
                  </a:schemeClr>
                </a:solidFill>
              </a:rPr>
              <a:t>Обеспечение безопасной эксплуатации и надежности</a:t>
            </a:r>
            <a:endParaRPr lang="ru-RU" sz="14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15" name="Двойная стрелка влево/вправо 14"/>
          <p:cNvSpPr/>
          <p:nvPr/>
        </p:nvSpPr>
        <p:spPr>
          <a:xfrm rot="20555163">
            <a:off x="2283762" y="3530530"/>
            <a:ext cx="711590" cy="216024"/>
          </a:xfrm>
          <a:prstGeom prst="leftRightArrow">
            <a:avLst>
              <a:gd name="adj1" fmla="val 57767"/>
              <a:gd name="adj2" fmla="val 4223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411760" y="5517232"/>
            <a:ext cx="4032448" cy="57606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Эксплуатирующая организация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4" name="Двойная стрелка влево/вправо 23"/>
          <p:cNvSpPr/>
          <p:nvPr/>
        </p:nvSpPr>
        <p:spPr>
          <a:xfrm rot="5400000">
            <a:off x="4355976" y="5229200"/>
            <a:ext cx="288032" cy="432048"/>
          </a:xfrm>
          <a:prstGeom prst="leftRightArrow">
            <a:avLst>
              <a:gd name="adj1" fmla="val 50000"/>
              <a:gd name="adj2" fmla="val 3058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 rot="10800000">
            <a:off x="2843805" y="1628800"/>
            <a:ext cx="3384377" cy="1080120"/>
          </a:xfrm>
          <a:custGeom>
            <a:avLst/>
            <a:gdLst>
              <a:gd name="connsiteX0" fmla="*/ 0 w 2160240"/>
              <a:gd name="connsiteY0" fmla="*/ 550948 h 1080120"/>
              <a:gd name="connsiteX1" fmla="*/ 1080120 w 2160240"/>
              <a:gd name="connsiteY1" fmla="*/ 0 h 1080120"/>
              <a:gd name="connsiteX2" fmla="*/ 2160240 w 2160240"/>
              <a:gd name="connsiteY2" fmla="*/ 550948 h 1080120"/>
              <a:gd name="connsiteX3" fmla="*/ 1718147 w 2160240"/>
              <a:gd name="connsiteY3" fmla="*/ 550948 h 1080120"/>
              <a:gd name="connsiteX4" fmla="*/ 1718147 w 2160240"/>
              <a:gd name="connsiteY4" fmla="*/ 1080120 h 1080120"/>
              <a:gd name="connsiteX5" fmla="*/ 442093 w 2160240"/>
              <a:gd name="connsiteY5" fmla="*/ 1080120 h 1080120"/>
              <a:gd name="connsiteX6" fmla="*/ 442093 w 2160240"/>
              <a:gd name="connsiteY6" fmla="*/ 550948 h 1080120"/>
              <a:gd name="connsiteX7" fmla="*/ 0 w 2160240"/>
              <a:gd name="connsiteY7" fmla="*/ 550948 h 1080120"/>
              <a:gd name="connsiteX0" fmla="*/ 0 w 2082394"/>
              <a:gd name="connsiteY0" fmla="*/ 226072 h 1080120"/>
              <a:gd name="connsiteX1" fmla="*/ 1002274 w 2082394"/>
              <a:gd name="connsiteY1" fmla="*/ 0 h 1080120"/>
              <a:gd name="connsiteX2" fmla="*/ 2082394 w 2082394"/>
              <a:gd name="connsiteY2" fmla="*/ 550948 h 1080120"/>
              <a:gd name="connsiteX3" fmla="*/ 1640301 w 2082394"/>
              <a:gd name="connsiteY3" fmla="*/ 550948 h 1080120"/>
              <a:gd name="connsiteX4" fmla="*/ 1640301 w 2082394"/>
              <a:gd name="connsiteY4" fmla="*/ 1080120 h 1080120"/>
              <a:gd name="connsiteX5" fmla="*/ 364247 w 2082394"/>
              <a:gd name="connsiteY5" fmla="*/ 1080120 h 1080120"/>
              <a:gd name="connsiteX6" fmla="*/ 364247 w 2082394"/>
              <a:gd name="connsiteY6" fmla="*/ 550948 h 1080120"/>
              <a:gd name="connsiteX7" fmla="*/ 0 w 2082394"/>
              <a:gd name="connsiteY7" fmla="*/ 226072 h 1080120"/>
              <a:gd name="connsiteX0" fmla="*/ 0 w 2082394"/>
              <a:gd name="connsiteY0" fmla="*/ 226072 h 1080120"/>
              <a:gd name="connsiteX1" fmla="*/ 1002274 w 2082394"/>
              <a:gd name="connsiteY1" fmla="*/ 0 h 1080120"/>
              <a:gd name="connsiteX2" fmla="*/ 2082394 w 2082394"/>
              <a:gd name="connsiteY2" fmla="*/ 550948 h 1080120"/>
              <a:gd name="connsiteX3" fmla="*/ 1640301 w 2082394"/>
              <a:gd name="connsiteY3" fmla="*/ 550948 h 1080120"/>
              <a:gd name="connsiteX4" fmla="*/ 1640301 w 2082394"/>
              <a:gd name="connsiteY4" fmla="*/ 1080120 h 1080120"/>
              <a:gd name="connsiteX5" fmla="*/ 364247 w 2082394"/>
              <a:gd name="connsiteY5" fmla="*/ 1080120 h 1080120"/>
              <a:gd name="connsiteX6" fmla="*/ 525464 w 2082394"/>
              <a:gd name="connsiteY6" fmla="*/ 301429 h 1080120"/>
              <a:gd name="connsiteX7" fmla="*/ 0 w 2082394"/>
              <a:gd name="connsiteY7" fmla="*/ 226072 h 1080120"/>
              <a:gd name="connsiteX0" fmla="*/ 0 w 2082394"/>
              <a:gd name="connsiteY0" fmla="*/ 226072 h 1080120"/>
              <a:gd name="connsiteX1" fmla="*/ 1002274 w 2082394"/>
              <a:gd name="connsiteY1" fmla="*/ 0 h 1080120"/>
              <a:gd name="connsiteX2" fmla="*/ 2082394 w 2082394"/>
              <a:gd name="connsiteY2" fmla="*/ 550948 h 1080120"/>
              <a:gd name="connsiteX3" fmla="*/ 1420699 w 2082394"/>
              <a:gd name="connsiteY3" fmla="*/ 301429 h 1080120"/>
              <a:gd name="connsiteX4" fmla="*/ 1640301 w 2082394"/>
              <a:gd name="connsiteY4" fmla="*/ 1080120 h 1080120"/>
              <a:gd name="connsiteX5" fmla="*/ 364247 w 2082394"/>
              <a:gd name="connsiteY5" fmla="*/ 1080120 h 1080120"/>
              <a:gd name="connsiteX6" fmla="*/ 525464 w 2082394"/>
              <a:gd name="connsiteY6" fmla="*/ 301429 h 1080120"/>
              <a:gd name="connsiteX7" fmla="*/ 0 w 2082394"/>
              <a:gd name="connsiteY7" fmla="*/ 226072 h 1080120"/>
              <a:gd name="connsiteX0" fmla="*/ 0 w 1965624"/>
              <a:gd name="connsiteY0" fmla="*/ 226072 h 1080120"/>
              <a:gd name="connsiteX1" fmla="*/ 1002274 w 1965624"/>
              <a:gd name="connsiteY1" fmla="*/ 0 h 1080120"/>
              <a:gd name="connsiteX2" fmla="*/ 1965624 w 1965624"/>
              <a:gd name="connsiteY2" fmla="*/ 226072 h 1080120"/>
              <a:gd name="connsiteX3" fmla="*/ 1420699 w 1965624"/>
              <a:gd name="connsiteY3" fmla="*/ 301429 h 1080120"/>
              <a:gd name="connsiteX4" fmla="*/ 1640301 w 1965624"/>
              <a:gd name="connsiteY4" fmla="*/ 1080120 h 1080120"/>
              <a:gd name="connsiteX5" fmla="*/ 364247 w 1965624"/>
              <a:gd name="connsiteY5" fmla="*/ 1080120 h 1080120"/>
              <a:gd name="connsiteX6" fmla="*/ 525464 w 1965624"/>
              <a:gd name="connsiteY6" fmla="*/ 301429 h 1080120"/>
              <a:gd name="connsiteX7" fmla="*/ 0 w 1965624"/>
              <a:gd name="connsiteY7" fmla="*/ 226072 h 1080120"/>
              <a:gd name="connsiteX0" fmla="*/ 0 w 1965624"/>
              <a:gd name="connsiteY0" fmla="*/ 226072 h 1080120"/>
              <a:gd name="connsiteX1" fmla="*/ 1002274 w 1965624"/>
              <a:gd name="connsiteY1" fmla="*/ 0 h 1080120"/>
              <a:gd name="connsiteX2" fmla="*/ 1965624 w 1965624"/>
              <a:gd name="connsiteY2" fmla="*/ 226072 h 1080120"/>
              <a:gd name="connsiteX3" fmla="*/ 1401237 w 1965624"/>
              <a:gd name="connsiteY3" fmla="*/ 226072 h 1080120"/>
              <a:gd name="connsiteX4" fmla="*/ 1640301 w 1965624"/>
              <a:gd name="connsiteY4" fmla="*/ 1080120 h 1080120"/>
              <a:gd name="connsiteX5" fmla="*/ 364247 w 1965624"/>
              <a:gd name="connsiteY5" fmla="*/ 1080120 h 1080120"/>
              <a:gd name="connsiteX6" fmla="*/ 525464 w 1965624"/>
              <a:gd name="connsiteY6" fmla="*/ 301429 h 1080120"/>
              <a:gd name="connsiteX7" fmla="*/ 0 w 1965624"/>
              <a:gd name="connsiteY7" fmla="*/ 226072 h 1080120"/>
              <a:gd name="connsiteX0" fmla="*/ 0 w 1965624"/>
              <a:gd name="connsiteY0" fmla="*/ 226072 h 1080120"/>
              <a:gd name="connsiteX1" fmla="*/ 1002274 w 1965624"/>
              <a:gd name="connsiteY1" fmla="*/ 0 h 1080120"/>
              <a:gd name="connsiteX2" fmla="*/ 1965624 w 1965624"/>
              <a:gd name="connsiteY2" fmla="*/ 226072 h 1080120"/>
              <a:gd name="connsiteX3" fmla="*/ 1401237 w 1965624"/>
              <a:gd name="connsiteY3" fmla="*/ 226072 h 1080120"/>
              <a:gd name="connsiteX4" fmla="*/ 1640301 w 1965624"/>
              <a:gd name="connsiteY4" fmla="*/ 1080120 h 1080120"/>
              <a:gd name="connsiteX5" fmla="*/ 364247 w 1965624"/>
              <a:gd name="connsiteY5" fmla="*/ 1080120 h 1080120"/>
              <a:gd name="connsiteX6" fmla="*/ 622772 w 1965624"/>
              <a:gd name="connsiteY6" fmla="*/ 226072 h 1080120"/>
              <a:gd name="connsiteX7" fmla="*/ 0 w 1965624"/>
              <a:gd name="connsiteY7" fmla="*/ 226072 h 1080120"/>
              <a:gd name="connsiteX0" fmla="*/ 0 w 1965624"/>
              <a:gd name="connsiteY0" fmla="*/ 200953 h 1055001"/>
              <a:gd name="connsiteX1" fmla="*/ 992543 w 1965624"/>
              <a:gd name="connsiteY1" fmla="*/ 0 h 1055001"/>
              <a:gd name="connsiteX2" fmla="*/ 1965624 w 1965624"/>
              <a:gd name="connsiteY2" fmla="*/ 200953 h 1055001"/>
              <a:gd name="connsiteX3" fmla="*/ 1401237 w 1965624"/>
              <a:gd name="connsiteY3" fmla="*/ 200953 h 1055001"/>
              <a:gd name="connsiteX4" fmla="*/ 1640301 w 1965624"/>
              <a:gd name="connsiteY4" fmla="*/ 1055001 h 1055001"/>
              <a:gd name="connsiteX5" fmla="*/ 364247 w 1965624"/>
              <a:gd name="connsiteY5" fmla="*/ 1055001 h 1055001"/>
              <a:gd name="connsiteX6" fmla="*/ 622772 w 1965624"/>
              <a:gd name="connsiteY6" fmla="*/ 200953 h 1055001"/>
              <a:gd name="connsiteX7" fmla="*/ 0 w 1965624"/>
              <a:gd name="connsiteY7" fmla="*/ 200953 h 1055001"/>
              <a:gd name="connsiteX0" fmla="*/ 0 w 1965624"/>
              <a:gd name="connsiteY0" fmla="*/ 175834 h 1029882"/>
              <a:gd name="connsiteX1" fmla="*/ 1012004 w 1965624"/>
              <a:gd name="connsiteY1" fmla="*/ 0 h 1029882"/>
              <a:gd name="connsiteX2" fmla="*/ 1965624 w 1965624"/>
              <a:gd name="connsiteY2" fmla="*/ 175834 h 1029882"/>
              <a:gd name="connsiteX3" fmla="*/ 1401237 w 1965624"/>
              <a:gd name="connsiteY3" fmla="*/ 175834 h 1029882"/>
              <a:gd name="connsiteX4" fmla="*/ 1640301 w 1965624"/>
              <a:gd name="connsiteY4" fmla="*/ 1029882 h 1029882"/>
              <a:gd name="connsiteX5" fmla="*/ 364247 w 1965624"/>
              <a:gd name="connsiteY5" fmla="*/ 1029882 h 1029882"/>
              <a:gd name="connsiteX6" fmla="*/ 622772 w 1965624"/>
              <a:gd name="connsiteY6" fmla="*/ 175834 h 1029882"/>
              <a:gd name="connsiteX7" fmla="*/ 0 w 1965624"/>
              <a:gd name="connsiteY7" fmla="*/ 175834 h 1029882"/>
              <a:gd name="connsiteX0" fmla="*/ 0 w 1965624"/>
              <a:gd name="connsiteY0" fmla="*/ 175834 h 1029882"/>
              <a:gd name="connsiteX1" fmla="*/ 1012004 w 1965624"/>
              <a:gd name="connsiteY1" fmla="*/ 0 h 1029882"/>
              <a:gd name="connsiteX2" fmla="*/ 1965624 w 1965624"/>
              <a:gd name="connsiteY2" fmla="*/ 175834 h 1029882"/>
              <a:gd name="connsiteX3" fmla="*/ 1401237 w 1965624"/>
              <a:gd name="connsiteY3" fmla="*/ 175834 h 1029882"/>
              <a:gd name="connsiteX4" fmla="*/ 1640301 w 1965624"/>
              <a:gd name="connsiteY4" fmla="*/ 1029882 h 1029882"/>
              <a:gd name="connsiteX5" fmla="*/ 364247 w 1965624"/>
              <a:gd name="connsiteY5" fmla="*/ 1029882 h 1029882"/>
              <a:gd name="connsiteX6" fmla="*/ 720080 w 1965624"/>
              <a:gd name="connsiteY6" fmla="*/ 276310 h 1029882"/>
              <a:gd name="connsiteX7" fmla="*/ 0 w 1965624"/>
              <a:gd name="connsiteY7" fmla="*/ 175834 h 1029882"/>
              <a:gd name="connsiteX0" fmla="*/ 0 w 1965624"/>
              <a:gd name="connsiteY0" fmla="*/ 175834 h 1029882"/>
              <a:gd name="connsiteX1" fmla="*/ 1012004 w 1965624"/>
              <a:gd name="connsiteY1" fmla="*/ 0 h 1029882"/>
              <a:gd name="connsiteX2" fmla="*/ 1965624 w 1965624"/>
              <a:gd name="connsiteY2" fmla="*/ 175834 h 1029882"/>
              <a:gd name="connsiteX3" fmla="*/ 1303929 w 1965624"/>
              <a:gd name="connsiteY3" fmla="*/ 276310 h 1029882"/>
              <a:gd name="connsiteX4" fmla="*/ 1640301 w 1965624"/>
              <a:gd name="connsiteY4" fmla="*/ 1029882 h 1029882"/>
              <a:gd name="connsiteX5" fmla="*/ 364247 w 1965624"/>
              <a:gd name="connsiteY5" fmla="*/ 1029882 h 1029882"/>
              <a:gd name="connsiteX6" fmla="*/ 720080 w 1965624"/>
              <a:gd name="connsiteY6" fmla="*/ 276310 h 1029882"/>
              <a:gd name="connsiteX7" fmla="*/ 0 w 1965624"/>
              <a:gd name="connsiteY7" fmla="*/ 175834 h 1029882"/>
              <a:gd name="connsiteX0" fmla="*/ 0 w 1965624"/>
              <a:gd name="connsiteY0" fmla="*/ 175834 h 1029882"/>
              <a:gd name="connsiteX1" fmla="*/ 1012004 w 1965624"/>
              <a:gd name="connsiteY1" fmla="*/ 0 h 1029882"/>
              <a:gd name="connsiteX2" fmla="*/ 1965624 w 1965624"/>
              <a:gd name="connsiteY2" fmla="*/ 175834 h 1029882"/>
              <a:gd name="connsiteX3" fmla="*/ 1401237 w 1965624"/>
              <a:gd name="connsiteY3" fmla="*/ 175834 h 1029882"/>
              <a:gd name="connsiteX4" fmla="*/ 1640301 w 1965624"/>
              <a:gd name="connsiteY4" fmla="*/ 1029882 h 1029882"/>
              <a:gd name="connsiteX5" fmla="*/ 364247 w 1965624"/>
              <a:gd name="connsiteY5" fmla="*/ 1029882 h 1029882"/>
              <a:gd name="connsiteX6" fmla="*/ 720080 w 1965624"/>
              <a:gd name="connsiteY6" fmla="*/ 276310 h 1029882"/>
              <a:gd name="connsiteX7" fmla="*/ 0 w 1965624"/>
              <a:gd name="connsiteY7" fmla="*/ 175834 h 1029882"/>
              <a:gd name="connsiteX0" fmla="*/ 0 w 1965624"/>
              <a:gd name="connsiteY0" fmla="*/ 175834 h 1029882"/>
              <a:gd name="connsiteX1" fmla="*/ 1012004 w 1965624"/>
              <a:gd name="connsiteY1" fmla="*/ 0 h 1029882"/>
              <a:gd name="connsiteX2" fmla="*/ 1965624 w 1965624"/>
              <a:gd name="connsiteY2" fmla="*/ 175834 h 1029882"/>
              <a:gd name="connsiteX3" fmla="*/ 1401237 w 1965624"/>
              <a:gd name="connsiteY3" fmla="*/ 175834 h 1029882"/>
              <a:gd name="connsiteX4" fmla="*/ 1640301 w 1965624"/>
              <a:gd name="connsiteY4" fmla="*/ 1029882 h 1029882"/>
              <a:gd name="connsiteX5" fmla="*/ 364247 w 1965624"/>
              <a:gd name="connsiteY5" fmla="*/ 1029882 h 1029882"/>
              <a:gd name="connsiteX6" fmla="*/ 622772 w 1965624"/>
              <a:gd name="connsiteY6" fmla="*/ 175834 h 1029882"/>
              <a:gd name="connsiteX7" fmla="*/ 0 w 1965624"/>
              <a:gd name="connsiteY7" fmla="*/ 175834 h 1029882"/>
              <a:gd name="connsiteX0" fmla="*/ 0 w 1965624"/>
              <a:gd name="connsiteY0" fmla="*/ 175834 h 1029882"/>
              <a:gd name="connsiteX1" fmla="*/ 1012004 w 1965624"/>
              <a:gd name="connsiteY1" fmla="*/ 0 h 1029882"/>
              <a:gd name="connsiteX2" fmla="*/ 1965624 w 1965624"/>
              <a:gd name="connsiteY2" fmla="*/ 175834 h 1029882"/>
              <a:gd name="connsiteX3" fmla="*/ 1401237 w 1965624"/>
              <a:gd name="connsiteY3" fmla="*/ 175834 h 1029882"/>
              <a:gd name="connsiteX4" fmla="*/ 1640301 w 1965624"/>
              <a:gd name="connsiteY4" fmla="*/ 1029882 h 1029882"/>
              <a:gd name="connsiteX5" fmla="*/ 364247 w 1965624"/>
              <a:gd name="connsiteY5" fmla="*/ 1029882 h 1029882"/>
              <a:gd name="connsiteX6" fmla="*/ 583849 w 1965624"/>
              <a:gd name="connsiteY6" fmla="*/ 452143 h 1029882"/>
              <a:gd name="connsiteX7" fmla="*/ 622772 w 1965624"/>
              <a:gd name="connsiteY7" fmla="*/ 175834 h 1029882"/>
              <a:gd name="connsiteX8" fmla="*/ 0 w 1965624"/>
              <a:gd name="connsiteY8" fmla="*/ 175834 h 1029882"/>
              <a:gd name="connsiteX0" fmla="*/ 0 w 1965624"/>
              <a:gd name="connsiteY0" fmla="*/ 175834 h 1029882"/>
              <a:gd name="connsiteX1" fmla="*/ 1012004 w 1965624"/>
              <a:gd name="connsiteY1" fmla="*/ 0 h 1029882"/>
              <a:gd name="connsiteX2" fmla="*/ 1965624 w 1965624"/>
              <a:gd name="connsiteY2" fmla="*/ 175834 h 1029882"/>
              <a:gd name="connsiteX3" fmla="*/ 1401237 w 1965624"/>
              <a:gd name="connsiteY3" fmla="*/ 175834 h 1029882"/>
              <a:gd name="connsiteX4" fmla="*/ 1440160 w 1965624"/>
              <a:gd name="connsiteY4" fmla="*/ 452143 h 1029882"/>
              <a:gd name="connsiteX5" fmla="*/ 1640301 w 1965624"/>
              <a:gd name="connsiteY5" fmla="*/ 1029882 h 1029882"/>
              <a:gd name="connsiteX6" fmla="*/ 364247 w 1965624"/>
              <a:gd name="connsiteY6" fmla="*/ 1029882 h 1029882"/>
              <a:gd name="connsiteX7" fmla="*/ 583849 w 1965624"/>
              <a:gd name="connsiteY7" fmla="*/ 452143 h 1029882"/>
              <a:gd name="connsiteX8" fmla="*/ 622772 w 1965624"/>
              <a:gd name="connsiteY8" fmla="*/ 175834 h 1029882"/>
              <a:gd name="connsiteX9" fmla="*/ 0 w 1965624"/>
              <a:gd name="connsiteY9" fmla="*/ 175834 h 1029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65624" h="1029882">
                <a:moveTo>
                  <a:pt x="0" y="175834"/>
                </a:moveTo>
                <a:lnTo>
                  <a:pt x="1012004" y="0"/>
                </a:lnTo>
                <a:lnTo>
                  <a:pt x="1965624" y="175834"/>
                </a:lnTo>
                <a:lnTo>
                  <a:pt x="1401237" y="175834"/>
                </a:lnTo>
                <a:lnTo>
                  <a:pt x="1440160" y="452143"/>
                </a:lnTo>
                <a:lnTo>
                  <a:pt x="1640301" y="1029882"/>
                </a:lnTo>
                <a:lnTo>
                  <a:pt x="364247" y="1029882"/>
                </a:lnTo>
                <a:lnTo>
                  <a:pt x="583849" y="452143"/>
                </a:lnTo>
                <a:lnTo>
                  <a:pt x="622772" y="175834"/>
                </a:lnTo>
                <a:lnTo>
                  <a:pt x="0" y="175834"/>
                </a:lnTo>
                <a:close/>
              </a:path>
            </a:pathLst>
          </a:custGeom>
          <a:gradFill flip="none" rotWithShape="1">
            <a:gsLst>
              <a:gs pos="27000">
                <a:schemeClr val="accent1">
                  <a:shade val="30000"/>
                  <a:satMod val="115000"/>
                </a:schemeClr>
              </a:gs>
              <a:gs pos="62000">
                <a:schemeClr val="accent1">
                  <a:shade val="100000"/>
                  <a:satMod val="115000"/>
                  <a:alpha val="32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20" name="Двойная стрелка влево/вправо 19"/>
          <p:cNvSpPr/>
          <p:nvPr/>
        </p:nvSpPr>
        <p:spPr>
          <a:xfrm rot="1757533">
            <a:off x="1847110" y="4509833"/>
            <a:ext cx="648072" cy="216024"/>
          </a:xfrm>
          <a:prstGeom prst="leftRightArrow">
            <a:avLst>
              <a:gd name="adj1" fmla="val 57767"/>
              <a:gd name="adj2" fmla="val 4223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войная стрелка влево/вправо 24"/>
          <p:cNvSpPr/>
          <p:nvPr/>
        </p:nvSpPr>
        <p:spPr>
          <a:xfrm rot="19525922">
            <a:off x="6368123" y="4601896"/>
            <a:ext cx="648072" cy="216024"/>
          </a:xfrm>
          <a:prstGeom prst="leftRightArrow">
            <a:avLst>
              <a:gd name="adj1" fmla="val 57767"/>
              <a:gd name="adj2" fmla="val 4223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Двойная стрелка влево/вправо 25"/>
          <p:cNvSpPr/>
          <p:nvPr/>
        </p:nvSpPr>
        <p:spPr>
          <a:xfrm rot="1367889">
            <a:off x="5701347" y="3649092"/>
            <a:ext cx="807882" cy="216024"/>
          </a:xfrm>
          <a:prstGeom prst="leftRightArrow">
            <a:avLst>
              <a:gd name="adj1" fmla="val 57767"/>
              <a:gd name="adj2" fmla="val 4223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Двойная стрелка влево/вправо 26"/>
          <p:cNvSpPr/>
          <p:nvPr/>
        </p:nvSpPr>
        <p:spPr>
          <a:xfrm rot="5400000">
            <a:off x="4247964" y="3825044"/>
            <a:ext cx="432048" cy="216024"/>
          </a:xfrm>
          <a:prstGeom prst="leftRightArrow">
            <a:avLst>
              <a:gd name="adj1" fmla="val 57767"/>
              <a:gd name="adj2" fmla="val 4223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Shape 30"/>
          <p:cNvCxnSpPr>
            <a:stCxn id="6" idx="1"/>
            <a:endCxn id="5" idx="0"/>
          </p:cNvCxnSpPr>
          <p:nvPr/>
        </p:nvCxnSpPr>
        <p:spPr>
          <a:xfrm rot="10800000" flipV="1">
            <a:off x="1259632" y="3248980"/>
            <a:ext cx="1728192" cy="540060"/>
          </a:xfrm>
          <a:prstGeom prst="curvedConnector2">
            <a:avLst/>
          </a:prstGeom>
          <a:ln w="28575">
            <a:solidFill>
              <a:schemeClr val="accent4">
                <a:lumMod val="90000"/>
                <a:lumOff val="10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hape 33"/>
          <p:cNvCxnSpPr>
            <a:stCxn id="6" idx="3"/>
            <a:endCxn id="7" idx="0"/>
          </p:cNvCxnSpPr>
          <p:nvPr/>
        </p:nvCxnSpPr>
        <p:spPr>
          <a:xfrm>
            <a:off x="5724128" y="3248980"/>
            <a:ext cx="1980220" cy="612068"/>
          </a:xfrm>
          <a:prstGeom prst="curvedConnector2">
            <a:avLst/>
          </a:prstGeom>
          <a:ln w="28575">
            <a:solidFill>
              <a:schemeClr val="accent4">
                <a:lumMod val="90000"/>
                <a:lumOff val="10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hape 40"/>
          <p:cNvCxnSpPr>
            <a:stCxn id="23" idx="1"/>
            <a:endCxn id="5" idx="2"/>
          </p:cNvCxnSpPr>
          <p:nvPr/>
        </p:nvCxnSpPr>
        <p:spPr>
          <a:xfrm rot="10800000">
            <a:off x="1259632" y="4509120"/>
            <a:ext cx="1152128" cy="1296144"/>
          </a:xfrm>
          <a:prstGeom prst="curvedConnector2">
            <a:avLst/>
          </a:prstGeom>
          <a:ln w="28575">
            <a:solidFill>
              <a:schemeClr val="accent4">
                <a:lumMod val="90000"/>
                <a:lumOff val="10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hape 42"/>
          <p:cNvCxnSpPr>
            <a:stCxn id="23" idx="3"/>
            <a:endCxn id="7" idx="2"/>
          </p:cNvCxnSpPr>
          <p:nvPr/>
        </p:nvCxnSpPr>
        <p:spPr>
          <a:xfrm flipV="1">
            <a:off x="6444208" y="4581128"/>
            <a:ext cx="1260140" cy="1224136"/>
          </a:xfrm>
          <a:prstGeom prst="curvedConnector2">
            <a:avLst/>
          </a:prstGeom>
          <a:ln w="28575">
            <a:solidFill>
              <a:schemeClr val="accent4">
                <a:lumMod val="90000"/>
                <a:lumOff val="10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131840" y="1484784"/>
            <a:ext cx="2808312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>
                    <a:lumMod val="75000"/>
                  </a:schemeClr>
                </a:solidFill>
                <a:sym typeface="Symbol"/>
              </a:rPr>
              <a:t>Снижение топливной составляющей в себестоимости электроэнергии</a:t>
            </a:r>
            <a:endParaRPr lang="ru-RU" sz="1400" dirty="0">
              <a:solidFill>
                <a:schemeClr val="tx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29129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839" y="116632"/>
            <a:ext cx="8670681" cy="1008112"/>
          </a:xfrm>
        </p:spPr>
        <p:txBody>
          <a:bodyPr/>
          <a:lstStyle/>
          <a:p>
            <a:r>
              <a:rPr lang="ru-RU" dirty="0" smtClean="0"/>
              <a:t>Развитие конструкций и технологий изготовления ядерного топлива </a:t>
            </a:r>
            <a:br>
              <a:rPr lang="ru-RU" dirty="0" smtClean="0"/>
            </a:br>
            <a:endParaRPr lang="ru-RU" dirty="0"/>
          </a:p>
        </p:txBody>
      </p:sp>
      <p:grpSp>
        <p:nvGrpSpPr>
          <p:cNvPr id="46" name="Группа 45"/>
          <p:cNvGrpSpPr/>
          <p:nvPr/>
        </p:nvGrpSpPr>
        <p:grpSpPr>
          <a:xfrm>
            <a:off x="72009" y="1268762"/>
            <a:ext cx="8964487" cy="5008621"/>
            <a:chOff x="1" y="1340768"/>
            <a:chExt cx="9906000" cy="5247465"/>
          </a:xfrm>
        </p:grpSpPr>
        <p:sp>
          <p:nvSpPr>
            <p:cNvPr id="3" name="TextBox 2"/>
            <p:cNvSpPr txBox="1"/>
            <p:nvPr/>
          </p:nvSpPr>
          <p:spPr>
            <a:xfrm>
              <a:off x="1426" y="1968649"/>
              <a:ext cx="2040072" cy="290208"/>
            </a:xfrm>
            <a:prstGeom prst="rect">
              <a:avLst/>
            </a:prstGeom>
            <a:solidFill>
              <a:srgbClr val="003274">
                <a:lumMod val="60000"/>
                <a:lumOff val="40000"/>
              </a:srgbClr>
            </a:solidFill>
            <a:ln w="25400" cap="flat" cmpd="sng" algn="ctr">
              <a:solidFill>
                <a:srgbClr val="3E87BD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Безопасность</a:t>
              </a:r>
              <a:endPara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213776" y="1969977"/>
              <a:ext cx="2015657" cy="290208"/>
            </a:xfrm>
            <a:prstGeom prst="rect">
              <a:avLst/>
            </a:prstGeom>
            <a:solidFill>
              <a:srgbClr val="003274">
                <a:lumMod val="60000"/>
                <a:lumOff val="40000"/>
              </a:srgbClr>
            </a:solidFill>
            <a:ln w="25400" cap="flat" cmpd="sng" algn="ctr">
              <a:solidFill>
                <a:srgbClr val="3E87BD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Надежность</a:t>
              </a:r>
              <a:endPara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444780" y="1971311"/>
              <a:ext cx="2945959" cy="290208"/>
            </a:xfrm>
            <a:prstGeom prst="rect">
              <a:avLst/>
            </a:prstGeom>
            <a:solidFill>
              <a:srgbClr val="003274">
                <a:lumMod val="60000"/>
                <a:lumOff val="40000"/>
              </a:srgbClr>
            </a:solidFill>
            <a:ln w="25400" cap="flat" cmpd="sng" algn="ctr">
              <a:solidFill>
                <a:srgbClr val="3E87BD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Экономическая эффективность</a:t>
              </a:r>
              <a:endPara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518878" y="1964674"/>
              <a:ext cx="2387122" cy="290208"/>
            </a:xfrm>
            <a:prstGeom prst="rect">
              <a:avLst/>
            </a:prstGeom>
            <a:solidFill>
              <a:srgbClr val="003274">
                <a:lumMod val="60000"/>
                <a:lumOff val="40000"/>
              </a:srgbClr>
            </a:solidFill>
            <a:ln w="25400" cap="flat" cmpd="sng" algn="ctr">
              <a:solidFill>
                <a:srgbClr val="3E87BD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Конкурентная стоимость</a:t>
              </a:r>
              <a:endPara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" name="Равнобедренный треугольник 6"/>
            <p:cNvSpPr/>
            <p:nvPr/>
          </p:nvSpPr>
          <p:spPr bwMode="auto">
            <a:xfrm flipV="1">
              <a:off x="8100143" y="2379672"/>
              <a:ext cx="1454092" cy="144000"/>
            </a:xfrm>
            <a:prstGeom prst="triangle">
              <a:avLst/>
            </a:prstGeom>
            <a:solidFill>
              <a:srgbClr val="80808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40000"/>
                </a:spcBef>
                <a:spcAft>
                  <a:spcPct val="20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00" b="0" i="0" u="none" strike="noStrike" kern="0" cap="none" spc="0" normalizeH="0" baseline="0" noProof="0" smtClean="0">
                <a:ln>
                  <a:noFill/>
                </a:ln>
                <a:solidFill>
                  <a:srgbClr val="003274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606086" y="2668365"/>
              <a:ext cx="2299914" cy="257962"/>
            </a:xfrm>
            <a:prstGeom prst="rect">
              <a:avLst/>
            </a:prstGeom>
            <a:solidFill>
              <a:srgbClr val="F37D07"/>
            </a:solidFill>
            <a:ln w="25400" cap="flat" cmpd="sng" algn="ctr">
              <a:solidFill>
                <a:srgbClr val="F37D07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Унификация конструкций ЯТ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588859" y="3154719"/>
              <a:ext cx="2317142" cy="741643"/>
            </a:xfrm>
            <a:prstGeom prst="rect">
              <a:avLst/>
            </a:prstGeom>
            <a:solidFill>
              <a:srgbClr val="F37D07"/>
            </a:solidFill>
            <a:ln w="25400" cap="flat" cmpd="sng" algn="ctr">
              <a:solidFill>
                <a:srgbClr val="F37D07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Совершенствование </a:t>
              </a:r>
              <a:r>
                <a:rPr kumimoji="0" lang="ru-RU" sz="10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фабрикационных</a:t>
              </a: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,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конверсионных и разделительных  технологий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213778" y="2661739"/>
              <a:ext cx="2007041" cy="902869"/>
            </a:xfrm>
            <a:prstGeom prst="rect">
              <a:avLst/>
            </a:prstGeom>
            <a:solidFill>
              <a:srgbClr val="F37D07"/>
            </a:solidFill>
            <a:ln w="25400" cap="flat" cmpd="sng" algn="ctr">
              <a:solidFill>
                <a:srgbClr val="F37D07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Развитие нормативно-методической базы проектирования,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производства и эксплуатации ЯТ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213778" y="3664913"/>
              <a:ext cx="2007041" cy="419190"/>
            </a:xfrm>
            <a:prstGeom prst="rect">
              <a:avLst/>
            </a:prstGeom>
            <a:solidFill>
              <a:srgbClr val="F37D07"/>
            </a:solidFill>
            <a:ln w="25400" cap="flat" cmpd="sng" algn="ctr">
              <a:solidFill>
                <a:srgbClr val="F37D07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Развитие системы качества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05164" y="4132114"/>
              <a:ext cx="1998427" cy="419190"/>
            </a:xfrm>
            <a:prstGeom prst="rect">
              <a:avLst/>
            </a:prstGeom>
            <a:solidFill>
              <a:srgbClr val="F37D07"/>
            </a:solidFill>
            <a:ln w="25400" cap="flat" cmpd="sng" algn="ctr">
              <a:solidFill>
                <a:srgbClr val="F37D07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Повышение жесткости каркаса ТВС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196552" y="4660206"/>
              <a:ext cx="2015654" cy="257962"/>
            </a:xfrm>
            <a:prstGeom prst="rect">
              <a:avLst/>
            </a:prstGeom>
            <a:solidFill>
              <a:srgbClr val="F37D07"/>
            </a:solidFill>
            <a:ln w="25400" cap="flat" cmpd="sng" algn="ctr">
              <a:solidFill>
                <a:srgbClr val="F37D07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Внедрение АДФ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187935" y="5037415"/>
              <a:ext cx="2032884" cy="257962"/>
            </a:xfrm>
            <a:prstGeom prst="rect">
              <a:avLst/>
            </a:prstGeom>
            <a:solidFill>
              <a:srgbClr val="F37D07"/>
            </a:solidFill>
            <a:ln w="25400" cap="flat" cmpd="sng" algn="ctr">
              <a:solidFill>
                <a:srgbClr val="F37D07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Внедрение АВР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7231" y="2660416"/>
              <a:ext cx="1998427" cy="1225323"/>
            </a:xfrm>
            <a:prstGeom prst="rect">
              <a:avLst/>
            </a:prstGeom>
            <a:solidFill>
              <a:srgbClr val="F37D07"/>
            </a:solidFill>
            <a:ln w="25400" cap="flat" cmpd="sng" algn="ctr">
              <a:solidFill>
                <a:srgbClr val="F37D07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Расчетно-экспериментальное обоснование безопасного поведения топлива в нормальных условиях эксплуатации и в проектных авариях</a:t>
              </a:r>
            </a:p>
          </p:txBody>
        </p:sp>
        <p:sp>
          <p:nvSpPr>
            <p:cNvPr id="16" name="Равнобедренный треугольник 15"/>
            <p:cNvSpPr/>
            <p:nvPr/>
          </p:nvSpPr>
          <p:spPr bwMode="auto">
            <a:xfrm flipV="1">
              <a:off x="5233150" y="2365095"/>
              <a:ext cx="1454092" cy="144000"/>
            </a:xfrm>
            <a:prstGeom prst="triangle">
              <a:avLst/>
            </a:prstGeom>
            <a:solidFill>
              <a:srgbClr val="80808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40000"/>
                </a:spcBef>
                <a:spcAft>
                  <a:spcPct val="20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00" b="0" i="0" u="none" strike="noStrike" kern="0" cap="none" spc="0" normalizeH="0" baseline="0" noProof="0" smtClean="0">
                <a:ln>
                  <a:noFill/>
                </a:ln>
                <a:solidFill>
                  <a:srgbClr val="003274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7" name="Равнобедренный треугольник 16"/>
            <p:cNvSpPr/>
            <p:nvPr/>
          </p:nvSpPr>
          <p:spPr bwMode="auto">
            <a:xfrm flipV="1">
              <a:off x="2529818" y="2374371"/>
              <a:ext cx="1454092" cy="144000"/>
            </a:xfrm>
            <a:prstGeom prst="triangle">
              <a:avLst/>
            </a:prstGeom>
            <a:solidFill>
              <a:srgbClr val="80808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40000"/>
                </a:spcBef>
                <a:spcAft>
                  <a:spcPct val="20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00" b="0" i="0" u="none" strike="noStrike" kern="0" cap="none" spc="0" normalizeH="0" baseline="0" noProof="0" smtClean="0">
                <a:ln>
                  <a:noFill/>
                </a:ln>
                <a:solidFill>
                  <a:srgbClr val="003274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8" name="Равнобедренный треугольник 17"/>
            <p:cNvSpPr/>
            <p:nvPr/>
          </p:nvSpPr>
          <p:spPr bwMode="auto">
            <a:xfrm flipV="1">
              <a:off x="326086" y="2375696"/>
              <a:ext cx="1454092" cy="144000"/>
            </a:xfrm>
            <a:prstGeom prst="triangle">
              <a:avLst/>
            </a:prstGeom>
            <a:solidFill>
              <a:srgbClr val="80808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40000"/>
                </a:spcBef>
                <a:spcAft>
                  <a:spcPct val="20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00" b="0" i="0" u="none" strike="noStrike" kern="0" cap="none" spc="0" normalizeH="0" baseline="0" noProof="0" smtClean="0">
                <a:ln>
                  <a:noFill/>
                </a:ln>
                <a:solidFill>
                  <a:srgbClr val="003274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179322" y="5414624"/>
              <a:ext cx="2050111" cy="257962"/>
            </a:xfrm>
            <a:prstGeom prst="rect">
              <a:avLst/>
            </a:prstGeom>
            <a:solidFill>
              <a:srgbClr val="F37D07"/>
            </a:solidFill>
            <a:ln w="25400" cap="flat" cmpd="sng" algn="ctr">
              <a:solidFill>
                <a:srgbClr val="F37D07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Внедрение ПР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170707" y="5791833"/>
              <a:ext cx="2050112" cy="741643"/>
            </a:xfrm>
            <a:prstGeom prst="rect">
              <a:avLst/>
            </a:prstGeom>
            <a:solidFill>
              <a:srgbClr val="F37D07"/>
            </a:solidFill>
            <a:ln w="25400" cap="flat" cmpd="sng" algn="ctr">
              <a:solidFill>
                <a:srgbClr val="F37D07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Усовершенствование топливных и конструкционных материалов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1487" y="4077072"/>
              <a:ext cx="1986942" cy="902869"/>
            </a:xfrm>
            <a:prstGeom prst="rect">
              <a:avLst/>
            </a:prstGeom>
            <a:solidFill>
              <a:srgbClr val="F37D07"/>
            </a:solidFill>
            <a:ln w="25400" cap="flat" cmpd="sng" algn="ctr">
              <a:solidFill>
                <a:srgbClr val="F37D07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Разработка инновационных видов топливных и конструкционных материалов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651513" y="2663063"/>
              <a:ext cx="2711950" cy="257962"/>
            </a:xfrm>
            <a:prstGeom prst="rect">
              <a:avLst/>
            </a:prstGeom>
            <a:solidFill>
              <a:srgbClr val="F37D07"/>
            </a:solidFill>
            <a:ln w="25400" cap="flat" cmpd="sng" algn="ctr">
              <a:solidFill>
                <a:srgbClr val="F37D07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Увеличение глубины выгорания ЯТ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651515" y="3052684"/>
              <a:ext cx="2721996" cy="419190"/>
            </a:xfrm>
            <a:prstGeom prst="rect">
              <a:avLst/>
            </a:prstGeom>
            <a:solidFill>
              <a:srgbClr val="F37D07"/>
            </a:solidFill>
            <a:ln w="25400" cap="flat" cmpd="sng" algn="ctr">
              <a:solidFill>
                <a:srgbClr val="F37D07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Увеличение длительности эксплуатации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642901" y="3602643"/>
              <a:ext cx="2739224" cy="419190"/>
            </a:xfrm>
            <a:prstGeom prst="rect">
              <a:avLst/>
            </a:prstGeom>
            <a:solidFill>
              <a:srgbClr val="F37D07"/>
            </a:solidFill>
            <a:ln w="25400" cap="flat" cmpd="sng" algn="ctr">
              <a:solidFill>
                <a:srgbClr val="F37D07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Увеличение длительности топливных кампаний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522306" y="5513185"/>
              <a:ext cx="2937345" cy="580416"/>
            </a:xfrm>
            <a:prstGeom prst="rect">
              <a:avLst/>
            </a:prstGeom>
            <a:solidFill>
              <a:srgbClr val="F37D07"/>
            </a:solidFill>
            <a:ln w="25400" cap="flat" cmpd="sng" algn="ctr">
              <a:solidFill>
                <a:srgbClr val="F37D07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Обоснование работоспособности ЯТ в маневренных режимах эксплуатации РУ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530920" y="6169043"/>
              <a:ext cx="2920114" cy="419190"/>
            </a:xfrm>
            <a:prstGeom prst="rect">
              <a:avLst/>
            </a:prstGeom>
            <a:solidFill>
              <a:srgbClr val="F37D07"/>
            </a:solidFill>
            <a:ln w="25400" cap="flat" cmpd="sng" algn="ctr">
              <a:solidFill>
                <a:srgbClr val="F37D07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Обоснование работоспособности ЯТ в условиях повышенной мощности РУ</a:t>
              </a:r>
            </a:p>
          </p:txBody>
        </p:sp>
        <p:sp>
          <p:nvSpPr>
            <p:cNvPr id="27" name="Стрелка вниз 26"/>
            <p:cNvSpPr/>
            <p:nvPr/>
          </p:nvSpPr>
          <p:spPr bwMode="auto">
            <a:xfrm>
              <a:off x="930316" y="1601564"/>
              <a:ext cx="292872" cy="363181"/>
            </a:xfrm>
            <a:prstGeom prst="downArrow">
              <a:avLst/>
            </a:prstGeom>
            <a:solidFill>
              <a:srgbClr val="003274">
                <a:lumMod val="60000"/>
                <a:lumOff val="40000"/>
              </a:srgbClr>
            </a:solidFill>
            <a:ln w="25400" cap="flat" cmpd="sng" algn="ctr">
              <a:solidFill>
                <a:srgbClr val="3E87BD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8" name="Стрелка вниз 27"/>
            <p:cNvSpPr/>
            <p:nvPr/>
          </p:nvSpPr>
          <p:spPr bwMode="auto">
            <a:xfrm>
              <a:off x="3093844" y="1610840"/>
              <a:ext cx="292872" cy="363181"/>
            </a:xfrm>
            <a:prstGeom prst="downArrow">
              <a:avLst/>
            </a:prstGeom>
            <a:solidFill>
              <a:srgbClr val="003274">
                <a:lumMod val="60000"/>
                <a:lumOff val="40000"/>
              </a:srgbClr>
            </a:solidFill>
            <a:ln w="25400" cap="flat" cmpd="sng" algn="ctr">
              <a:solidFill>
                <a:srgbClr val="3E87BD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Стрелка вниз 28"/>
            <p:cNvSpPr/>
            <p:nvPr/>
          </p:nvSpPr>
          <p:spPr bwMode="auto">
            <a:xfrm>
              <a:off x="5867523" y="1610840"/>
              <a:ext cx="292872" cy="363181"/>
            </a:xfrm>
            <a:prstGeom prst="downArrow">
              <a:avLst/>
            </a:prstGeom>
            <a:solidFill>
              <a:srgbClr val="003274">
                <a:lumMod val="60000"/>
                <a:lumOff val="40000"/>
              </a:srgbClr>
            </a:solidFill>
            <a:ln w="25400" cap="flat" cmpd="sng" algn="ctr">
              <a:solidFill>
                <a:srgbClr val="3E87BD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Стрелка вниз 29"/>
            <p:cNvSpPr/>
            <p:nvPr/>
          </p:nvSpPr>
          <p:spPr bwMode="auto">
            <a:xfrm>
              <a:off x="8718730" y="1602889"/>
              <a:ext cx="292872" cy="363181"/>
            </a:xfrm>
            <a:prstGeom prst="downArrow">
              <a:avLst/>
            </a:prstGeom>
            <a:solidFill>
              <a:srgbClr val="003274">
                <a:lumMod val="60000"/>
                <a:lumOff val="40000"/>
              </a:srgbClr>
            </a:solidFill>
            <a:ln w="25400" cap="flat" cmpd="sng" algn="ctr">
              <a:solidFill>
                <a:srgbClr val="3E87BD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" y="1340768"/>
              <a:ext cx="9905999" cy="386944"/>
            </a:xfrm>
            <a:prstGeom prst="rect">
              <a:avLst/>
            </a:prstGeom>
            <a:solidFill>
              <a:srgbClr val="003274">
                <a:lumMod val="60000"/>
                <a:lumOff val="40000"/>
              </a:srgbClr>
            </a:solidFill>
            <a:ln w="25400" cap="flat" cmpd="sng" algn="ctr">
              <a:solidFill>
                <a:srgbClr val="3E87BD"/>
              </a:solidFill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Требования к ядерному топливу</a:t>
              </a:r>
              <a:endPara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2" name="Скругленный прямоугольник 31"/>
            <p:cNvSpPr/>
            <p:nvPr/>
          </p:nvSpPr>
          <p:spPr bwMode="auto">
            <a:xfrm>
              <a:off x="4487851" y="2555722"/>
              <a:ext cx="3006255" cy="1566407"/>
            </a:xfrm>
            <a:prstGeom prst="roundRect">
              <a:avLst/>
            </a:prstGeom>
            <a:noFill/>
            <a:ln w="28575" cap="flat" cmpd="sng" algn="ctr">
              <a:solidFill>
                <a:srgbClr val="F37D07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40000"/>
                </a:spcBef>
                <a:spcAft>
                  <a:spcPct val="20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00" b="0" i="0" u="none" strike="noStrike" kern="0" cap="none" spc="0" normalizeH="0" baseline="0" noProof="0" smtClean="0">
                <a:ln>
                  <a:noFill/>
                </a:ln>
                <a:solidFill>
                  <a:srgbClr val="003274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954437" y="4212246"/>
              <a:ext cx="2513827" cy="41919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Развитие расчетных кодов и  методик проектирования ЯТ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955878" y="4650882"/>
              <a:ext cx="2512385" cy="58041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Изменение геометрических характеристик  </a:t>
              </a:r>
              <a:r>
                <a:rPr kumimoji="0" lang="ru-RU" sz="10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твэлов</a:t>
              </a: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с увеличением загрузки урана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957308" y="5240601"/>
              <a:ext cx="2519569" cy="25796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Повышение обогащения ЯТ</a:t>
              </a:r>
            </a:p>
          </p:txBody>
        </p:sp>
        <p:cxnSp>
          <p:nvCxnSpPr>
            <p:cNvPr id="36" name="Прямая соединительная линия 35"/>
            <p:cNvCxnSpPr/>
            <p:nvPr/>
          </p:nvCxnSpPr>
          <p:spPr bwMode="auto">
            <a:xfrm rot="5400000">
              <a:off x="3856555" y="4737991"/>
              <a:ext cx="1304805" cy="9474"/>
            </a:xfrm>
            <a:prstGeom prst="line">
              <a:avLst/>
            </a:prstGeom>
            <a:noFill/>
            <a:ln w="3810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Прямая со стрелкой 36"/>
            <p:cNvCxnSpPr/>
            <p:nvPr/>
          </p:nvCxnSpPr>
          <p:spPr bwMode="auto">
            <a:xfrm>
              <a:off x="4505077" y="5378433"/>
              <a:ext cx="452231" cy="1180"/>
            </a:xfrm>
            <a:prstGeom prst="straightConnector1">
              <a:avLst/>
            </a:prstGeom>
            <a:noFill/>
            <a:ln w="3810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38" name="Прямая со стрелкой 37"/>
            <p:cNvCxnSpPr/>
            <p:nvPr/>
          </p:nvCxnSpPr>
          <p:spPr bwMode="auto">
            <a:xfrm>
              <a:off x="4523741" y="4926534"/>
              <a:ext cx="452231" cy="1180"/>
            </a:xfrm>
            <a:prstGeom prst="straightConnector1">
              <a:avLst/>
            </a:prstGeom>
            <a:noFill/>
            <a:ln w="3810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39" name="Прямая со стрелкой 38"/>
            <p:cNvCxnSpPr/>
            <p:nvPr/>
          </p:nvCxnSpPr>
          <p:spPr bwMode="auto">
            <a:xfrm>
              <a:off x="4515126" y="4409699"/>
              <a:ext cx="452231" cy="1180"/>
            </a:xfrm>
            <a:prstGeom prst="straightConnector1">
              <a:avLst/>
            </a:prstGeom>
            <a:noFill/>
            <a:ln w="38100" cap="flat" cmpd="sng" algn="ctr">
              <a:solidFill>
                <a:schemeClr val="accent2">
                  <a:lumMod val="75000"/>
                </a:schemeClr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graphicFrame>
          <p:nvGraphicFramePr>
            <p:cNvPr id="40" name="Object 5"/>
            <p:cNvGraphicFramePr>
              <a:graphicFrameLocks noChangeAspect="1"/>
            </p:cNvGraphicFramePr>
            <p:nvPr/>
          </p:nvGraphicFramePr>
          <p:xfrm>
            <a:off x="272480" y="4797152"/>
            <a:ext cx="556537" cy="576064"/>
          </p:xfrm>
          <a:graphic>
            <a:graphicData uri="http://schemas.openxmlformats.org/presentationml/2006/ole">
              <p:oleObj spid="_x0000_s1052" name="Image" r:id="rId3" imgW="1983916" imgH="2343520" progId="Photoshop.Image.7">
                <p:embed/>
              </p:oleObj>
            </a:graphicData>
          </a:graphic>
        </p:graphicFrame>
        <p:graphicFrame>
          <p:nvGraphicFramePr>
            <p:cNvPr id="41" name="Object 6"/>
            <p:cNvGraphicFramePr>
              <a:graphicFrameLocks noChangeAspect="1"/>
            </p:cNvGraphicFramePr>
            <p:nvPr/>
          </p:nvGraphicFramePr>
          <p:xfrm>
            <a:off x="1250484" y="4797152"/>
            <a:ext cx="546332" cy="579391"/>
          </p:xfrm>
          <a:graphic>
            <a:graphicData uri="http://schemas.openxmlformats.org/presentationml/2006/ole">
              <p:oleObj spid="_x0000_s1053" name="Image" r:id="rId4" imgW="1459748" imgH="2148844" progId="Photoshop.Image.7">
                <p:embed/>
              </p:oleObj>
            </a:graphicData>
          </a:graphic>
        </p:graphicFrame>
        <p:sp>
          <p:nvSpPr>
            <p:cNvPr id="42" name="Скругленный прямоугольник 41"/>
            <p:cNvSpPr/>
            <p:nvPr/>
          </p:nvSpPr>
          <p:spPr>
            <a:xfrm>
              <a:off x="1152128" y="5373216"/>
              <a:ext cx="704528" cy="518475"/>
            </a:xfrm>
            <a:prstGeom prst="roundRect">
              <a:avLst>
                <a:gd name="adj" fmla="val 10000"/>
              </a:avLst>
            </a:prstGeom>
            <a:blipFill rotWithShape="0">
              <a:blip r:embed="rId5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7232" y="5454829"/>
              <a:ext cx="977336" cy="4944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 t="9452" b="14935"/>
            <a:stretch>
              <a:fillRect/>
            </a:stretch>
          </p:blipFill>
          <p:spPr bwMode="auto">
            <a:xfrm>
              <a:off x="392923" y="5949280"/>
              <a:ext cx="1031685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5" name="Picture 2" descr="P:\_Общая папка ТВЭЛ\Фото\Продукция\Ядерная\ТВС_1.jpg"/>
            <p:cNvPicPr>
              <a:picLocks noChangeAspect="1" noChangeArrowheads="1"/>
            </p:cNvPicPr>
            <p:nvPr/>
          </p:nvPicPr>
          <p:blipFill>
            <a:blip r:embed="rId8" cstate="print">
              <a:lum contrast="30000"/>
            </a:blip>
            <a:srcRect/>
            <a:stretch>
              <a:fillRect/>
            </a:stretch>
          </p:blipFill>
          <p:spPr bwMode="auto">
            <a:xfrm>
              <a:off x="7761312" y="3933056"/>
              <a:ext cx="1754603" cy="2448272"/>
            </a:xfrm>
            <a:prstGeom prst="roundRect">
              <a:avLst/>
            </a:prstGeom>
            <a:noFill/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839" y="72010"/>
            <a:ext cx="8670681" cy="980727"/>
          </a:xfrm>
        </p:spPr>
        <p:txBody>
          <a:bodyPr/>
          <a:lstStyle/>
          <a:p>
            <a:r>
              <a:rPr lang="ru-RU" dirty="0" smtClean="0"/>
              <a:t>Основные типы ядерного топлива для российских энергетических реакторов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107505" y="1268760"/>
            <a:ext cx="8712968" cy="4968552"/>
            <a:chOff x="225610" y="1068432"/>
            <a:chExt cx="9352318" cy="5297862"/>
          </a:xfrm>
        </p:grpSpPr>
        <p:graphicFrame>
          <p:nvGraphicFramePr>
            <p:cNvPr id="4" name="Схема 3"/>
            <p:cNvGraphicFramePr/>
            <p:nvPr/>
          </p:nvGraphicFramePr>
          <p:xfrm>
            <a:off x="279399" y="1514525"/>
            <a:ext cx="4506432" cy="23402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aphicFrame>
          <p:nvGraphicFramePr>
            <p:cNvPr id="5" name="Схема 4"/>
            <p:cNvGraphicFramePr/>
            <p:nvPr/>
          </p:nvGraphicFramePr>
          <p:xfrm>
            <a:off x="5127812" y="1497105"/>
            <a:ext cx="4450116" cy="239357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6" name="Прямоугольник 5"/>
            <p:cNvSpPr/>
            <p:nvPr/>
          </p:nvSpPr>
          <p:spPr>
            <a:xfrm>
              <a:off x="247851" y="1068432"/>
              <a:ext cx="3854073" cy="4266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000" b="1" i="1" dirty="0" smtClean="0">
                  <a:solidFill>
                    <a:srgbClr val="003274"/>
                  </a:solidFill>
                  <a:latin typeface="Arial"/>
                </a:rPr>
                <a:t>Эксплуатирующиеся АЭС</a:t>
              </a:r>
              <a:endParaRPr lang="ru-RU" sz="2000" b="1" i="1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47846" y="3893107"/>
              <a:ext cx="5289286" cy="4266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000" b="1" i="1" dirty="0" smtClean="0">
                  <a:solidFill>
                    <a:srgbClr val="003274"/>
                  </a:solidFill>
                  <a:latin typeface="Arial"/>
                </a:rPr>
                <a:t>Строящиеся и проектируемые АЭС</a:t>
              </a:r>
              <a:endParaRPr lang="ru-RU" sz="2000" b="1" i="1" dirty="0"/>
            </a:p>
          </p:txBody>
        </p:sp>
        <p:graphicFrame>
          <p:nvGraphicFramePr>
            <p:cNvPr id="10" name="Схема 9"/>
            <p:cNvGraphicFramePr/>
            <p:nvPr/>
          </p:nvGraphicFramePr>
          <p:xfrm>
            <a:off x="225610" y="4329983"/>
            <a:ext cx="9275027" cy="203631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2" r:lo="rId13" r:qs="rId14" r:cs="rId15"/>
            </a:graphicData>
          </a:graphic>
        </p:graphicFrame>
      </p:grpSp>
      <p:sp>
        <p:nvSpPr>
          <p:cNvPr id="9" name="TextBox 8"/>
          <p:cNvSpPr txBox="1"/>
          <p:nvPr/>
        </p:nvSpPr>
        <p:spPr>
          <a:xfrm>
            <a:off x="1259633" y="443711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 НвАЭС-2-1: 2014 год</a:t>
            </a:r>
          </a:p>
          <a:p>
            <a:r>
              <a:rPr lang="ru-RU" sz="1200" dirty="0" smtClean="0"/>
              <a:t>   ЛАЭС-2-1: 2016 год</a:t>
            </a:r>
            <a:endParaRPr lang="ru-RU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7380312" y="4592163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БАЭС-4: 2014 год</a:t>
            </a:r>
            <a:endParaRPr lang="ru-RU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3" descr="DSC_4308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rcRect t="2827"/>
          <a:stretch>
            <a:fillRect/>
          </a:stretch>
        </p:blipFill>
        <p:spPr bwMode="auto">
          <a:xfrm>
            <a:off x="107505" y="1268760"/>
            <a:ext cx="1167119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47" descr="РК3.jpg"/>
          <p:cNvPicPr>
            <a:picLocks noChangeAspect="1"/>
          </p:cNvPicPr>
          <p:nvPr/>
        </p:nvPicPr>
        <p:blipFill>
          <a:blip r:embed="rId3" cstate="print"/>
          <a:srcRect t="2687"/>
          <a:stretch>
            <a:fillRect/>
          </a:stretch>
        </p:blipFill>
        <p:spPr bwMode="auto">
          <a:xfrm>
            <a:off x="4788024" y="1268760"/>
            <a:ext cx="970262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Схема 4"/>
          <p:cNvGraphicFramePr/>
          <p:nvPr/>
        </p:nvGraphicFramePr>
        <p:xfrm>
          <a:off x="1364604" y="1268760"/>
          <a:ext cx="3351413" cy="5303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5945646" y="2708920"/>
          <a:ext cx="3198355" cy="1584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5964155" y="1124744"/>
          <a:ext cx="3002782" cy="180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5964156" y="4149080"/>
          <a:ext cx="3002783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056276" y="2924944"/>
            <a:ext cx="148545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Количество ТВС на перегрузку</a:t>
            </a:r>
            <a:endParaRPr lang="ru-RU" sz="1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046988" y="4293096"/>
            <a:ext cx="148545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Расход урана, кг</a:t>
            </a:r>
            <a:r>
              <a:rPr lang="en-US" sz="1000" b="1" dirty="0" smtClean="0"/>
              <a:t>/</a:t>
            </a:r>
            <a:r>
              <a:rPr lang="ru-RU" sz="1000" b="1" dirty="0" smtClean="0"/>
              <a:t>МВт·</a:t>
            </a:r>
            <a:r>
              <a:rPr lang="ru-RU" sz="1000" b="1" dirty="0" err="1" smtClean="0"/>
              <a:t>сут</a:t>
            </a:r>
            <a:r>
              <a:rPr lang="ru-RU" sz="1000" b="1" dirty="0" smtClean="0"/>
              <a:t> </a:t>
            </a:r>
            <a:endParaRPr lang="ru-RU" sz="1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825871" y="1196754"/>
            <a:ext cx="138642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Выгорание, МВт·</a:t>
            </a:r>
            <a:r>
              <a:rPr lang="ru-RU" sz="1000" b="1" dirty="0" err="1" smtClean="0"/>
              <a:t>сут</a:t>
            </a:r>
            <a:r>
              <a:rPr lang="ru-RU" sz="1000" b="1" dirty="0" smtClean="0"/>
              <a:t>/кг</a:t>
            </a:r>
            <a:r>
              <a:rPr lang="en-US" sz="1000" b="1" dirty="0" smtClean="0"/>
              <a:t>U</a:t>
            </a:r>
            <a:endParaRPr lang="ru-RU" sz="1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226407" y="6063104"/>
            <a:ext cx="5754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2010</a:t>
            </a: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6254174" y="5949280"/>
            <a:ext cx="2712764" cy="144016"/>
          </a:xfrm>
          <a:prstGeom prst="rightArrow">
            <a:avLst/>
          </a:prstGeom>
          <a:solidFill>
            <a:srgbClr val="4F81B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74962" y="6063104"/>
            <a:ext cx="65342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2003</a:t>
            </a: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11040" y="6063104"/>
            <a:ext cx="725257" cy="246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1998</a:t>
            </a: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8460432" y="6021288"/>
            <a:ext cx="0" cy="74752"/>
          </a:xfrm>
          <a:prstGeom prst="line">
            <a:avLst/>
          </a:prstGeom>
          <a:noFill/>
          <a:ln w="38100" cap="flat" cmpd="sng" algn="ctr">
            <a:solidFill>
              <a:srgbClr val="4F81BD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6732240" y="6018544"/>
            <a:ext cx="0" cy="74752"/>
          </a:xfrm>
          <a:prstGeom prst="line">
            <a:avLst/>
          </a:prstGeom>
          <a:noFill/>
          <a:ln w="38100" cap="flat" cmpd="sng" algn="ctr">
            <a:solidFill>
              <a:srgbClr val="4F81BD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7596336" y="6021288"/>
            <a:ext cx="0" cy="74752"/>
          </a:xfrm>
          <a:prstGeom prst="line">
            <a:avLst/>
          </a:prstGeom>
          <a:noFill/>
          <a:ln w="38100" cap="flat" cmpd="sng" algn="ctr">
            <a:solidFill>
              <a:srgbClr val="4F81BD"/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260839" y="72010"/>
            <a:ext cx="8670681" cy="980727"/>
          </a:xfrm>
        </p:spPr>
        <p:txBody>
          <a:bodyPr/>
          <a:lstStyle/>
          <a:p>
            <a:r>
              <a:rPr lang="ru-RU" dirty="0" smtClean="0"/>
              <a:t>Ядерное топливо для ВВЭР</a:t>
            </a:r>
            <a:r>
              <a:rPr lang="en-US" dirty="0" smtClean="0"/>
              <a:t>-440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Этапы развития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839" y="72010"/>
            <a:ext cx="8670681" cy="980727"/>
          </a:xfrm>
        </p:spPr>
        <p:txBody>
          <a:bodyPr/>
          <a:lstStyle/>
          <a:p>
            <a:r>
              <a:rPr lang="ru-RU" dirty="0" smtClean="0"/>
              <a:t>Ядерное топливо для ВВЭР</a:t>
            </a:r>
            <a:r>
              <a:rPr lang="en-US" dirty="0" smtClean="0"/>
              <a:t>-440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Этапы развития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3" name="Group 86"/>
          <p:cNvGraphicFramePr>
            <a:graphicFrameLocks noGrp="1"/>
          </p:cNvGraphicFramePr>
          <p:nvPr/>
        </p:nvGraphicFramePr>
        <p:xfrm>
          <a:off x="128463" y="1305321"/>
          <a:ext cx="8764017" cy="4967211"/>
        </p:xfrm>
        <a:graphic>
          <a:graphicData uri="http://schemas.openxmlformats.org/drawingml/2006/table">
            <a:tbl>
              <a:tblPr/>
              <a:tblGrid>
                <a:gridCol w="2141422"/>
                <a:gridCol w="1324519"/>
                <a:gridCol w="1324519"/>
                <a:gridCol w="1324519"/>
                <a:gridCol w="1324519"/>
                <a:gridCol w="1324519"/>
              </a:tblGrid>
              <a:tr h="2825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Годы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до 1998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с 1998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с 2003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с 2014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с 2010</a:t>
                      </a:r>
                    </a:p>
                  </a:txBody>
                  <a:tcPr marL="0" marR="0" marT="0" marB="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9223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Тип ТВС</a:t>
                      </a:r>
                    </a:p>
                  </a:txBody>
                  <a:tcPr marL="97500" marR="97500" marT="46800" marB="468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10000"/>
                        <a:lumOff val="90000"/>
                        <a:alpha val="8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Рабочая кассета 1-го поколения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10000"/>
                        <a:lumOff val="90000"/>
                        <a:alpha val="8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Рабочая кассета 1-го поколения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10000"/>
                        <a:lumOff val="90000"/>
                        <a:alpha val="8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Рабочая кассета 2-го поколения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10000"/>
                        <a:lumOff val="90000"/>
                        <a:alpha val="8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Рабочая кассета поколения 2+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10000"/>
                        <a:lumOff val="90000"/>
                        <a:alpha val="84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Рабочая кассета 3-го поколения,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безчехловая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10000"/>
                        <a:lumOff val="90000"/>
                        <a:alpha val="84000"/>
                      </a:schemeClr>
                    </a:solidFill>
                  </a:tcPr>
                </a:tc>
              </a:tr>
              <a:tr h="723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Тип пучка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твэлов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23296"/>
                        </a:solidFill>
                        <a:effectLst/>
                        <a:latin typeface="Arial" charset="0"/>
                      </a:endParaRPr>
                    </a:p>
                  </a:txBody>
                  <a:tcPr marL="97500" marR="97500" marT="46800" marB="468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Непрофили-рованный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23296"/>
                        </a:solidFill>
                        <a:effectLst/>
                        <a:latin typeface="Arial" charset="0"/>
                      </a:endParaRP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Профилиро-ванный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Профилиро-ванный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,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УГТ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Профилиро</a:t>
                      </a: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-</a:t>
                      </a:r>
                      <a:b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</a:b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ванный, УГТ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Профилиро-ванный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, УГТ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5632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Обогащение подпитки, %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 U</a:t>
                      </a:r>
                      <a:r>
                        <a:rPr kumimoji="0" lang="en-US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235</a:t>
                      </a:r>
                      <a:endParaRPr kumimoji="0" lang="ru-RU" sz="1400" b="1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323296"/>
                        </a:solidFill>
                        <a:effectLst/>
                        <a:latin typeface="Arial" charset="0"/>
                      </a:endParaRPr>
                    </a:p>
                  </a:txBody>
                  <a:tcPr marL="97500" marR="97500" marT="46800" marB="468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3.60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3.82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4.25 / 4.38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4.38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/ 4.76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4.87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2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ТВС подпитки,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шт.</a:t>
                      </a:r>
                    </a:p>
                  </a:txBody>
                  <a:tcPr marL="97500" marR="97500" marT="46800" marB="468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105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84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66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66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/ 60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60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5632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Выгорание,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МВт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·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сут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/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кг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U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23296"/>
                        </a:solidFill>
                        <a:effectLst/>
                        <a:latin typeface="Arial" charset="0"/>
                      </a:endParaRPr>
                    </a:p>
                  </a:txBody>
                  <a:tcPr marL="97500" marR="97500" marT="46800" marB="468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36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45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57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65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65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Топливный цикл</a:t>
                      </a:r>
                    </a:p>
                  </a:txBody>
                  <a:tcPr marL="97500" marR="97500" marT="46800" marB="468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3-х годичный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4-х годичный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5-ти годичный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5-ти </a:t>
                      </a:r>
                      <a:b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</a:b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годичный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6-ти </a:t>
                      </a:r>
                      <a:b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</a:b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годичный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</a:tr>
              <a:tr h="8038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Расход природного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U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, кг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/МВт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  <a:cs typeface="Arial" charset="0"/>
                        </a:rPr>
                        <a:t>·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сут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23296"/>
                        </a:solidFill>
                        <a:effectLst/>
                        <a:latin typeface="Arial" charset="0"/>
                      </a:endParaRPr>
                    </a:p>
                  </a:txBody>
                  <a:tcPr marL="97500" marR="97500" marT="46800" marB="468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23296"/>
                          </a:solidFill>
                          <a:effectLst/>
                          <a:latin typeface="Arial" charset="0"/>
                        </a:rPr>
                        <a:t>0.256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0.209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0.184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0.182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0.180</a:t>
                      </a:r>
                    </a:p>
                  </a:txBody>
                  <a:tcPr marL="97500" marR="97500" marT="46800" marB="46800" anchor="ctr" anchorCtr="1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Скругленный прямоугольник 36"/>
          <p:cNvSpPr/>
          <p:nvPr/>
        </p:nvSpPr>
        <p:spPr>
          <a:xfrm>
            <a:off x="5544616" y="3068960"/>
            <a:ext cx="3563888" cy="324036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059833" y="2276872"/>
            <a:ext cx="2448272" cy="27363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5361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310277787"/>
              </p:ext>
            </p:extLst>
          </p:nvPr>
        </p:nvGraphicFramePr>
        <p:xfrm>
          <a:off x="2812660" y="5315208"/>
          <a:ext cx="2695445" cy="922104"/>
        </p:xfrm>
        <a:graphic>
          <a:graphicData uri="http://schemas.openxmlformats.org/presentationml/2006/ole">
            <p:oleObj spid="_x0000_s15374" name="Точечный рисунок" r:id="rId3" imgW="6354062" imgH="2343477" progId="PBrush">
              <p:embed/>
            </p:oleObj>
          </a:graphicData>
        </a:graphic>
      </p:graphicFrame>
      <p:grpSp>
        <p:nvGrpSpPr>
          <p:cNvPr id="9" name="Группа 19"/>
          <p:cNvGrpSpPr/>
          <p:nvPr/>
        </p:nvGrpSpPr>
        <p:grpSpPr>
          <a:xfrm>
            <a:off x="3131840" y="2704488"/>
            <a:ext cx="2160240" cy="1296144"/>
            <a:chOff x="3593397" y="1643050"/>
            <a:chExt cx="1978735" cy="1857388"/>
          </a:xfrm>
        </p:grpSpPr>
        <p:pic>
          <p:nvPicPr>
            <p:cNvPr id="10" name="Рисунок 9" descr="fuel rod (modification).tif"/>
            <p:cNvPicPr>
              <a:picLocks noChangeAspect="1"/>
            </p:cNvPicPr>
            <p:nvPr/>
          </p:nvPicPr>
          <p:blipFill>
            <a:blip r:embed="rId4" cstate="print">
              <a:lum bright="-20000" contrast="40000"/>
            </a:blip>
            <a:srcRect/>
            <a:stretch>
              <a:fillRect/>
            </a:stretch>
          </p:blipFill>
          <p:spPr>
            <a:xfrm>
              <a:off x="4628859" y="1643050"/>
              <a:ext cx="943273" cy="1857388"/>
            </a:xfrm>
            <a:prstGeom prst="rect">
              <a:avLst/>
            </a:prstGeom>
          </p:spPr>
        </p:pic>
        <p:pic>
          <p:nvPicPr>
            <p:cNvPr id="11" name="Рисунок 10" descr="fuel rod (base).tif"/>
            <p:cNvPicPr>
              <a:picLocks noChangeAspect="1"/>
            </p:cNvPicPr>
            <p:nvPr/>
          </p:nvPicPr>
          <p:blipFill>
            <a:blip r:embed="rId5" cstate="print">
              <a:lum bright="-20000" contrast="40000"/>
            </a:blip>
            <a:srcRect/>
            <a:stretch>
              <a:fillRect/>
            </a:stretch>
          </p:blipFill>
          <p:spPr>
            <a:xfrm>
              <a:off x="3593397" y="1643050"/>
              <a:ext cx="979928" cy="1845654"/>
            </a:xfrm>
            <a:prstGeom prst="rect">
              <a:avLst/>
            </a:prstGeom>
          </p:spPr>
        </p:pic>
        <p:sp>
          <p:nvSpPr>
            <p:cNvPr id="12" name="Стрелка вправо 11"/>
            <p:cNvSpPr/>
            <p:nvPr/>
          </p:nvSpPr>
          <p:spPr>
            <a:xfrm>
              <a:off x="4357686" y="2643182"/>
              <a:ext cx="357190" cy="357190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07505" y="1268760"/>
            <a:ext cx="3214140" cy="1477328"/>
            <a:chOff x="205732" y="1465037"/>
            <a:chExt cx="3574180" cy="1603923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205732" y="1478147"/>
              <a:ext cx="3574180" cy="1590813"/>
            </a:xfrm>
            <a:prstGeom prst="roundRect">
              <a:avLst>
                <a:gd name="adj" fmla="val 7176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6350">
              <a:solidFill>
                <a:schemeClr val="accent4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/>
            </a:p>
          </p:txBody>
        </p:sp>
        <p:sp>
          <p:nvSpPr>
            <p:cNvPr id="4" name="TextBox 55"/>
            <p:cNvSpPr txBox="1">
              <a:spLocks noChangeArrowheads="1"/>
            </p:cNvSpPr>
            <p:nvPr/>
          </p:nvSpPr>
          <p:spPr bwMode="auto">
            <a:xfrm>
              <a:off x="277740" y="1465037"/>
              <a:ext cx="3502172" cy="1603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900" b="1" dirty="0" smtClean="0"/>
                <a:t>Топливо второго поколения</a:t>
              </a:r>
            </a:p>
            <a:p>
              <a:pPr algn="ctr"/>
              <a:r>
                <a:rPr lang="ru-RU" sz="900" b="1" i="1" dirty="0" smtClean="0"/>
                <a:t>Таблетка 7.6/1.2 мм</a:t>
              </a:r>
            </a:p>
            <a:p>
              <a:pPr>
                <a:spcBef>
                  <a:spcPts val="0"/>
                </a:spcBef>
                <a:defRPr/>
              </a:pPr>
              <a:r>
                <a:rPr lang="ru-RU" sz="900" b="1" dirty="0" smtClean="0"/>
                <a:t>   </a:t>
              </a:r>
              <a:endParaRPr lang="en-US" sz="900" b="1" dirty="0" smtClean="0"/>
            </a:p>
            <a:p>
              <a:pPr>
                <a:spcBef>
                  <a:spcPts val="0"/>
                </a:spcBef>
                <a:defRPr/>
              </a:pPr>
              <a:r>
                <a:rPr lang="ru-RU" sz="900" b="1" dirty="0" smtClean="0">
                  <a:cs typeface="Arial" pitchFamily="34" charset="0"/>
                </a:rPr>
                <a:t>Топливный цикл – 5-ти</a:t>
              </a:r>
              <a:r>
                <a:rPr lang="en-US" sz="900" b="1" dirty="0" smtClean="0">
                  <a:cs typeface="Arial" pitchFamily="34" charset="0"/>
                </a:rPr>
                <a:t> </a:t>
              </a:r>
              <a:r>
                <a:rPr lang="ru-RU" sz="900" b="1" dirty="0" smtClean="0">
                  <a:cs typeface="Arial" pitchFamily="34" charset="0"/>
                </a:rPr>
                <a:t>годичный</a:t>
              </a:r>
              <a:r>
                <a:rPr lang="en-US" sz="900" b="1" dirty="0" smtClean="0">
                  <a:cs typeface="Arial" pitchFamily="34" charset="0"/>
                </a:rPr>
                <a:t> </a:t>
              </a:r>
              <a:r>
                <a:rPr lang="ru-RU" sz="900" b="1" dirty="0" smtClean="0"/>
                <a:t>при работе на уровне мощности 1</a:t>
              </a:r>
              <a:r>
                <a:rPr lang="en-US" sz="900" b="1" dirty="0" smtClean="0"/>
                <a:t>471</a:t>
              </a:r>
              <a:r>
                <a:rPr lang="ru-RU" sz="900" b="1" dirty="0" smtClean="0"/>
                <a:t> </a:t>
              </a:r>
              <a:r>
                <a:rPr lang="ru-RU" sz="900" b="1" dirty="0" smtClean="0">
                  <a:cs typeface="Arial" pitchFamily="34" charset="0"/>
                </a:rPr>
                <a:t>МВт(</a:t>
              </a:r>
              <a:r>
                <a:rPr lang="ru-RU" sz="900" b="1" dirty="0" err="1" smtClean="0">
                  <a:cs typeface="Arial" pitchFamily="34" charset="0"/>
                </a:rPr>
                <a:t>тепл</a:t>
              </a:r>
              <a:r>
                <a:rPr lang="ru-RU" sz="900" b="1" dirty="0" smtClean="0">
                  <a:cs typeface="Arial" pitchFamily="34" charset="0"/>
                </a:rPr>
                <a:t>.) (1</a:t>
              </a:r>
              <a:r>
                <a:rPr lang="en-US" sz="900" b="1" dirty="0" smtClean="0">
                  <a:cs typeface="Arial" pitchFamily="34" charset="0"/>
                </a:rPr>
                <a:t>07</a:t>
              </a:r>
              <a:r>
                <a:rPr lang="ru-RU" sz="900" b="1" dirty="0" smtClean="0">
                  <a:cs typeface="Arial" pitchFamily="34" charset="0"/>
                </a:rPr>
                <a:t>%).</a:t>
              </a:r>
              <a:endParaRPr lang="en-US" sz="900" b="1" dirty="0" smtClean="0">
                <a:cs typeface="Arial" pitchFamily="34" charset="0"/>
              </a:endParaRPr>
            </a:p>
            <a:p>
              <a:r>
                <a:rPr lang="ru-RU" sz="900" b="1" dirty="0" smtClean="0"/>
                <a:t>Кол-во кассет подпитки – 66 шт.</a:t>
              </a:r>
              <a:endParaRPr lang="ru-RU" sz="900" dirty="0" smtClean="0"/>
            </a:p>
            <a:p>
              <a:r>
                <a:rPr lang="ru-RU" sz="900" b="1" dirty="0" smtClean="0"/>
                <a:t>Выгорание - 57 МВт</a:t>
              </a:r>
              <a:r>
                <a:rPr lang="en-US" sz="900" b="1" dirty="0" smtClean="0"/>
                <a:t>·</a:t>
              </a:r>
              <a:r>
                <a:rPr lang="ru-RU" sz="900" b="1" dirty="0" err="1" smtClean="0"/>
                <a:t>сут</a:t>
              </a:r>
              <a:r>
                <a:rPr lang="ru-RU" sz="900" b="1" dirty="0" smtClean="0"/>
                <a:t>/кг</a:t>
              </a:r>
              <a:r>
                <a:rPr lang="en-US" sz="900" b="1" dirty="0" smtClean="0"/>
                <a:t>U</a:t>
              </a:r>
              <a:r>
                <a:rPr lang="ru-RU" sz="900" b="1" dirty="0" smtClean="0"/>
                <a:t>.</a:t>
              </a:r>
            </a:p>
            <a:p>
              <a:r>
                <a:rPr lang="ru-RU" sz="900" b="1" dirty="0" smtClean="0"/>
                <a:t>Работа в маневренном режиме.</a:t>
              </a:r>
            </a:p>
            <a:p>
              <a:endParaRPr lang="ru-RU" sz="900" b="1" dirty="0" smtClean="0"/>
            </a:p>
            <a:p>
              <a:pPr fontAlgn="t"/>
              <a:r>
                <a:rPr lang="ru-RU" sz="900" b="1" dirty="0" smtClean="0"/>
                <a:t>В промышленной эксплуатации</a:t>
              </a:r>
              <a:endParaRPr lang="ru-RU" sz="900" b="1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5652119" y="1268762"/>
            <a:ext cx="3024337" cy="1613119"/>
            <a:chOff x="5436096" y="1340768"/>
            <a:chExt cx="3430164" cy="1920381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5436096" y="1340768"/>
              <a:ext cx="3430164" cy="1800200"/>
            </a:xfrm>
            <a:prstGeom prst="roundRect">
              <a:avLst>
                <a:gd name="adj" fmla="val 848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6350">
              <a:solidFill>
                <a:schemeClr val="accent4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/>
            </a:p>
          </p:txBody>
        </p:sp>
        <p:sp>
          <p:nvSpPr>
            <p:cNvPr id="6" name="TextBox 55"/>
            <p:cNvSpPr txBox="1">
              <a:spLocks noChangeArrowheads="1"/>
            </p:cNvSpPr>
            <p:nvPr/>
          </p:nvSpPr>
          <p:spPr bwMode="auto">
            <a:xfrm>
              <a:off x="5652120" y="1355864"/>
              <a:ext cx="3214140" cy="1905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900" b="1" dirty="0" smtClean="0"/>
                <a:t>Топливо </a:t>
              </a:r>
              <a:r>
                <a:rPr lang="ru-RU" sz="900" b="1" dirty="0" smtClean="0">
                  <a:solidFill>
                    <a:srgbClr val="FF0000"/>
                  </a:solidFill>
                </a:rPr>
                <a:t>поколения 2+</a:t>
              </a:r>
            </a:p>
            <a:p>
              <a:pPr algn="ctr"/>
              <a:r>
                <a:rPr lang="ru-RU" sz="900" b="1" i="1" dirty="0" smtClean="0"/>
                <a:t>Таблетка </a:t>
              </a:r>
              <a:r>
                <a:rPr lang="ru-RU" sz="900" b="1" i="1" dirty="0" smtClean="0">
                  <a:solidFill>
                    <a:srgbClr val="FF0000"/>
                  </a:solidFill>
                </a:rPr>
                <a:t>7.8/0 мм</a:t>
              </a:r>
            </a:p>
            <a:p>
              <a:pPr algn="ctr">
                <a:spcAft>
                  <a:spcPts val="0"/>
                </a:spcAft>
              </a:pPr>
              <a:endParaRPr lang="ru-RU" sz="500" b="1" dirty="0" smtClean="0"/>
            </a:p>
            <a:p>
              <a:pPr>
                <a:spcAft>
                  <a:spcPts val="0"/>
                </a:spcAft>
              </a:pPr>
              <a:r>
                <a:rPr lang="ru-RU" sz="900" b="1" dirty="0" smtClean="0"/>
                <a:t>Топливный цикл - 5-ти годичный при работе на уровне мощности 1540 </a:t>
              </a:r>
              <a:r>
                <a:rPr lang="ru-RU" sz="900" b="1" dirty="0" smtClean="0">
                  <a:cs typeface="Arial" pitchFamily="34" charset="0"/>
                </a:rPr>
                <a:t>МВт(</a:t>
              </a:r>
              <a:r>
                <a:rPr lang="ru-RU" sz="900" b="1" dirty="0" err="1" smtClean="0">
                  <a:cs typeface="Arial" pitchFamily="34" charset="0"/>
                </a:rPr>
                <a:t>тепл</a:t>
              </a:r>
              <a:r>
                <a:rPr lang="ru-RU" sz="900" b="1" dirty="0" smtClean="0">
                  <a:cs typeface="Arial" pitchFamily="34" charset="0"/>
                </a:rPr>
                <a:t>.) (</a:t>
              </a:r>
              <a:r>
                <a:rPr lang="ru-RU" sz="900" b="1" dirty="0" smtClean="0">
                  <a:solidFill>
                    <a:srgbClr val="C00000"/>
                  </a:solidFill>
                  <a:cs typeface="Arial" pitchFamily="34" charset="0"/>
                </a:rPr>
                <a:t>110%</a:t>
              </a:r>
              <a:r>
                <a:rPr lang="ru-RU" sz="900" b="1" dirty="0" smtClean="0">
                  <a:cs typeface="Arial" pitchFamily="34" charset="0"/>
                </a:rPr>
                <a:t>).</a:t>
              </a:r>
            </a:p>
            <a:p>
              <a:pPr>
                <a:spcAft>
                  <a:spcPts val="0"/>
                </a:spcAft>
              </a:pPr>
              <a:r>
                <a:rPr lang="ru-RU" sz="900" b="1" dirty="0" smtClean="0"/>
                <a:t>Кол-во кассет подпитки – </a:t>
              </a:r>
              <a:r>
                <a:rPr lang="ru-RU" sz="900" b="1" dirty="0" smtClean="0">
                  <a:solidFill>
                    <a:srgbClr val="C00000"/>
                  </a:solidFill>
                </a:rPr>
                <a:t>60</a:t>
              </a:r>
              <a:r>
                <a:rPr lang="ru-RU" sz="900" b="1" dirty="0" smtClean="0"/>
                <a:t> шт.</a:t>
              </a:r>
              <a:endParaRPr lang="ru-RU" sz="900" dirty="0" smtClean="0"/>
            </a:p>
            <a:p>
              <a:pPr>
                <a:spcAft>
                  <a:spcPts val="0"/>
                </a:spcAft>
              </a:pPr>
              <a:r>
                <a:rPr lang="ru-RU" sz="900" b="1" dirty="0" smtClean="0"/>
                <a:t>Выгорание - </a:t>
              </a:r>
              <a:r>
                <a:rPr lang="ru-RU" sz="900" b="1" dirty="0" smtClean="0">
                  <a:solidFill>
                    <a:srgbClr val="FF0000"/>
                  </a:solidFill>
                </a:rPr>
                <a:t>65</a:t>
              </a:r>
              <a:r>
                <a:rPr lang="ru-RU" sz="900" b="1" dirty="0" smtClean="0"/>
                <a:t> МВт</a:t>
              </a:r>
              <a:r>
                <a:rPr lang="en-US" sz="900" b="1" dirty="0" smtClean="0"/>
                <a:t>·</a:t>
              </a:r>
              <a:r>
                <a:rPr lang="ru-RU" sz="900" b="1" dirty="0" err="1" smtClean="0"/>
                <a:t>сут</a:t>
              </a:r>
              <a:r>
                <a:rPr lang="ru-RU" sz="900" b="1" dirty="0" smtClean="0"/>
                <a:t>/кг</a:t>
              </a:r>
              <a:r>
                <a:rPr lang="en-US" sz="900" b="1" dirty="0" smtClean="0"/>
                <a:t>U</a:t>
              </a:r>
              <a:endParaRPr lang="ru-RU" sz="900" b="1" dirty="0" smtClean="0"/>
            </a:p>
            <a:p>
              <a:pPr>
                <a:spcAft>
                  <a:spcPts val="0"/>
                </a:spcAft>
              </a:pPr>
              <a:r>
                <a:rPr lang="ru-RU" sz="900" b="1" dirty="0" smtClean="0"/>
                <a:t>Работа в маневренном режиме.</a:t>
              </a:r>
            </a:p>
            <a:p>
              <a:pPr>
                <a:spcAft>
                  <a:spcPts val="0"/>
                </a:spcAft>
              </a:pPr>
              <a:endParaRPr lang="ru-RU" sz="900" b="1" dirty="0" smtClean="0"/>
            </a:p>
            <a:p>
              <a:pPr>
                <a:spcAft>
                  <a:spcPts val="0"/>
                </a:spcAft>
              </a:pPr>
              <a:r>
                <a:rPr lang="ru-RU" sz="900" b="1" dirty="0" smtClean="0"/>
                <a:t>Начало эксплуатации – с 2014 года </a:t>
              </a:r>
            </a:p>
            <a:p>
              <a:pPr>
                <a:spcAft>
                  <a:spcPts val="0"/>
                </a:spcAft>
              </a:pPr>
              <a:r>
                <a:rPr lang="ru-RU" sz="900" b="1" dirty="0" smtClean="0"/>
                <a:t>на АЭС «</a:t>
              </a:r>
              <a:r>
                <a:rPr lang="ru-RU" sz="900" b="1" dirty="0" err="1" smtClean="0"/>
                <a:t>Дукованы</a:t>
              </a:r>
              <a:r>
                <a:rPr lang="ru-RU" sz="900" b="1" dirty="0" smtClean="0"/>
                <a:t>» (Чехия)</a:t>
              </a:r>
            </a:p>
          </p:txBody>
        </p:sp>
      </p:grp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6" cstate="print">
            <a:lum bright="34000" contrast="66000"/>
          </a:blip>
          <a:srcRect/>
          <a:stretch>
            <a:fillRect/>
          </a:stretch>
        </p:blipFill>
        <p:spPr bwMode="auto">
          <a:xfrm rot="16200000">
            <a:off x="3234688" y="4080890"/>
            <a:ext cx="724511" cy="70801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>
            <a:lum bright="34000" contrast="66000"/>
          </a:blip>
          <a:srcRect/>
          <a:stretch>
            <a:fillRect/>
          </a:stretch>
        </p:blipFill>
        <p:spPr bwMode="auto">
          <a:xfrm rot="16200000">
            <a:off x="4611088" y="4072641"/>
            <a:ext cx="720080" cy="72008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244765" y="4766957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8-10 мкм</a:t>
            </a:r>
            <a:endParaRPr lang="ru-RU" sz="1000" dirty="0"/>
          </a:p>
        </p:txBody>
      </p:sp>
      <p:sp>
        <p:nvSpPr>
          <p:cNvPr id="15" name="TextBox 14"/>
          <p:cNvSpPr txBox="1"/>
          <p:nvPr/>
        </p:nvSpPr>
        <p:spPr>
          <a:xfrm>
            <a:off x="4612917" y="4766957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~ 25 мкм</a:t>
            </a:r>
            <a:endParaRPr lang="ru-RU" sz="1000" dirty="0"/>
          </a:p>
        </p:txBody>
      </p:sp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260839" y="72010"/>
            <a:ext cx="8670681" cy="980727"/>
          </a:xfrm>
        </p:spPr>
        <p:txBody>
          <a:bodyPr/>
          <a:lstStyle/>
          <a:p>
            <a:r>
              <a:rPr lang="ru-RU" dirty="0" smtClean="0"/>
              <a:t>Ядерное топливо для ВВЭР</a:t>
            </a:r>
            <a:r>
              <a:rPr lang="en-US" dirty="0" smtClean="0"/>
              <a:t>-440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Этапы развития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7" name="Стрелка вправо 16"/>
          <p:cNvSpPr/>
          <p:nvPr/>
        </p:nvSpPr>
        <p:spPr>
          <a:xfrm>
            <a:off x="4107031" y="4318862"/>
            <a:ext cx="433877" cy="26587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3" name="Группа 22"/>
          <p:cNvGrpSpPr/>
          <p:nvPr/>
        </p:nvGrpSpPr>
        <p:grpSpPr>
          <a:xfrm>
            <a:off x="107505" y="4149082"/>
            <a:ext cx="2883763" cy="1615827"/>
            <a:chOff x="251520" y="4149080"/>
            <a:chExt cx="3528392" cy="1944216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251520" y="4162190"/>
              <a:ext cx="3528392" cy="1931106"/>
            </a:xfrm>
            <a:prstGeom prst="roundRect">
              <a:avLst>
                <a:gd name="adj" fmla="val 8480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6350">
              <a:solidFill>
                <a:schemeClr val="accent4">
                  <a:lumMod val="90000"/>
                  <a:lumOff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/>
            </a:p>
          </p:txBody>
        </p:sp>
        <p:sp>
          <p:nvSpPr>
            <p:cNvPr id="19" name="TextBox 55"/>
            <p:cNvSpPr txBox="1">
              <a:spLocks noChangeArrowheads="1"/>
            </p:cNvSpPr>
            <p:nvPr/>
          </p:nvSpPr>
          <p:spPr bwMode="auto">
            <a:xfrm>
              <a:off x="251520" y="4149080"/>
              <a:ext cx="3286149" cy="1944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900" b="1" dirty="0" smtClean="0"/>
                <a:t>Топливо </a:t>
              </a:r>
              <a:r>
                <a:rPr lang="ru-RU" sz="900" b="1" dirty="0" smtClean="0">
                  <a:solidFill>
                    <a:srgbClr val="FF0000"/>
                  </a:solidFill>
                </a:rPr>
                <a:t>третьего поколения</a:t>
              </a:r>
            </a:p>
            <a:p>
              <a:pPr algn="ctr"/>
              <a:r>
                <a:rPr lang="ru-RU" sz="900" b="1" i="1" dirty="0" smtClean="0"/>
                <a:t>Таблетка </a:t>
              </a:r>
              <a:r>
                <a:rPr lang="ru-RU" sz="900" b="1" i="1" dirty="0" smtClean="0">
                  <a:solidFill>
                    <a:srgbClr val="FF0000"/>
                  </a:solidFill>
                </a:rPr>
                <a:t>7.8/0 мм</a:t>
              </a:r>
            </a:p>
            <a:p>
              <a:pPr algn="ctr">
                <a:spcAft>
                  <a:spcPts val="0"/>
                </a:spcAft>
              </a:pPr>
              <a:endParaRPr lang="ru-RU" sz="900" b="1" dirty="0" smtClean="0"/>
            </a:p>
            <a:p>
              <a:pPr>
                <a:spcAft>
                  <a:spcPts val="0"/>
                </a:spcAft>
              </a:pPr>
              <a:r>
                <a:rPr lang="ru-RU" sz="900" b="1" dirty="0" err="1" smtClean="0">
                  <a:solidFill>
                    <a:srgbClr val="FF0000"/>
                  </a:solidFill>
                </a:rPr>
                <a:t>Безчехловая</a:t>
              </a:r>
              <a:endParaRPr lang="ru-RU" sz="900" b="1" dirty="0" smtClean="0">
                <a:solidFill>
                  <a:srgbClr val="FF0000"/>
                </a:solidFill>
              </a:endParaRPr>
            </a:p>
            <a:p>
              <a:pPr>
                <a:spcAft>
                  <a:spcPts val="0"/>
                </a:spcAft>
              </a:pPr>
              <a:r>
                <a:rPr lang="ru-RU" sz="900" b="1" dirty="0" smtClean="0"/>
                <a:t>Топливный цикл - </a:t>
              </a:r>
              <a:r>
                <a:rPr lang="ru-RU" sz="900" b="1" dirty="0" smtClean="0">
                  <a:solidFill>
                    <a:srgbClr val="FF0000"/>
                  </a:solidFill>
                </a:rPr>
                <a:t>6-ти годичный</a:t>
              </a:r>
              <a:endParaRPr lang="ru-RU" sz="900" b="1" dirty="0" smtClean="0">
                <a:cs typeface="Arial" pitchFamily="34" charset="0"/>
              </a:endParaRPr>
            </a:p>
            <a:p>
              <a:pPr>
                <a:spcAft>
                  <a:spcPts val="0"/>
                </a:spcAft>
              </a:pPr>
              <a:r>
                <a:rPr lang="ru-RU" sz="900" b="1" dirty="0" smtClean="0"/>
                <a:t>Кол-во кассет подпитки – </a:t>
              </a:r>
              <a:r>
                <a:rPr lang="ru-RU" sz="900" b="1" dirty="0" smtClean="0">
                  <a:solidFill>
                    <a:srgbClr val="C00000"/>
                  </a:solidFill>
                </a:rPr>
                <a:t>60</a:t>
              </a:r>
              <a:r>
                <a:rPr lang="ru-RU" sz="900" b="1" dirty="0" smtClean="0"/>
                <a:t> шт.</a:t>
              </a:r>
              <a:endParaRPr lang="ru-RU" sz="900" dirty="0" smtClean="0"/>
            </a:p>
            <a:p>
              <a:pPr>
                <a:spcAft>
                  <a:spcPts val="0"/>
                </a:spcAft>
              </a:pPr>
              <a:r>
                <a:rPr lang="ru-RU" sz="900" b="1" dirty="0" smtClean="0"/>
                <a:t>Выгорание - </a:t>
              </a:r>
              <a:r>
                <a:rPr lang="ru-RU" sz="900" b="1" dirty="0" smtClean="0">
                  <a:solidFill>
                    <a:srgbClr val="FF0000"/>
                  </a:solidFill>
                </a:rPr>
                <a:t>65</a:t>
              </a:r>
              <a:r>
                <a:rPr lang="ru-RU" sz="900" b="1" dirty="0" smtClean="0"/>
                <a:t> МВт</a:t>
              </a:r>
              <a:r>
                <a:rPr lang="en-US" sz="900" b="1" dirty="0" smtClean="0"/>
                <a:t>·</a:t>
              </a:r>
              <a:r>
                <a:rPr lang="ru-RU" sz="900" b="1" dirty="0" err="1" smtClean="0"/>
                <a:t>сут</a:t>
              </a:r>
              <a:r>
                <a:rPr lang="ru-RU" sz="900" b="1" dirty="0" smtClean="0"/>
                <a:t>/кг</a:t>
              </a:r>
              <a:r>
                <a:rPr lang="en-US" sz="900" b="1" dirty="0" smtClean="0"/>
                <a:t>U</a:t>
              </a:r>
              <a:endParaRPr lang="ru-RU" sz="900" b="1" dirty="0" smtClean="0"/>
            </a:p>
            <a:p>
              <a:pPr>
                <a:spcAft>
                  <a:spcPts val="0"/>
                </a:spcAft>
              </a:pPr>
              <a:r>
                <a:rPr lang="ru-RU" sz="900" b="1" dirty="0" smtClean="0"/>
                <a:t>Работа в маневренном режиме.</a:t>
              </a:r>
            </a:p>
            <a:p>
              <a:pPr>
                <a:spcAft>
                  <a:spcPts val="0"/>
                </a:spcAft>
              </a:pPr>
              <a:endParaRPr lang="ru-RU" sz="900" b="1" dirty="0" smtClean="0"/>
            </a:p>
            <a:p>
              <a:pPr>
                <a:spcAft>
                  <a:spcPts val="0"/>
                </a:spcAft>
              </a:pPr>
              <a:r>
                <a:rPr lang="ru-RU" sz="900" b="1" dirty="0" smtClean="0"/>
                <a:t>Опытная эксплуатация – с 2010 года </a:t>
              </a:r>
            </a:p>
            <a:p>
              <a:pPr>
                <a:spcAft>
                  <a:spcPts val="0"/>
                </a:spcAft>
              </a:pPr>
              <a:r>
                <a:rPr lang="ru-RU" sz="900" b="1" dirty="0" smtClean="0"/>
                <a:t>на 4-м энергоблоке Кольской АЭС </a:t>
              </a:r>
            </a:p>
          </p:txBody>
        </p:sp>
      </p:grpSp>
      <p:sp>
        <p:nvSpPr>
          <p:cNvPr id="20" name="Стрелка вниз 19"/>
          <p:cNvSpPr/>
          <p:nvPr/>
        </p:nvSpPr>
        <p:spPr>
          <a:xfrm>
            <a:off x="971601" y="2852936"/>
            <a:ext cx="936104" cy="122413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 rot="16200000">
            <a:off x="3995938" y="908720"/>
            <a:ext cx="864095" cy="1728192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32240" y="4668306"/>
            <a:ext cx="2136657" cy="1496998"/>
          </a:xfrm>
          <a:prstGeom prst="rect">
            <a:avLst/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27" name="Рисунок 2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128" y="3284984"/>
            <a:ext cx="1872208" cy="1402664"/>
          </a:xfrm>
          <a:prstGeom prst="rect">
            <a:avLst/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31" name="TextBox 30"/>
          <p:cNvSpPr txBox="1"/>
          <p:nvPr/>
        </p:nvSpPr>
        <p:spPr>
          <a:xfrm>
            <a:off x="3419873" y="2319265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Улучшение структуры топлива</a:t>
            </a:r>
            <a:endParaRPr lang="ru-RU" sz="12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5976664" y="3007985"/>
            <a:ext cx="3131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Улучшение свойств сплава Э110</a:t>
            </a:r>
            <a:endParaRPr lang="ru-RU" sz="1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Прямая соединительная линия 36"/>
          <p:cNvCxnSpPr/>
          <p:nvPr/>
        </p:nvCxnSpPr>
        <p:spPr>
          <a:xfrm flipV="1">
            <a:off x="5796136" y="4941168"/>
            <a:ext cx="2232248" cy="216024"/>
          </a:xfrm>
          <a:prstGeom prst="line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5796136" y="5013176"/>
            <a:ext cx="2232248" cy="216024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2555776" y="5949280"/>
            <a:ext cx="1368152" cy="72008"/>
          </a:xfrm>
          <a:prstGeom prst="line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2555776" y="6021288"/>
            <a:ext cx="1368152" cy="216024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3923928" y="5229200"/>
            <a:ext cx="1872208" cy="792088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3923928" y="5157192"/>
            <a:ext cx="1872208" cy="792088"/>
          </a:xfrm>
          <a:prstGeom prst="line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 descr="эволюция ВВЭР-1000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505" y="1238778"/>
            <a:ext cx="8279456" cy="5036620"/>
          </a:xfrm>
          <a:prstGeom prst="rect">
            <a:avLst/>
          </a:prstGeom>
        </p:spPr>
      </p:pic>
      <p:sp>
        <p:nvSpPr>
          <p:cNvPr id="28" name="Заголовок 1"/>
          <p:cNvSpPr>
            <a:spLocks noGrp="1"/>
          </p:cNvSpPr>
          <p:nvPr>
            <p:ph type="title"/>
          </p:nvPr>
        </p:nvSpPr>
        <p:spPr>
          <a:xfrm>
            <a:off x="260839" y="72010"/>
            <a:ext cx="8670681" cy="980727"/>
          </a:xfrm>
        </p:spPr>
        <p:txBody>
          <a:bodyPr/>
          <a:lstStyle/>
          <a:p>
            <a:r>
              <a:rPr lang="ru-RU" dirty="0" smtClean="0"/>
              <a:t>Ядерное топливо для ВВЭР</a:t>
            </a:r>
            <a:r>
              <a:rPr lang="en-US" dirty="0" smtClean="0"/>
              <a:t>-</a:t>
            </a:r>
            <a:r>
              <a:rPr lang="ru-RU" dirty="0" smtClean="0"/>
              <a:t>1000</a:t>
            </a:r>
            <a:br>
              <a:rPr lang="ru-RU" dirty="0" smtClean="0"/>
            </a:br>
            <a:r>
              <a:rPr lang="ru-RU" dirty="0" smtClean="0"/>
              <a:t>Этапы развития</a:t>
            </a:r>
            <a:br>
              <a:rPr lang="ru-RU" dirty="0" smtClean="0"/>
            </a:br>
            <a:endParaRPr lang="ru-RU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23529" y="6021288"/>
            <a:ext cx="2232248" cy="0"/>
          </a:xfrm>
          <a:prstGeom prst="line">
            <a:avLst/>
          </a:prstGeom>
          <a:ln w="508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323528" y="6237312"/>
            <a:ext cx="2232249" cy="0"/>
          </a:xfrm>
          <a:prstGeom prst="line">
            <a:avLst/>
          </a:prstGeom>
          <a:ln w="508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605589" y="5733258"/>
            <a:ext cx="159370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</a:rPr>
              <a:t>Экономичность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60340" y="5977732"/>
            <a:ext cx="126989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</a:rPr>
              <a:t>Надежность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jmCE2YGq0OZ5EOUQ1enm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jmCE2YGq0OZ5EOUQ1enm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jmCE2YGq0OZ5EOUQ1enm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jmCE2YGq0OZ5EOUQ1enmA"/>
</p:tagLst>
</file>

<file path=ppt/theme/theme1.xml><?xml version="1.0" encoding="utf-8"?>
<a:theme xmlns:a="http://schemas.openxmlformats.org/drawingml/2006/main" name="a-section72">
  <a:themeElements>
    <a:clrScheme name="a-section72 9">
      <a:dk1>
        <a:srgbClr val="003366"/>
      </a:dk1>
      <a:lt1>
        <a:srgbClr val="FFFFFF"/>
      </a:lt1>
      <a:dk2>
        <a:srgbClr val="FFFFFF"/>
      </a:dk2>
      <a:lt2>
        <a:srgbClr val="808080"/>
      </a:lt2>
      <a:accent1>
        <a:srgbClr val="99CCFF"/>
      </a:accent1>
      <a:accent2>
        <a:srgbClr val="4596D1"/>
      </a:accent2>
      <a:accent3>
        <a:srgbClr val="FFFFFF"/>
      </a:accent3>
      <a:accent4>
        <a:srgbClr val="002A56"/>
      </a:accent4>
      <a:accent5>
        <a:srgbClr val="CAE2FF"/>
      </a:accent5>
      <a:accent6>
        <a:srgbClr val="3E87BD"/>
      </a:accent6>
      <a:hlink>
        <a:srgbClr val="003274"/>
      </a:hlink>
      <a:folHlink>
        <a:srgbClr val="025EA1"/>
      </a:folHlink>
    </a:clrScheme>
    <a:fontScheme name="a-section7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-section7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2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2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2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2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2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2 2">
        <a:dk1>
          <a:srgbClr val="414142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363637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0594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2 3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5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8E5"/>
        </a:accent5>
        <a:accent6>
          <a:srgbClr val="002C68"/>
        </a:accent6>
        <a:hlink>
          <a:srgbClr val="045FA3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2 4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4596D1"/>
        </a:accent1>
        <a:accent2>
          <a:srgbClr val="003274"/>
        </a:accent2>
        <a:accent3>
          <a:srgbClr val="FFFFFF"/>
        </a:accent3>
        <a:accent4>
          <a:srgbClr val="363637"/>
        </a:accent4>
        <a:accent5>
          <a:srgbClr val="B0C9E5"/>
        </a:accent5>
        <a:accent6>
          <a:srgbClr val="002C68"/>
        </a:accent6>
        <a:hlink>
          <a:srgbClr val="025EA1"/>
        </a:hlink>
        <a:folHlink>
          <a:srgbClr val="6CAED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2 5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F6600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FB8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2 6">
        <a:dk1>
          <a:srgbClr val="414142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363637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2 7">
        <a:dk1>
          <a:srgbClr val="000099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000082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2 8">
        <a:dk1>
          <a:srgbClr val="003366"/>
        </a:dk1>
        <a:lt1>
          <a:srgbClr val="FFFFFF"/>
        </a:lt1>
        <a:dk2>
          <a:srgbClr val="FFFFFF"/>
        </a:dk2>
        <a:lt2>
          <a:srgbClr val="808080"/>
        </a:lt2>
        <a:accent1>
          <a:srgbClr val="F37D07"/>
        </a:accent1>
        <a:accent2>
          <a:srgbClr val="4596D1"/>
        </a:accent2>
        <a:accent3>
          <a:srgbClr val="FFFFFF"/>
        </a:accent3>
        <a:accent4>
          <a:srgbClr val="002A56"/>
        </a:accent4>
        <a:accent5>
          <a:srgbClr val="F8BFAA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-section72 9">
        <a:dk1>
          <a:srgbClr val="003366"/>
        </a:dk1>
        <a:lt1>
          <a:srgbClr val="FFFFFF"/>
        </a:lt1>
        <a:dk2>
          <a:srgbClr val="FFFFFF"/>
        </a:dk2>
        <a:lt2>
          <a:srgbClr val="808080"/>
        </a:lt2>
        <a:accent1>
          <a:srgbClr val="99CCFF"/>
        </a:accent1>
        <a:accent2>
          <a:srgbClr val="4596D1"/>
        </a:accent2>
        <a:accent3>
          <a:srgbClr val="FFFFFF"/>
        </a:accent3>
        <a:accent4>
          <a:srgbClr val="002A56"/>
        </a:accent4>
        <a:accent5>
          <a:srgbClr val="CAE2FF"/>
        </a:accent5>
        <a:accent6>
          <a:srgbClr val="3E87BD"/>
        </a:accent6>
        <a:hlink>
          <a:srgbClr val="003274"/>
        </a:hlink>
        <a:folHlink>
          <a:srgbClr val="025E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28044</TotalTime>
  <Words>1724</Words>
  <Application>Microsoft Office PowerPoint</Application>
  <PresentationFormat>Экран (4:3)</PresentationFormat>
  <Paragraphs>458</Paragraphs>
  <Slides>20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a-section72</vt:lpstr>
      <vt:lpstr>Image</vt:lpstr>
      <vt:lpstr>Точечный рисунок</vt:lpstr>
      <vt:lpstr>    Ядерное топливо для российских энергетических реакторов.      Этапы эволюции, текущее состояние и перспективные направления развития.</vt:lpstr>
      <vt:lpstr>Жизненный цикл ядерного топлива</vt:lpstr>
      <vt:lpstr>Схема взаимодействия при создании новых видов ядерного топлива</vt:lpstr>
      <vt:lpstr>Развитие конструкций и технологий изготовления ядерного топлива  </vt:lpstr>
      <vt:lpstr>Основные типы ядерного топлива для российских энергетических реакторов</vt:lpstr>
      <vt:lpstr>Ядерное топливо для ВВЭР-440 Этапы развития </vt:lpstr>
      <vt:lpstr>Ядерное топливо для ВВЭР-440 Этапы развития </vt:lpstr>
      <vt:lpstr>Ядерное топливо для ВВЭР-440 Этапы развития  </vt:lpstr>
      <vt:lpstr>Ядерное топливо для ВВЭР-1000 Этапы развития </vt:lpstr>
      <vt:lpstr>Ядерное топливо для ВВЭР-1000 Этапы развития </vt:lpstr>
      <vt:lpstr>Ядерное топливо для ВВЭР-1000 Этапы развития </vt:lpstr>
      <vt:lpstr>ТВС ВВЭР-1000 с жестким каркасом</vt:lpstr>
      <vt:lpstr>Основные виды ядерного топлива  для ВВЭР-1000 </vt:lpstr>
      <vt:lpstr>Слайд 14</vt:lpstr>
      <vt:lpstr>Слайд 15</vt:lpstr>
      <vt:lpstr>Слайд 16</vt:lpstr>
      <vt:lpstr>Слайд 17</vt:lpstr>
      <vt:lpstr>Слайд 18</vt:lpstr>
      <vt:lpstr>Слайд 19</vt:lpstr>
      <vt:lpstr>ОАО «ТВЭЛ» благодарит своих постоянных партнеров за многолетнее плодотворное взаимодействие в развитии российского ядерного топлива и уверен в дальнейшем взаимовыгодном сотрудничестве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инжиниринговой деятельности при сооружении объектов использования атомной энергии</dc:title>
  <dc:creator>prohorov-va</dc:creator>
  <cp:lastModifiedBy>Filippov</cp:lastModifiedBy>
  <cp:revision>1623</cp:revision>
  <dcterms:created xsi:type="dcterms:W3CDTF">2009-06-08T07:16:52Z</dcterms:created>
  <dcterms:modified xsi:type="dcterms:W3CDTF">2014-06-26T03:45:48Z</dcterms:modified>
</cp:coreProperties>
</file>