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320" r:id="rId2"/>
    <p:sldId id="348" r:id="rId3"/>
    <p:sldId id="378" r:id="rId4"/>
    <p:sldId id="395" r:id="rId5"/>
    <p:sldId id="379" r:id="rId6"/>
    <p:sldId id="380" r:id="rId7"/>
    <p:sldId id="381" r:id="rId8"/>
    <p:sldId id="382" r:id="rId9"/>
    <p:sldId id="383" r:id="rId10"/>
    <p:sldId id="384" r:id="rId11"/>
    <p:sldId id="385" r:id="rId12"/>
    <p:sldId id="386" r:id="rId13"/>
    <p:sldId id="387" r:id="rId14"/>
    <p:sldId id="388" r:id="rId15"/>
    <p:sldId id="361" r:id="rId16"/>
    <p:sldId id="374" r:id="rId17"/>
    <p:sldId id="375" r:id="rId18"/>
    <p:sldId id="376" r:id="rId19"/>
    <p:sldId id="389" r:id="rId20"/>
    <p:sldId id="390" r:id="rId21"/>
    <p:sldId id="391" r:id="rId22"/>
    <p:sldId id="392" r:id="rId23"/>
    <p:sldId id="323" r:id="rId24"/>
    <p:sldId id="393" r:id="rId25"/>
    <p:sldId id="377" r:id="rId26"/>
    <p:sldId id="394"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76D3"/>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224" y="-13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file:///C:\Users\Arutyunyan-VG\AppData\Local\Temp\notesCBB058\~6803014.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lrMapOvr bg1="lt1" tx1="dk1" bg2="lt2" tx2="dk2" accent1="accent1" accent2="accent2" accent3="accent3" accent4="accent4" accent5="accent5" accent6="accent6" hlink="hlink" folHlink="folHlink"/>
  <c:chart>
    <c:autoTitleDeleted val="1"/>
    <c:plotArea>
      <c:layout/>
      <c:lineChart>
        <c:grouping val="standard"/>
        <c:ser>
          <c:idx val="0"/>
          <c:order val="0"/>
          <c:tx>
            <c:strRef>
              <c:f>'2000_2021_ИсхДанные'!$B$2</c:f>
              <c:strCache>
                <c:ptCount val="1"/>
                <c:pt idx="0">
                  <c:v>Обская губа (Ямал СПГ+Газпром нефть)</c:v>
                </c:pt>
              </c:strCache>
            </c:strRef>
          </c:tx>
          <c:spPr>
            <a:ln w="38100" cap="rnd">
              <a:solidFill>
                <a:srgbClr val="FFFF00"/>
              </a:solidFill>
              <a:round/>
            </a:ln>
            <a:effectLst/>
          </c:spPr>
          <c:marker>
            <c:symbol val="none"/>
          </c:marker>
          <c:cat>
            <c:numRef>
              <c:f>'2000_2021_ИсхДанные'!$A$3:$A$24</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'2000_2021_ИсхДанные'!$B$3:$B$24</c:f>
              <c:numCache>
                <c:formatCode>#,##0</c:formatCode>
                <c:ptCount val="22"/>
                <c:pt idx="0">
                  <c:v>1</c:v>
                </c:pt>
                <c:pt idx="1">
                  <c:v>1</c:v>
                </c:pt>
                <c:pt idx="2">
                  <c:v>1</c:v>
                </c:pt>
                <c:pt idx="3">
                  <c:v>1</c:v>
                </c:pt>
                <c:pt idx="4">
                  <c:v>1</c:v>
                </c:pt>
                <c:pt idx="5">
                  <c:v>1</c:v>
                </c:pt>
                <c:pt idx="6">
                  <c:v>1</c:v>
                </c:pt>
                <c:pt idx="7">
                  <c:v>1</c:v>
                </c:pt>
                <c:pt idx="8">
                  <c:v>2</c:v>
                </c:pt>
                <c:pt idx="9">
                  <c:v>1</c:v>
                </c:pt>
                <c:pt idx="10">
                  <c:v>1</c:v>
                </c:pt>
                <c:pt idx="11">
                  <c:v>1</c:v>
                </c:pt>
                <c:pt idx="12">
                  <c:v>1</c:v>
                </c:pt>
                <c:pt idx="13">
                  <c:v>3</c:v>
                </c:pt>
                <c:pt idx="14">
                  <c:v>7</c:v>
                </c:pt>
                <c:pt idx="15">
                  <c:v>7</c:v>
                </c:pt>
                <c:pt idx="16">
                  <c:v>7</c:v>
                </c:pt>
                <c:pt idx="17">
                  <c:v>8</c:v>
                </c:pt>
                <c:pt idx="18">
                  <c:v>21.5</c:v>
                </c:pt>
                <c:pt idx="19">
                  <c:v>23</c:v>
                </c:pt>
                <c:pt idx="20">
                  <c:v>23</c:v>
                </c:pt>
                <c:pt idx="21">
                  <c:v>23</c:v>
                </c:pt>
              </c:numCache>
            </c:numRef>
          </c:val>
          <c:smooth val="1"/>
        </c:ser>
        <c:ser>
          <c:idx val="1"/>
          <c:order val="1"/>
          <c:tx>
            <c:strRef>
              <c:f>'2000_2021_ИсхДанные'!#REF!</c:f>
              <c:strCache>
                <c:ptCount val="1"/>
                <c:pt idx="0">
                  <c:v>#REF!</c:v>
                </c:pt>
              </c:strCache>
            </c:strRef>
          </c:tx>
          <c:spPr>
            <a:ln w="63500" cap="rnd">
              <a:solidFill>
                <a:schemeClr val="accent2"/>
              </a:solidFill>
              <a:round/>
            </a:ln>
            <a:effectLst/>
          </c:spPr>
          <c:marker>
            <c:symbol val="none"/>
          </c:marker>
          <c:cat>
            <c:numRef>
              <c:f>'2000_2021_ИсхДанные'!$A$3:$A$24</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'2000_2021_ИсхДанные'!#REF!</c:f>
              <c:numCache>
                <c:formatCode>General</c:formatCode>
                <c:ptCount val="1"/>
                <c:pt idx="0">
                  <c:v>1</c:v>
                </c:pt>
              </c:numCache>
            </c:numRef>
          </c:val>
          <c:smooth val="1"/>
        </c:ser>
        <c:ser>
          <c:idx val="2"/>
          <c:order val="2"/>
          <c:tx>
            <c:strRef>
              <c:f>'2000_2021_ИсхДанные'!$C$2</c:f>
              <c:strCache>
                <c:ptCount val="1"/>
                <c:pt idx="0">
                  <c:v>Енисей (Нор.Никель + ННК)</c:v>
                </c:pt>
              </c:strCache>
            </c:strRef>
          </c:tx>
          <c:spPr>
            <a:ln w="38100" cap="rnd">
              <a:solidFill>
                <a:srgbClr val="009900"/>
              </a:solidFill>
              <a:round/>
            </a:ln>
            <a:effectLst/>
          </c:spPr>
          <c:marker>
            <c:symbol val="none"/>
          </c:marker>
          <c:cat>
            <c:numRef>
              <c:f>'2000_2021_ИсхДанные'!$A$3:$A$24</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'2000_2021_ИсхДанные'!$C$3:$C$24</c:f>
              <c:numCache>
                <c:formatCode>#,##0</c:formatCode>
                <c:ptCount val="22"/>
                <c:pt idx="0">
                  <c:v>26</c:v>
                </c:pt>
                <c:pt idx="1">
                  <c:v>26</c:v>
                </c:pt>
                <c:pt idx="2">
                  <c:v>26</c:v>
                </c:pt>
                <c:pt idx="3">
                  <c:v>26</c:v>
                </c:pt>
                <c:pt idx="4">
                  <c:v>26</c:v>
                </c:pt>
                <c:pt idx="5">
                  <c:v>26</c:v>
                </c:pt>
                <c:pt idx="6">
                  <c:v>25</c:v>
                </c:pt>
                <c:pt idx="7">
                  <c:v>21</c:v>
                </c:pt>
                <c:pt idx="8">
                  <c:v>14</c:v>
                </c:pt>
                <c:pt idx="9">
                  <c:v>5</c:v>
                </c:pt>
                <c:pt idx="10">
                  <c:v>0</c:v>
                </c:pt>
                <c:pt idx="11">
                  <c:v>5</c:v>
                </c:pt>
                <c:pt idx="12">
                  <c:v>5</c:v>
                </c:pt>
                <c:pt idx="13">
                  <c:v>5</c:v>
                </c:pt>
                <c:pt idx="14">
                  <c:v>5</c:v>
                </c:pt>
                <c:pt idx="15">
                  <c:v>5</c:v>
                </c:pt>
                <c:pt idx="16">
                  <c:v>5</c:v>
                </c:pt>
                <c:pt idx="17">
                  <c:v>7</c:v>
                </c:pt>
                <c:pt idx="18">
                  <c:v>7</c:v>
                </c:pt>
                <c:pt idx="19">
                  <c:v>7</c:v>
                </c:pt>
                <c:pt idx="20">
                  <c:v>7</c:v>
                </c:pt>
                <c:pt idx="21">
                  <c:v>7</c:v>
                </c:pt>
              </c:numCache>
            </c:numRef>
          </c:val>
          <c:smooth val="1"/>
        </c:ser>
        <c:ser>
          <c:idx val="3"/>
          <c:order val="3"/>
          <c:tx>
            <c:strRef>
              <c:f>'2000_2021_ИсхДанные'!$D$2</c:f>
              <c:strCache>
                <c:ptCount val="1"/>
                <c:pt idx="0">
                  <c:v>Транзиты в акватории СМП</c:v>
                </c:pt>
              </c:strCache>
            </c:strRef>
          </c:tx>
          <c:spPr>
            <a:ln w="38100" cap="rnd">
              <a:solidFill>
                <a:srgbClr val="0070C0"/>
              </a:solidFill>
              <a:round/>
            </a:ln>
            <a:effectLst/>
          </c:spPr>
          <c:marker>
            <c:symbol val="none"/>
          </c:marker>
          <c:cat>
            <c:numRef>
              <c:f>'2000_2021_ИсхДанные'!$A$3:$A$24</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'2000_2021_ИсхДанные'!$D$3:$D$24</c:f>
              <c:numCache>
                <c:formatCode>General</c:formatCode>
                <c:ptCount val="22"/>
                <c:pt idx="9" formatCode="#,##0">
                  <c:v>0</c:v>
                </c:pt>
                <c:pt idx="10" formatCode="#,##0">
                  <c:v>5</c:v>
                </c:pt>
                <c:pt idx="11" formatCode="#,##0">
                  <c:v>5</c:v>
                </c:pt>
                <c:pt idx="12" formatCode="#,##0">
                  <c:v>5</c:v>
                </c:pt>
                <c:pt idx="13" formatCode="#,##0">
                  <c:v>6</c:v>
                </c:pt>
                <c:pt idx="14" formatCode="#,##0">
                  <c:v>6</c:v>
                </c:pt>
                <c:pt idx="15" formatCode="#,##0">
                  <c:v>7</c:v>
                </c:pt>
                <c:pt idx="16" formatCode="#,##0">
                  <c:v>7</c:v>
                </c:pt>
                <c:pt idx="17" formatCode="#,##0">
                  <c:v>8</c:v>
                </c:pt>
                <c:pt idx="18" formatCode="#,##0">
                  <c:v>10</c:v>
                </c:pt>
                <c:pt idx="19" formatCode="#,##0">
                  <c:v>10</c:v>
                </c:pt>
                <c:pt idx="20" formatCode="#,##0">
                  <c:v>10</c:v>
                </c:pt>
                <c:pt idx="21" formatCode="#,##0">
                  <c:v>10</c:v>
                </c:pt>
              </c:numCache>
            </c:numRef>
          </c:val>
          <c:smooth val="1"/>
        </c:ser>
        <c:ser>
          <c:idx val="4"/>
          <c:order val="4"/>
          <c:tx>
            <c:strRef>
              <c:f>'2000_2021_ИсхДанные'!$E$2</c:f>
              <c:strCache>
                <c:ptCount val="1"/>
                <c:pt idx="0">
                  <c:v>Экспедиции</c:v>
                </c:pt>
              </c:strCache>
            </c:strRef>
          </c:tx>
          <c:spPr>
            <a:ln w="38100" cap="rnd">
              <a:solidFill>
                <a:schemeClr val="accent5"/>
              </a:solidFill>
              <a:round/>
            </a:ln>
            <a:effectLst/>
          </c:spPr>
          <c:marker>
            <c:symbol val="none"/>
          </c:marker>
          <c:cat>
            <c:numRef>
              <c:f>'2000_2021_ИсхДанные'!$A$3:$A$24</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'2000_2021_ИсхДанные'!$E$3:$E$24</c:f>
              <c:numCache>
                <c:formatCode>General</c:formatCode>
                <c:ptCount val="22"/>
                <c:pt idx="8" formatCode="#,##0">
                  <c:v>0</c:v>
                </c:pt>
                <c:pt idx="9" formatCode="#,##0">
                  <c:v>3</c:v>
                </c:pt>
                <c:pt idx="10" formatCode="#,##0">
                  <c:v>7</c:v>
                </c:pt>
                <c:pt idx="11" formatCode="#,##0">
                  <c:v>5</c:v>
                </c:pt>
                <c:pt idx="12" formatCode="#,##0">
                  <c:v>2</c:v>
                </c:pt>
                <c:pt idx="13" formatCode="#,##0">
                  <c:v>3</c:v>
                </c:pt>
                <c:pt idx="14" formatCode="#,##0">
                  <c:v>3</c:v>
                </c:pt>
                <c:pt idx="15" formatCode="#,##0">
                  <c:v>3</c:v>
                </c:pt>
                <c:pt idx="16" formatCode="#,##0">
                  <c:v>3</c:v>
                </c:pt>
                <c:pt idx="17" formatCode="#,##0">
                  <c:v>3</c:v>
                </c:pt>
                <c:pt idx="18" formatCode="#,##0">
                  <c:v>4</c:v>
                </c:pt>
                <c:pt idx="19" formatCode="#,##0">
                  <c:v>4</c:v>
                </c:pt>
                <c:pt idx="20" formatCode="#,##0">
                  <c:v>4</c:v>
                </c:pt>
                <c:pt idx="21" formatCode="#,##0">
                  <c:v>4</c:v>
                </c:pt>
              </c:numCache>
            </c:numRef>
          </c:val>
          <c:smooth val="1"/>
        </c:ser>
        <c:ser>
          <c:idx val="5"/>
          <c:order val="5"/>
          <c:tx>
            <c:strRef>
              <c:f>'2000_2021_ИсхДанные'!#REF!</c:f>
              <c:strCache>
                <c:ptCount val="1"/>
                <c:pt idx="0">
                  <c:v>#REF!</c:v>
                </c:pt>
              </c:strCache>
            </c:strRef>
          </c:tx>
          <c:spPr>
            <a:ln w="63500" cap="rnd">
              <a:solidFill>
                <a:schemeClr val="accent6"/>
              </a:solidFill>
              <a:round/>
            </a:ln>
            <a:effectLst/>
          </c:spPr>
          <c:marker>
            <c:symbol val="none"/>
          </c:marker>
          <c:cat>
            <c:numRef>
              <c:f>'2000_2021_ИсхДанные'!$A$3:$A$24</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'2000_2021_ИсхДанные'!#REF!</c:f>
              <c:numCache>
                <c:formatCode>General</c:formatCode>
                <c:ptCount val="1"/>
                <c:pt idx="0">
                  <c:v>1</c:v>
                </c:pt>
              </c:numCache>
            </c:numRef>
          </c:val>
          <c:smooth val="1"/>
        </c:ser>
        <c:ser>
          <c:idx val="6"/>
          <c:order val="6"/>
          <c:tx>
            <c:strRef>
              <c:f>'2000_2021_ИсхДанные'!$F$2</c:f>
              <c:strCache>
                <c:ptCount val="1"/>
                <c:pt idx="0">
                  <c:v>Круизы</c:v>
                </c:pt>
              </c:strCache>
            </c:strRef>
          </c:tx>
          <c:spPr>
            <a:ln w="38100" cap="rnd">
              <a:solidFill>
                <a:schemeClr val="accent6">
                  <a:lumMod val="75000"/>
                </a:schemeClr>
              </a:solidFill>
              <a:round/>
            </a:ln>
            <a:effectLst/>
          </c:spPr>
          <c:marker>
            <c:symbol val="none"/>
          </c:marker>
          <c:cat>
            <c:numRef>
              <c:f>'2000_2021_ИсхДанные'!$A$3:$A$24</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'2000_2021_ИсхДанные'!$F$3:$F$24</c:f>
              <c:numCache>
                <c:formatCode>#,##0</c:formatCode>
                <c:ptCount val="22"/>
                <c:pt idx="0">
                  <c:v>2</c:v>
                </c:pt>
                <c:pt idx="1">
                  <c:v>2</c:v>
                </c:pt>
                <c:pt idx="2">
                  <c:v>2</c:v>
                </c:pt>
                <c:pt idx="3">
                  <c:v>2</c:v>
                </c:pt>
                <c:pt idx="4">
                  <c:v>2</c:v>
                </c:pt>
                <c:pt idx="5">
                  <c:v>2</c:v>
                </c:pt>
                <c:pt idx="6">
                  <c:v>2</c:v>
                </c:pt>
                <c:pt idx="7">
                  <c:v>2</c:v>
                </c:pt>
                <c:pt idx="8">
                  <c:v>2</c:v>
                </c:pt>
                <c:pt idx="9">
                  <c:v>2</c:v>
                </c:pt>
                <c:pt idx="10">
                  <c:v>2</c:v>
                </c:pt>
                <c:pt idx="11">
                  <c:v>3</c:v>
                </c:pt>
                <c:pt idx="12">
                  <c:v>3</c:v>
                </c:pt>
                <c:pt idx="13">
                  <c:v>3</c:v>
                </c:pt>
                <c:pt idx="14">
                  <c:v>3</c:v>
                </c:pt>
                <c:pt idx="15">
                  <c:v>0</c:v>
                </c:pt>
              </c:numCache>
            </c:numRef>
          </c:val>
          <c:smooth val="1"/>
        </c:ser>
        <c:ser>
          <c:idx val="7"/>
          <c:order val="7"/>
          <c:tx>
            <c:strRef>
              <c:f>'2000_2021_ИсхДанные'!#REF!</c:f>
              <c:strCache>
                <c:ptCount val="1"/>
                <c:pt idx="0">
                  <c:v>#REF!</c:v>
                </c:pt>
              </c:strCache>
            </c:strRef>
          </c:tx>
          <c:spPr>
            <a:ln w="63500" cap="rnd">
              <a:solidFill>
                <a:schemeClr val="accent2">
                  <a:lumMod val="60000"/>
                </a:schemeClr>
              </a:solidFill>
              <a:round/>
            </a:ln>
            <a:effectLst/>
          </c:spPr>
          <c:marker>
            <c:symbol val="none"/>
          </c:marker>
          <c:cat>
            <c:numRef>
              <c:f>'2000_2021_ИсхДанные'!$A$3:$A$24</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'2000_2021_ИсхДанные'!#REF!</c:f>
              <c:numCache>
                <c:formatCode>General</c:formatCode>
                <c:ptCount val="1"/>
                <c:pt idx="0">
                  <c:v>1</c:v>
                </c:pt>
              </c:numCache>
            </c:numRef>
          </c:val>
          <c:smooth val="1"/>
        </c:ser>
        <c:ser>
          <c:idx val="8"/>
          <c:order val="8"/>
          <c:tx>
            <c:strRef>
              <c:f>'2000_2021_ИсхДанные'!$G$2</c:f>
              <c:strCache>
                <c:ptCount val="1"/>
                <c:pt idx="0">
                  <c:v>Белое море</c:v>
                </c:pt>
              </c:strCache>
            </c:strRef>
          </c:tx>
          <c:spPr>
            <a:ln w="38100" cap="rnd">
              <a:solidFill>
                <a:schemeClr val="bg1">
                  <a:lumMod val="50000"/>
                </a:schemeClr>
              </a:solidFill>
              <a:round/>
            </a:ln>
            <a:effectLst/>
          </c:spPr>
          <c:marker>
            <c:symbol val="none"/>
          </c:marker>
          <c:cat>
            <c:numRef>
              <c:f>'2000_2021_ИсхДанные'!$A$3:$A$24</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'2000_2021_ИсхДанные'!$G$3:$G$24</c:f>
              <c:numCache>
                <c:formatCode>#,##0</c:formatCode>
                <c:ptCount val="22"/>
                <c:pt idx="0">
                  <c:v>3</c:v>
                </c:pt>
                <c:pt idx="1">
                  <c:v>3</c:v>
                </c:pt>
                <c:pt idx="2">
                  <c:v>3</c:v>
                </c:pt>
                <c:pt idx="3">
                  <c:v>3</c:v>
                </c:pt>
                <c:pt idx="4">
                  <c:v>3</c:v>
                </c:pt>
                <c:pt idx="5">
                  <c:v>3</c:v>
                </c:pt>
                <c:pt idx="6">
                  <c:v>3</c:v>
                </c:pt>
                <c:pt idx="7">
                  <c:v>3</c:v>
                </c:pt>
                <c:pt idx="8">
                  <c:v>3</c:v>
                </c:pt>
                <c:pt idx="9">
                  <c:v>3</c:v>
                </c:pt>
                <c:pt idx="10">
                  <c:v>3</c:v>
                </c:pt>
                <c:pt idx="11">
                  <c:v>3</c:v>
                </c:pt>
                <c:pt idx="12">
                  <c:v>3</c:v>
                </c:pt>
                <c:pt idx="13">
                  <c:v>2</c:v>
                </c:pt>
                <c:pt idx="14">
                  <c:v>0</c:v>
                </c:pt>
              </c:numCache>
            </c:numRef>
          </c:val>
          <c:smooth val="1"/>
        </c:ser>
        <c:ser>
          <c:idx val="9"/>
          <c:order val="9"/>
          <c:tx>
            <c:strRef>
              <c:f>'2000_2021_ИсхДанные'!$H$2</c:f>
              <c:strCache>
                <c:ptCount val="1"/>
                <c:pt idx="0">
                  <c:v>Балтийское море</c:v>
                </c:pt>
              </c:strCache>
            </c:strRef>
          </c:tx>
          <c:spPr>
            <a:ln w="38100" cap="rnd">
              <a:solidFill>
                <a:srgbClr val="FF0000"/>
              </a:solidFill>
              <a:round/>
            </a:ln>
            <a:effectLst/>
          </c:spPr>
          <c:marker>
            <c:symbol val="none"/>
          </c:marker>
          <c:cat>
            <c:numRef>
              <c:f>'2000_2021_ИсхДанные'!$A$3:$A$24</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'2000_2021_ИсхДанные'!$H$3:$H$24</c:f>
              <c:numCache>
                <c:formatCode>General</c:formatCode>
                <c:ptCount val="22"/>
                <c:pt idx="10" formatCode="#,##0">
                  <c:v>0</c:v>
                </c:pt>
                <c:pt idx="11" formatCode="#,##0">
                  <c:v>3</c:v>
                </c:pt>
                <c:pt idx="12" formatCode="#,##0">
                  <c:v>3</c:v>
                </c:pt>
                <c:pt idx="13" formatCode="#,##0">
                  <c:v>3</c:v>
                </c:pt>
                <c:pt idx="14" formatCode="#,##0">
                  <c:v>3</c:v>
                </c:pt>
                <c:pt idx="15" formatCode="#,##0">
                  <c:v>3</c:v>
                </c:pt>
                <c:pt idx="16" formatCode="#,##0">
                  <c:v>3</c:v>
                </c:pt>
                <c:pt idx="17" formatCode="#,##0">
                  <c:v>3</c:v>
                </c:pt>
                <c:pt idx="18" formatCode="#,##0">
                  <c:v>0</c:v>
                </c:pt>
              </c:numCache>
            </c:numRef>
          </c:val>
          <c:smooth val="1"/>
        </c:ser>
        <c:ser>
          <c:idx val="10"/>
          <c:order val="10"/>
          <c:tx>
            <c:strRef>
              <c:f>'2000_2021_ИсхДанные'!$I$2</c:f>
              <c:strCache>
                <c:ptCount val="1"/>
                <c:pt idx="0">
                  <c:v>Итого за год</c:v>
                </c:pt>
              </c:strCache>
            </c:strRef>
          </c:tx>
          <c:spPr>
            <a:ln w="38100" cap="rnd">
              <a:solidFill>
                <a:srgbClr val="002060"/>
              </a:solidFill>
              <a:round/>
            </a:ln>
            <a:effectLst/>
          </c:spPr>
          <c:marker>
            <c:symbol val="none"/>
          </c:marker>
          <c:val>
            <c:numRef>
              <c:f>'2000_2021_ИсхДанные'!$I$3:$I$24</c:f>
              <c:numCache>
                <c:formatCode>#,##0</c:formatCode>
                <c:ptCount val="22"/>
                <c:pt idx="0">
                  <c:v>32</c:v>
                </c:pt>
                <c:pt idx="1">
                  <c:v>32</c:v>
                </c:pt>
                <c:pt idx="2">
                  <c:v>32</c:v>
                </c:pt>
                <c:pt idx="3">
                  <c:v>32</c:v>
                </c:pt>
                <c:pt idx="4">
                  <c:v>32</c:v>
                </c:pt>
                <c:pt idx="5">
                  <c:v>32</c:v>
                </c:pt>
                <c:pt idx="6">
                  <c:v>31</c:v>
                </c:pt>
                <c:pt idx="7">
                  <c:v>27</c:v>
                </c:pt>
                <c:pt idx="8">
                  <c:v>21</c:v>
                </c:pt>
                <c:pt idx="9">
                  <c:v>14</c:v>
                </c:pt>
                <c:pt idx="10">
                  <c:v>18</c:v>
                </c:pt>
                <c:pt idx="11">
                  <c:v>25</c:v>
                </c:pt>
                <c:pt idx="12">
                  <c:v>22</c:v>
                </c:pt>
                <c:pt idx="13">
                  <c:v>25</c:v>
                </c:pt>
                <c:pt idx="14">
                  <c:v>27</c:v>
                </c:pt>
                <c:pt idx="15">
                  <c:v>25</c:v>
                </c:pt>
                <c:pt idx="16">
                  <c:v>25</c:v>
                </c:pt>
                <c:pt idx="17">
                  <c:v>29</c:v>
                </c:pt>
                <c:pt idx="18">
                  <c:v>42.5</c:v>
                </c:pt>
                <c:pt idx="19">
                  <c:v>44</c:v>
                </c:pt>
                <c:pt idx="20">
                  <c:v>44</c:v>
                </c:pt>
                <c:pt idx="21">
                  <c:v>44</c:v>
                </c:pt>
              </c:numCache>
            </c:numRef>
          </c:val>
          <c:smooth val="1"/>
        </c:ser>
        <c:marker val="1"/>
        <c:axId val="62708736"/>
        <c:axId val="62337792"/>
      </c:lineChart>
      <c:catAx>
        <c:axId val="62708736"/>
        <c:scaling>
          <c:orientation val="minMax"/>
        </c:scaling>
        <c:axPos val="b"/>
        <c:majorGridlines/>
        <c:numFmt formatCode="General" sourceLinked="1"/>
        <c:majorTickMark val="cross"/>
        <c:tickLblPos val="nextTo"/>
        <c:spPr>
          <a:noFill/>
          <a:ln w="9525"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j-lt"/>
                <a:ea typeface="+mn-ea"/>
                <a:cs typeface="+mn-cs"/>
              </a:defRPr>
            </a:pPr>
            <a:endParaRPr lang="ru-RU"/>
          </a:p>
        </c:txPr>
        <c:crossAx val="62337792"/>
        <c:crosses val="autoZero"/>
        <c:auto val="1"/>
        <c:lblAlgn val="ctr"/>
        <c:lblOffset val="100"/>
      </c:catAx>
      <c:valAx>
        <c:axId val="62337792"/>
        <c:scaling>
          <c:orientation val="minMax"/>
          <c:min val="0"/>
        </c:scaling>
        <c:axPos val="l"/>
        <c:majorGridlines>
          <c:spPr>
            <a:ln w="9525" cap="flat" cmpd="sng" algn="ctr">
              <a:solidFill>
                <a:schemeClr val="tx1"/>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j-lt"/>
                    <a:ea typeface="+mn-ea"/>
                    <a:cs typeface="Times New Roman" panose="02020603050405020304" pitchFamily="18" charset="0"/>
                  </a:defRPr>
                </a:pPr>
                <a:r>
                  <a:rPr lang="en-US" sz="1200" b="0" dirty="0" smtClean="0">
                    <a:latin typeface="+mj-lt"/>
                    <a:cs typeface="Times New Roman" panose="02020603050405020304" pitchFamily="18" charset="0"/>
                  </a:rPr>
                  <a:t>Icebreakers</a:t>
                </a:r>
                <a:r>
                  <a:rPr lang="en-US" sz="1200" b="0" baseline="0" dirty="0" smtClean="0">
                    <a:latin typeface="+mj-lt"/>
                    <a:cs typeface="Times New Roman" panose="02020603050405020304" pitchFamily="18" charset="0"/>
                  </a:rPr>
                  <a:t> per month</a:t>
                </a:r>
                <a:endParaRPr lang="ru-RU" sz="1200" b="0" dirty="0">
                  <a:latin typeface="+mj-lt"/>
                  <a:cs typeface="Times New Roman" panose="02020603050405020304" pitchFamily="18" charset="0"/>
                </a:endParaRPr>
              </a:p>
            </c:rich>
          </c:tx>
          <c:spPr>
            <a:noFill/>
            <a:ln>
              <a:noFill/>
            </a:ln>
            <a:effectLst/>
          </c:spPr>
        </c:title>
        <c:numFmt formatCode="#,##0" sourceLinked="1"/>
        <c:majorTickMark val="none"/>
        <c:tickLblPos val="nextTo"/>
        <c:spPr>
          <a:noFill/>
          <a:ln>
            <a:solidFill>
              <a:schemeClr val="tx1"/>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crossAx val="62708736"/>
        <c:crosses val="autoZero"/>
        <c:crossBetween val="between"/>
      </c:valAx>
      <c:spPr>
        <a:noFill/>
        <a:ln>
          <a:noFill/>
        </a:ln>
        <a:effectLst/>
      </c:spPr>
    </c:plotArea>
    <c:legend>
      <c:legendPos val="b"/>
      <c:legendEntry>
        <c:idx val="1"/>
        <c:delete val="1"/>
      </c:legendEntry>
      <c:legendEntry>
        <c:idx val="5"/>
        <c:delete val="1"/>
      </c:legendEntry>
      <c:legendEntry>
        <c:idx val="7"/>
        <c:delete val="1"/>
      </c:legendEntry>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j-lt"/>
              <a:ea typeface="+mn-ea"/>
              <a:cs typeface="+mn-cs"/>
            </a:defRPr>
          </a:pPr>
          <a:endParaRPr lang="ru-RU"/>
        </a:p>
      </c:txPr>
    </c:legend>
    <c:plotVisOnly val="1"/>
    <c:dispBlanksAs val="gap"/>
  </c:chart>
  <c: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cap="flat" cmpd="sng" algn="ctr">
      <a:solidFill>
        <a:schemeClr val="tx1">
          <a:lumMod val="15000"/>
          <a:lumOff val="85000"/>
        </a:schemeClr>
      </a:solidFill>
      <a:round/>
    </a:ln>
    <a:effectLst/>
  </c:spPr>
  <c:txPr>
    <a:bodyPr/>
    <a:lstStyle/>
    <a:p>
      <a:pPr>
        <a:defRPr/>
      </a:pPr>
      <a:endParaRPr lang="ru-RU"/>
    </a:p>
  </c:txPr>
  <c:externalData r:id="rId2"/>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A39281C-5F1C-4259-AA51-55A570E244DE}" type="datetimeFigureOut">
              <a:rPr lang="ru-RU" smtClean="0"/>
              <a:pPr/>
              <a:t>04.06.2014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2658BB-76FF-47D0-8555-5F3D93AB1C52}"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Образ слайда 1"/>
          <p:cNvSpPr>
            <a:spLocks noGrp="1" noRot="1" noChangeAspect="1" noTextEdit="1"/>
          </p:cNvSpPr>
          <p:nvPr>
            <p:ph type="sldImg"/>
          </p:nvPr>
        </p:nvSpPr>
        <p:spPr bwMode="auto">
          <a:noFill/>
          <a:ln>
            <a:solidFill>
              <a:srgbClr val="000000"/>
            </a:solidFill>
            <a:miter lim="800000"/>
            <a:headEnd/>
            <a:tailEnd/>
          </a:ln>
        </p:spPr>
      </p:sp>
      <p:sp>
        <p:nvSpPr>
          <p:cNvPr id="3" name="Заметки 2"/>
          <p:cNvSpPr>
            <a:spLocks noGrp="1"/>
          </p:cNvSpPr>
          <p:nvPr>
            <p:ph type="body" idx="1"/>
          </p:nvPr>
        </p:nvSpPr>
        <p:spPr/>
        <p:txBody>
          <a:bodyPr>
            <a:normAutofit fontScale="92500" lnSpcReduction="20000"/>
          </a:bodyPr>
          <a:lstStyle/>
          <a:p>
            <a:pPr marL="228575" indent="-228575" defTabSz="914301">
              <a:defRPr/>
            </a:pPr>
            <a:endParaRPr lang="ru-RU" dirty="0"/>
          </a:p>
        </p:txBody>
      </p:sp>
      <p:sp>
        <p:nvSpPr>
          <p:cNvPr id="4" name="Дата 3"/>
          <p:cNvSpPr>
            <a:spLocks noGrp="1"/>
          </p:cNvSpPr>
          <p:nvPr>
            <p:ph type="dt" sz="quarter" idx="1"/>
          </p:nvPr>
        </p:nvSpPr>
        <p:spPr/>
        <p:txBody>
          <a:bodyPr/>
          <a:lstStyle/>
          <a:p>
            <a:pPr>
              <a:defRPr/>
            </a:pPr>
            <a:fld id="{F8FAD173-F77B-452E-B08F-43F6218C1EE7}" type="datetime4">
              <a:rPr lang="ru-RU" smtClean="0"/>
              <a:pPr>
                <a:defRPr/>
              </a:pPr>
              <a:t>4 июня 2014 г.</a:t>
            </a:fld>
            <a:endParaRPr lang="ru-RU" dirty="0"/>
          </a:p>
        </p:txBody>
      </p:sp>
      <p:sp>
        <p:nvSpPr>
          <p:cNvPr id="5" name="Номер слайда 4"/>
          <p:cNvSpPr>
            <a:spLocks noGrp="1"/>
          </p:cNvSpPr>
          <p:nvPr>
            <p:ph type="sldNum" sz="quarter" idx="5"/>
          </p:nvPr>
        </p:nvSpPr>
        <p:spPr/>
        <p:txBody>
          <a:bodyPr/>
          <a:lstStyle/>
          <a:p>
            <a:pPr>
              <a:defRPr/>
            </a:pPr>
            <a:fld id="{3AE8FF4C-441F-4ED9-B6BB-904BBF477A0F}" type="slidenum">
              <a:rPr lang="ru-RU" smtClean="0"/>
              <a:pPr>
                <a:defRPr/>
              </a:pPr>
              <a:t>2</a:t>
            </a:fld>
            <a:endParaRPr lang="ru-RU" dirty="0"/>
          </a:p>
        </p:txBody>
      </p:sp>
      <p:sp>
        <p:nvSpPr>
          <p:cNvPr id="6" name="Нижний колонтитул 5"/>
          <p:cNvSpPr>
            <a:spLocks noGrp="1"/>
          </p:cNvSpPr>
          <p:nvPr>
            <p:ph type="ftr" sz="quarter" idx="4"/>
          </p:nvPr>
        </p:nvSpPr>
        <p:spPr/>
        <p:txBody>
          <a:bodyPr/>
          <a:lstStyle/>
          <a:p>
            <a:pPr>
              <a:defRPr/>
            </a:pPr>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Образ слайда 1"/>
          <p:cNvSpPr>
            <a:spLocks noGrp="1" noRot="1" noChangeAspect="1" noTextEdit="1"/>
          </p:cNvSpPr>
          <p:nvPr>
            <p:ph type="sldImg"/>
          </p:nvPr>
        </p:nvSpPr>
        <p:spPr bwMode="auto">
          <a:noFill/>
          <a:ln>
            <a:solidFill>
              <a:srgbClr val="000000"/>
            </a:solidFill>
            <a:miter lim="800000"/>
            <a:headEnd/>
            <a:tailEnd/>
          </a:ln>
        </p:spPr>
      </p:sp>
      <p:sp>
        <p:nvSpPr>
          <p:cNvPr id="1536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dirty="0" smtClean="0"/>
          </a:p>
        </p:txBody>
      </p:sp>
      <p:sp>
        <p:nvSpPr>
          <p:cNvPr id="4" name="Дата 3"/>
          <p:cNvSpPr>
            <a:spLocks noGrp="1"/>
          </p:cNvSpPr>
          <p:nvPr>
            <p:ph type="dt" sz="quarter" idx="1"/>
          </p:nvPr>
        </p:nvSpPr>
        <p:spPr/>
        <p:txBody>
          <a:bodyPr/>
          <a:lstStyle/>
          <a:p>
            <a:pPr>
              <a:defRPr/>
            </a:pPr>
            <a:fld id="{F8FAD173-F77B-452E-B08F-43F6218C1EE7}" type="datetime4">
              <a:rPr lang="ru-RU" smtClean="0"/>
              <a:pPr>
                <a:defRPr/>
              </a:pPr>
              <a:t>4 июня 2014 г.</a:t>
            </a:fld>
            <a:endParaRPr lang="ru-RU"/>
          </a:p>
        </p:txBody>
      </p:sp>
      <p:sp>
        <p:nvSpPr>
          <p:cNvPr id="5" name="Нижний колонтитул 4"/>
          <p:cNvSpPr>
            <a:spLocks noGrp="1"/>
          </p:cNvSpPr>
          <p:nvPr>
            <p:ph type="ftr" sz="quarter" idx="4"/>
          </p:nvPr>
        </p:nvSpPr>
        <p:spPr/>
        <p:txBody>
          <a:bodyPr/>
          <a:lstStyle/>
          <a:p>
            <a:pPr>
              <a:defRPr/>
            </a:pPr>
            <a:endParaRPr lang="ru-RU"/>
          </a:p>
        </p:txBody>
      </p:sp>
      <p:sp>
        <p:nvSpPr>
          <p:cNvPr id="6" name="Номер слайда 5"/>
          <p:cNvSpPr>
            <a:spLocks noGrp="1"/>
          </p:cNvSpPr>
          <p:nvPr>
            <p:ph type="sldNum" sz="quarter" idx="5"/>
          </p:nvPr>
        </p:nvSpPr>
        <p:spPr/>
        <p:txBody>
          <a:bodyPr/>
          <a:lstStyle/>
          <a:p>
            <a:pPr>
              <a:defRPr/>
            </a:pPr>
            <a:fld id="{BB854DC9-87F8-410C-A274-BDB695055719}" type="slidenum">
              <a:rPr lang="ru-RU" smtClean="0"/>
              <a:pPr>
                <a:defRPr/>
              </a:pPr>
              <a:t>3</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0D2658BB-76FF-47D0-8555-5F3D93AB1C52}" type="slidenum">
              <a:rPr lang="ru-RU" smtClean="0"/>
              <a:pPr/>
              <a:t>17</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0D2658BB-76FF-47D0-8555-5F3D93AB1C52}" type="slidenum">
              <a:rPr lang="ru-RU" smtClean="0"/>
              <a:pPr/>
              <a:t>20</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r>
              <a:rPr lang="en-US" smtClean="0"/>
              <a:t>,kextybz gthcjfykf</a:t>
            </a:r>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E792E17-2BD6-4E77-9609-077196457719}" type="datetimeFigureOut">
              <a:rPr lang="ru-RU" smtClean="0"/>
              <a:pPr/>
              <a:t>04.06.2014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823EB45-76CD-49D4-8D50-8C2DCDB9F93A}"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E792E17-2BD6-4E77-9609-077196457719}" type="datetimeFigureOut">
              <a:rPr lang="ru-RU" smtClean="0"/>
              <a:pPr/>
              <a:t>04.06.2014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823EB45-76CD-49D4-8D50-8C2DCDB9F93A}"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E792E17-2BD6-4E77-9609-077196457719}" type="datetimeFigureOut">
              <a:rPr lang="ru-RU" smtClean="0"/>
              <a:pPr/>
              <a:t>04.06.2014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823EB45-76CD-49D4-8D50-8C2DCDB9F93A}"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E792E17-2BD6-4E77-9609-077196457719}" type="datetimeFigureOut">
              <a:rPr lang="ru-RU" smtClean="0"/>
              <a:pPr/>
              <a:t>04.06.2014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823EB45-76CD-49D4-8D50-8C2DCDB9F93A}"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E792E17-2BD6-4E77-9609-077196457719}" type="datetimeFigureOut">
              <a:rPr lang="ru-RU" smtClean="0"/>
              <a:pPr/>
              <a:t>04.06.2014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823EB45-76CD-49D4-8D50-8C2DCDB9F93A}"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E792E17-2BD6-4E77-9609-077196457719}" type="datetimeFigureOut">
              <a:rPr lang="ru-RU" smtClean="0"/>
              <a:pPr/>
              <a:t>04.06.2014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823EB45-76CD-49D4-8D50-8C2DCDB9F93A}"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E792E17-2BD6-4E77-9609-077196457719}" type="datetimeFigureOut">
              <a:rPr lang="ru-RU" smtClean="0"/>
              <a:pPr/>
              <a:t>04.06.2014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823EB45-76CD-49D4-8D50-8C2DCDB9F93A}"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E792E17-2BD6-4E77-9609-077196457719}" type="datetimeFigureOut">
              <a:rPr lang="ru-RU" smtClean="0"/>
              <a:pPr/>
              <a:t>04.06.2014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823EB45-76CD-49D4-8D50-8C2DCDB9F93A}"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E792E17-2BD6-4E77-9609-077196457719}" type="datetimeFigureOut">
              <a:rPr lang="ru-RU" smtClean="0"/>
              <a:pPr/>
              <a:t>04.06.2014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823EB45-76CD-49D4-8D50-8C2DCDB9F93A}"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E792E17-2BD6-4E77-9609-077196457719}" type="datetimeFigureOut">
              <a:rPr lang="ru-RU" smtClean="0"/>
              <a:pPr/>
              <a:t>04.06.2014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823EB45-76CD-49D4-8D50-8C2DCDB9F93A}"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E792E17-2BD6-4E77-9609-077196457719}" type="datetimeFigureOut">
              <a:rPr lang="ru-RU" smtClean="0"/>
              <a:pPr/>
              <a:t>04.06.2014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823EB45-76CD-49D4-8D50-8C2DCDB9F93A}"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70000"/>
            <a:lum/>
          </a:blip>
          <a:srcRect/>
          <a:stretch>
            <a:fillRect l="-8000" r="-8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792E17-2BD6-4E77-9609-077196457719}" type="datetimeFigureOut">
              <a:rPr lang="ru-RU" smtClean="0"/>
              <a:pPr/>
              <a:t>04.06.2014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23EB45-76CD-49D4-8D50-8C2DCDB9F93A}"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7.png"/></Relationships>
</file>

<file path=ppt/slides/_rels/slide1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5.gif"/><Relationship Id="rId3" Type="http://schemas.openxmlformats.org/officeDocument/2006/relationships/image" Target="../media/image41.gif"/><Relationship Id="rId7" Type="http://schemas.openxmlformats.org/officeDocument/2006/relationships/image" Target="../media/image44.gi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9.gif"/><Relationship Id="rId5" Type="http://schemas.openxmlformats.org/officeDocument/2006/relationships/image" Target="../media/image43.gif"/><Relationship Id="rId4" Type="http://schemas.openxmlformats.org/officeDocument/2006/relationships/image" Target="../media/image42.gif"/></Relationships>
</file>

<file path=ppt/slides/_rels/slide2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19672" y="5733256"/>
            <a:ext cx="6429420" cy="830997"/>
          </a:xfrm>
          <a:prstGeom prst="rect">
            <a:avLst/>
          </a:prstGeom>
          <a:noFill/>
        </p:spPr>
        <p:txBody>
          <a:bodyPr wrap="square" rtlCol="0">
            <a:spAutoFit/>
          </a:bodyPr>
          <a:lstStyle/>
          <a:p>
            <a:pPr indent="450215" algn="ctr"/>
            <a:r>
              <a:rPr lang="en-US" sz="2400" b="1" dirty="0" smtClean="0">
                <a:solidFill>
                  <a:srgbClr val="002060"/>
                </a:solidFill>
                <a:latin typeface="Times New Roman"/>
                <a:ea typeface="Times New Roman"/>
              </a:rPr>
              <a:t>Atomic Icebreaking Fleet</a:t>
            </a:r>
            <a:r>
              <a:rPr lang="ru-RU" sz="2400" b="1" dirty="0" smtClean="0">
                <a:solidFill>
                  <a:srgbClr val="002060"/>
                </a:solidFill>
                <a:latin typeface="Times New Roman"/>
                <a:ea typeface="Times New Roman"/>
              </a:rPr>
              <a:t> = </a:t>
            </a:r>
            <a:endParaRPr lang="en-US" sz="2400" b="1" dirty="0" smtClean="0">
              <a:solidFill>
                <a:srgbClr val="002060"/>
              </a:solidFill>
              <a:latin typeface="Times New Roman"/>
              <a:ea typeface="Times New Roman"/>
            </a:endParaRPr>
          </a:p>
          <a:p>
            <a:pPr indent="450215" algn="ctr"/>
            <a:r>
              <a:rPr lang="en-US" sz="2400" b="1" dirty="0" smtClean="0">
                <a:solidFill>
                  <a:srgbClr val="002060"/>
                </a:solidFill>
                <a:latin typeface="Times New Roman"/>
                <a:ea typeface="Times New Roman"/>
              </a:rPr>
              <a:t>Development  of the Northern Sea Route</a:t>
            </a:r>
            <a:endParaRPr lang="ru-RU" sz="2400" b="1" dirty="0">
              <a:solidFill>
                <a:srgbClr val="002060"/>
              </a:solidFill>
              <a:latin typeface="Times New Roman"/>
              <a:ea typeface="Times New Roman"/>
            </a:endParaRPr>
          </a:p>
        </p:txBody>
      </p:sp>
      <p:sp>
        <p:nvSpPr>
          <p:cNvPr id="6" name="Прямоугольник 5"/>
          <p:cNvSpPr/>
          <p:nvPr/>
        </p:nvSpPr>
        <p:spPr>
          <a:xfrm>
            <a:off x="3131840" y="116632"/>
            <a:ext cx="2583208" cy="461665"/>
          </a:xfrm>
          <a:prstGeom prst="rect">
            <a:avLst/>
          </a:prstGeom>
        </p:spPr>
        <p:txBody>
          <a:bodyPr wrap="none">
            <a:spAutoFit/>
          </a:bodyPr>
          <a:lstStyle/>
          <a:p>
            <a:r>
              <a:rPr lang="en-US" sz="2400" b="1" dirty="0" smtClean="0">
                <a:solidFill>
                  <a:srgbClr val="002060"/>
                </a:solidFill>
                <a:latin typeface="Times New Roman"/>
                <a:ea typeface="Times New Roman"/>
              </a:rPr>
              <a:t>ROSATOMFLOT</a:t>
            </a:r>
            <a:endParaRPr lang="ru-RU" sz="2400" dirty="0">
              <a:solidFill>
                <a:prstClr val="black"/>
              </a:solidFill>
            </a:endParaRPr>
          </a:p>
        </p:txBody>
      </p:sp>
      <p:grpSp>
        <p:nvGrpSpPr>
          <p:cNvPr id="2" name="Группа 28"/>
          <p:cNvGrpSpPr/>
          <p:nvPr/>
        </p:nvGrpSpPr>
        <p:grpSpPr>
          <a:xfrm>
            <a:off x="467544" y="764704"/>
            <a:ext cx="4896544" cy="4930342"/>
            <a:chOff x="2214546" y="785794"/>
            <a:chExt cx="4786326" cy="4786326"/>
          </a:xfrm>
        </p:grpSpPr>
        <p:pic>
          <p:nvPicPr>
            <p:cNvPr id="4" name="Рисунок 3" descr="Карта СМП 3.bmp"/>
            <p:cNvPicPr>
              <a:picLocks noChangeAspect="1"/>
            </p:cNvPicPr>
            <p:nvPr/>
          </p:nvPicPr>
          <p:blipFill>
            <a:blip r:embed="rId2" cstate="print"/>
            <a:stretch>
              <a:fillRect/>
            </a:stretch>
          </p:blipFill>
          <p:spPr>
            <a:xfrm>
              <a:off x="2214546" y="785794"/>
              <a:ext cx="4786326" cy="4786326"/>
            </a:xfrm>
            <a:prstGeom prst="rect">
              <a:avLst/>
            </a:prstGeom>
            <a:scene3d>
              <a:camera prst="orthographicFront"/>
              <a:lightRig rig="threePt" dir="t"/>
            </a:scene3d>
            <a:sp3d>
              <a:bevelT/>
              <a:bevelB/>
            </a:sp3d>
          </p:spPr>
        </p:pic>
        <p:cxnSp>
          <p:nvCxnSpPr>
            <p:cNvPr id="8" name="Прямая соединительная линия 7"/>
            <p:cNvCxnSpPr/>
            <p:nvPr/>
          </p:nvCxnSpPr>
          <p:spPr>
            <a:xfrm flipV="1">
              <a:off x="3707904" y="2564904"/>
              <a:ext cx="648072" cy="7200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4355976" y="2564904"/>
              <a:ext cx="648072" cy="7200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a:off x="3707904" y="2636912"/>
              <a:ext cx="360040" cy="288032"/>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flipV="1">
              <a:off x="4067944" y="2636912"/>
              <a:ext cx="720080" cy="288032"/>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p:nvPr/>
          </p:nvCxnSpPr>
          <p:spPr>
            <a:xfrm flipV="1">
              <a:off x="5004048" y="2492896"/>
              <a:ext cx="360040" cy="144016"/>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5" name="Прямая соединительная линия 24"/>
            <p:cNvCxnSpPr/>
            <p:nvPr/>
          </p:nvCxnSpPr>
          <p:spPr>
            <a:xfrm flipV="1">
              <a:off x="5004048" y="2276872"/>
              <a:ext cx="288032" cy="36004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7" name="Прямая соединительная линия 26"/>
            <p:cNvCxnSpPr/>
            <p:nvPr/>
          </p:nvCxnSpPr>
          <p:spPr>
            <a:xfrm flipV="1">
              <a:off x="5364088" y="1988840"/>
              <a:ext cx="360040" cy="504056"/>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0" name="Прямая соединительная линия 29"/>
            <p:cNvCxnSpPr/>
            <p:nvPr/>
          </p:nvCxnSpPr>
          <p:spPr>
            <a:xfrm flipV="1">
              <a:off x="5292080" y="2132856"/>
              <a:ext cx="288032" cy="144016"/>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p:nvPr/>
          </p:nvCxnSpPr>
          <p:spPr>
            <a:xfrm>
              <a:off x="5724128" y="1988840"/>
              <a:ext cx="360040" cy="7200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1" name="Прямая соединительная линия 40"/>
            <p:cNvCxnSpPr/>
            <p:nvPr/>
          </p:nvCxnSpPr>
          <p:spPr>
            <a:xfrm>
              <a:off x="6084168" y="2060848"/>
              <a:ext cx="360040" cy="1368152"/>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4" name="Прямая соединительная линия 43"/>
            <p:cNvCxnSpPr/>
            <p:nvPr/>
          </p:nvCxnSpPr>
          <p:spPr>
            <a:xfrm flipH="1">
              <a:off x="6084168" y="3429000"/>
              <a:ext cx="360040" cy="72008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6" name="Прямая соединительная линия 45"/>
            <p:cNvCxnSpPr/>
            <p:nvPr/>
          </p:nvCxnSpPr>
          <p:spPr>
            <a:xfrm flipH="1">
              <a:off x="6372200" y="3429000"/>
              <a:ext cx="72008" cy="504056"/>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8" name="Прямая соединительная линия 47"/>
            <p:cNvCxnSpPr/>
            <p:nvPr/>
          </p:nvCxnSpPr>
          <p:spPr>
            <a:xfrm flipH="1">
              <a:off x="6012160" y="4149080"/>
              <a:ext cx="72008" cy="43204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0" name="Прямая соединительная линия 49"/>
            <p:cNvCxnSpPr/>
            <p:nvPr/>
          </p:nvCxnSpPr>
          <p:spPr>
            <a:xfrm flipV="1">
              <a:off x="5868144" y="4581128"/>
              <a:ext cx="144016" cy="7200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3" name="Прямая соединительная линия 52"/>
            <p:cNvCxnSpPr/>
            <p:nvPr/>
          </p:nvCxnSpPr>
          <p:spPr>
            <a:xfrm flipV="1">
              <a:off x="2915816" y="2132856"/>
              <a:ext cx="360040" cy="36004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5" name="Прямая соединительная линия 54"/>
            <p:cNvCxnSpPr/>
            <p:nvPr/>
          </p:nvCxnSpPr>
          <p:spPr>
            <a:xfrm>
              <a:off x="3275856" y="2132856"/>
              <a:ext cx="1080120" cy="43204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57" name="5-конечная звезда 56"/>
            <p:cNvSpPr/>
            <p:nvPr/>
          </p:nvSpPr>
          <p:spPr>
            <a:xfrm>
              <a:off x="2843808" y="2492896"/>
              <a:ext cx="72008" cy="72008"/>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endParaRPr>
            </a:p>
          </p:txBody>
        </p:sp>
        <p:sp>
          <p:nvSpPr>
            <p:cNvPr id="59" name="5-конечная звезда 58"/>
            <p:cNvSpPr/>
            <p:nvPr/>
          </p:nvSpPr>
          <p:spPr>
            <a:xfrm>
              <a:off x="3635896" y="2636912"/>
              <a:ext cx="72008" cy="72008"/>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endParaRPr>
            </a:p>
          </p:txBody>
        </p:sp>
        <p:sp>
          <p:nvSpPr>
            <p:cNvPr id="60" name="5-конечная звезда 59"/>
            <p:cNvSpPr/>
            <p:nvPr/>
          </p:nvSpPr>
          <p:spPr>
            <a:xfrm>
              <a:off x="6300192" y="3933056"/>
              <a:ext cx="72008" cy="72008"/>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endParaRPr>
            </a:p>
          </p:txBody>
        </p:sp>
        <p:sp>
          <p:nvSpPr>
            <p:cNvPr id="61" name="5-конечная звезда 60"/>
            <p:cNvSpPr/>
            <p:nvPr/>
          </p:nvSpPr>
          <p:spPr>
            <a:xfrm>
              <a:off x="5796136" y="4653136"/>
              <a:ext cx="72008" cy="72008"/>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endParaRPr>
            </a:p>
          </p:txBody>
        </p:sp>
        <p:sp>
          <p:nvSpPr>
            <p:cNvPr id="62" name="5-конечная звезда 61"/>
            <p:cNvSpPr/>
            <p:nvPr/>
          </p:nvSpPr>
          <p:spPr>
            <a:xfrm>
              <a:off x="6012160" y="4149080"/>
              <a:ext cx="72008" cy="72008"/>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endParaRPr>
            </a:p>
          </p:txBody>
        </p:sp>
        <p:sp>
          <p:nvSpPr>
            <p:cNvPr id="63" name="5-конечная звезда 62"/>
            <p:cNvSpPr/>
            <p:nvPr/>
          </p:nvSpPr>
          <p:spPr>
            <a:xfrm>
              <a:off x="4283968" y="2780928"/>
              <a:ext cx="72008" cy="72008"/>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endParaRPr>
            </a:p>
          </p:txBody>
        </p:sp>
        <p:sp>
          <p:nvSpPr>
            <p:cNvPr id="28" name="TextBox 27"/>
            <p:cNvSpPr txBox="1"/>
            <p:nvPr/>
          </p:nvSpPr>
          <p:spPr>
            <a:xfrm>
              <a:off x="5945065" y="5259690"/>
              <a:ext cx="1004921" cy="239029"/>
            </a:xfrm>
            <a:prstGeom prst="rect">
              <a:avLst/>
            </a:prstGeom>
            <a:noFill/>
          </p:spPr>
          <p:txBody>
            <a:bodyPr wrap="square" rtlCol="0">
              <a:spAutoFit/>
            </a:bodyPr>
            <a:lstStyle/>
            <a:p>
              <a:r>
                <a:rPr lang="en-US" sz="1000" b="1" i="1" dirty="0" smtClean="0">
                  <a:solidFill>
                    <a:srgbClr val="FFFF00"/>
                  </a:solidFill>
                </a:rPr>
                <a:t>Image by NASA</a:t>
              </a:r>
              <a:endParaRPr lang="ru-RU" sz="1000" b="1" i="1" dirty="0">
                <a:solidFill>
                  <a:srgbClr val="FFFF00"/>
                </a:solidFill>
              </a:endParaRPr>
            </a:p>
          </p:txBody>
        </p:sp>
      </p:grpSp>
      <p:sp>
        <p:nvSpPr>
          <p:cNvPr id="31" name="TextBox 30"/>
          <p:cNvSpPr txBox="1"/>
          <p:nvPr/>
        </p:nvSpPr>
        <p:spPr>
          <a:xfrm>
            <a:off x="5508104" y="692696"/>
            <a:ext cx="3384376" cy="2585323"/>
          </a:xfrm>
          <a:prstGeom prst="rect">
            <a:avLst/>
          </a:prstGeom>
          <a:noFill/>
        </p:spPr>
        <p:txBody>
          <a:bodyPr wrap="square" rtlCol="0">
            <a:spAutoFit/>
          </a:bodyPr>
          <a:lstStyle/>
          <a:p>
            <a:r>
              <a:rPr lang="en-US" b="1" i="1" dirty="0" smtClean="0">
                <a:solidFill>
                  <a:srgbClr val="002060"/>
                </a:solidFill>
                <a:latin typeface="Times New Roman" pitchFamily="18" charset="0"/>
                <a:cs typeface="Times New Roman" pitchFamily="18" charset="0"/>
              </a:rPr>
              <a:t>“Russia faces Arctic Ocean and no other nation needs icebreakers so much as we do. The nature shackled us in ice and the faster we drop these shackles, the sooner we let Russian power to unfold”</a:t>
            </a:r>
            <a:r>
              <a:rPr lang="ru-RU" b="1" i="1" dirty="0" smtClean="0">
                <a:solidFill>
                  <a:srgbClr val="002060"/>
                </a:solidFill>
                <a:latin typeface="Times New Roman" pitchFamily="18" charset="0"/>
                <a:cs typeface="Times New Roman" pitchFamily="18" charset="0"/>
              </a:rPr>
              <a:t>.</a:t>
            </a:r>
          </a:p>
          <a:p>
            <a:r>
              <a:rPr lang="ru-RU" dirty="0" smtClean="0">
                <a:solidFill>
                  <a:srgbClr val="002060"/>
                </a:solidFill>
                <a:latin typeface="Times New Roman" pitchFamily="18" charset="0"/>
                <a:cs typeface="Times New Roman" pitchFamily="18" charset="0"/>
              </a:rPr>
              <a:t/>
            </a:r>
            <a:br>
              <a:rPr lang="ru-RU" dirty="0" smtClean="0">
                <a:solidFill>
                  <a:srgbClr val="002060"/>
                </a:solidFill>
                <a:latin typeface="Times New Roman" pitchFamily="18" charset="0"/>
                <a:cs typeface="Times New Roman" pitchFamily="18" charset="0"/>
              </a:rPr>
            </a:br>
            <a:r>
              <a:rPr lang="en-US" b="1" dirty="0" smtClean="0">
                <a:solidFill>
                  <a:srgbClr val="002060"/>
                </a:solidFill>
                <a:latin typeface="Times New Roman" pitchFamily="18" charset="0"/>
                <a:cs typeface="Times New Roman" pitchFamily="18" charset="0"/>
              </a:rPr>
              <a:t>Vice-Admiral </a:t>
            </a:r>
            <a:r>
              <a:rPr lang="en-US" b="1" dirty="0" err="1" smtClean="0">
                <a:solidFill>
                  <a:srgbClr val="002060"/>
                </a:solidFill>
                <a:latin typeface="Times New Roman" pitchFamily="18" charset="0"/>
                <a:cs typeface="Times New Roman" pitchFamily="18" charset="0"/>
              </a:rPr>
              <a:t>Stepan</a:t>
            </a:r>
            <a:r>
              <a:rPr lang="en-US" b="1" dirty="0" smtClean="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Makarov</a:t>
            </a:r>
            <a:endParaRPr lang="ru-RU" b="1" i="1" dirty="0" smtClean="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rmAutofit/>
          </a:bodyPr>
          <a:lstStyle/>
          <a:p>
            <a:r>
              <a:rPr lang="en-US" sz="2800" b="1" dirty="0" smtClean="0">
                <a:solidFill>
                  <a:srgbClr val="002060"/>
                </a:solidFill>
                <a:latin typeface="Times New Roman" pitchFamily="18" charset="0"/>
                <a:cs typeface="Times New Roman" pitchFamily="18" charset="0"/>
              </a:rPr>
              <a:t>Total of Transit Voyages in 2010-2013</a:t>
            </a:r>
            <a:r>
              <a:rPr lang="ru-RU" sz="2800" b="1" dirty="0" smtClean="0">
                <a:solidFill>
                  <a:srgbClr val="002060"/>
                </a:solidFill>
                <a:latin typeface="Times New Roman" pitchFamily="18" charset="0"/>
                <a:cs typeface="Times New Roman" pitchFamily="18" charset="0"/>
              </a:rPr>
              <a:t> </a:t>
            </a:r>
            <a:br>
              <a:rPr lang="ru-RU" sz="2800" b="1" dirty="0" smtClean="0">
                <a:solidFill>
                  <a:srgbClr val="002060"/>
                </a:solidFill>
                <a:latin typeface="Times New Roman" pitchFamily="18" charset="0"/>
                <a:cs typeface="Times New Roman" pitchFamily="18" charset="0"/>
              </a:rPr>
            </a:br>
            <a:endParaRPr lang="ru-RU" sz="2400" b="1" dirty="0">
              <a:solidFill>
                <a:srgbClr val="002060"/>
              </a:solidFill>
              <a:latin typeface="Times New Roman" pitchFamily="18" charset="0"/>
              <a:cs typeface="Times New Roman" pitchFamily="18" charset="0"/>
            </a:endParaRPr>
          </a:p>
        </p:txBody>
      </p:sp>
      <p:graphicFrame>
        <p:nvGraphicFramePr>
          <p:cNvPr id="5" name="Таблица 4"/>
          <p:cNvGraphicFramePr>
            <a:graphicFrameLocks noGrp="1"/>
          </p:cNvGraphicFramePr>
          <p:nvPr/>
        </p:nvGraphicFramePr>
        <p:xfrm>
          <a:off x="539552" y="908720"/>
          <a:ext cx="8136905" cy="1920240"/>
        </p:xfrm>
        <a:graphic>
          <a:graphicData uri="http://schemas.openxmlformats.org/drawingml/2006/table">
            <a:tbl>
              <a:tblPr firstRow="1" bandRow="1">
                <a:tableStyleId>{5940675A-B579-460E-94D1-54222C63F5DA}</a:tableStyleId>
              </a:tblPr>
              <a:tblGrid>
                <a:gridCol w="1728192"/>
                <a:gridCol w="1526570"/>
                <a:gridCol w="1627381"/>
                <a:gridCol w="1627381"/>
                <a:gridCol w="1627381"/>
              </a:tblGrid>
              <a:tr h="334885">
                <a:tc>
                  <a:txBody>
                    <a:bodyPr/>
                    <a:lstStyle/>
                    <a:p>
                      <a:pPr algn="ctr"/>
                      <a:endParaRPr lang="ru-RU" sz="1800" dirty="0">
                        <a:solidFill>
                          <a:srgbClr val="002060"/>
                        </a:solidFill>
                        <a:latin typeface="Times New Roman" pitchFamily="18" charset="0"/>
                        <a:cs typeface="Times New Roman" pitchFamily="18" charset="0"/>
                      </a:endParaRPr>
                    </a:p>
                  </a:txBody>
                  <a:tcPr>
                    <a:cell3D prstMaterial="dkEdge">
                      <a:bevel/>
                      <a:lightRig rig="flood" dir="t"/>
                    </a:cell3D>
                  </a:tcPr>
                </a:tc>
                <a:tc>
                  <a:txBody>
                    <a:bodyPr/>
                    <a:lstStyle/>
                    <a:p>
                      <a:pPr algn="ctr"/>
                      <a:r>
                        <a:rPr lang="ru-RU" sz="1800" dirty="0" smtClean="0">
                          <a:solidFill>
                            <a:srgbClr val="002060"/>
                          </a:solidFill>
                          <a:latin typeface="Times New Roman" pitchFamily="18" charset="0"/>
                          <a:cs typeface="Times New Roman" pitchFamily="18" charset="0"/>
                        </a:rPr>
                        <a:t>2010</a:t>
                      </a:r>
                      <a:endParaRPr lang="ru-RU" sz="1800" dirty="0">
                        <a:solidFill>
                          <a:srgbClr val="002060"/>
                        </a:solidFill>
                        <a:latin typeface="Times New Roman" pitchFamily="18" charset="0"/>
                        <a:cs typeface="Times New Roman" pitchFamily="18" charset="0"/>
                      </a:endParaRPr>
                    </a:p>
                  </a:txBody>
                  <a:tcPr>
                    <a:cell3D prstMaterial="dkEdge">
                      <a:bevel/>
                      <a:lightRig rig="flood" dir="t"/>
                    </a:cell3D>
                  </a:tcPr>
                </a:tc>
                <a:tc>
                  <a:txBody>
                    <a:bodyPr/>
                    <a:lstStyle/>
                    <a:p>
                      <a:pPr algn="ctr"/>
                      <a:r>
                        <a:rPr lang="ru-RU" sz="1800" dirty="0" smtClean="0">
                          <a:solidFill>
                            <a:srgbClr val="002060"/>
                          </a:solidFill>
                          <a:latin typeface="Times New Roman" pitchFamily="18" charset="0"/>
                          <a:cs typeface="Times New Roman" pitchFamily="18" charset="0"/>
                        </a:rPr>
                        <a:t>2011</a:t>
                      </a:r>
                      <a:endParaRPr lang="ru-RU" sz="1800" dirty="0">
                        <a:solidFill>
                          <a:srgbClr val="002060"/>
                        </a:solidFill>
                        <a:latin typeface="Times New Roman" pitchFamily="18" charset="0"/>
                        <a:cs typeface="Times New Roman" pitchFamily="18" charset="0"/>
                      </a:endParaRPr>
                    </a:p>
                  </a:txBody>
                  <a:tcPr>
                    <a:cell3D prstMaterial="dkEdge">
                      <a:bevel/>
                      <a:lightRig rig="flood" dir="t"/>
                    </a:cell3D>
                  </a:tcPr>
                </a:tc>
                <a:tc>
                  <a:txBody>
                    <a:bodyPr/>
                    <a:lstStyle/>
                    <a:p>
                      <a:pPr algn="ctr"/>
                      <a:r>
                        <a:rPr lang="en-US" sz="1800" dirty="0" smtClean="0">
                          <a:solidFill>
                            <a:srgbClr val="002060"/>
                          </a:solidFill>
                          <a:latin typeface="Times New Roman" pitchFamily="18" charset="0"/>
                          <a:cs typeface="Times New Roman" pitchFamily="18" charset="0"/>
                        </a:rPr>
                        <a:t>2012</a:t>
                      </a:r>
                      <a:endParaRPr lang="ru-RU" sz="1800" dirty="0">
                        <a:solidFill>
                          <a:srgbClr val="002060"/>
                        </a:solidFill>
                        <a:latin typeface="Times New Roman" pitchFamily="18" charset="0"/>
                        <a:cs typeface="Times New Roman" pitchFamily="18" charset="0"/>
                      </a:endParaRPr>
                    </a:p>
                  </a:txBody>
                  <a:tcPr>
                    <a:cell3D prstMaterial="dkEdge">
                      <a:bevel/>
                      <a:lightRig rig="flood" dir="t"/>
                    </a:cell3D>
                  </a:tcPr>
                </a:tc>
                <a:tc>
                  <a:txBody>
                    <a:bodyPr/>
                    <a:lstStyle/>
                    <a:p>
                      <a:pPr algn="ctr"/>
                      <a:r>
                        <a:rPr lang="en-US" sz="1800" dirty="0" smtClean="0">
                          <a:solidFill>
                            <a:srgbClr val="002060"/>
                          </a:solidFill>
                          <a:latin typeface="Times New Roman" pitchFamily="18" charset="0"/>
                          <a:cs typeface="Times New Roman" pitchFamily="18" charset="0"/>
                        </a:rPr>
                        <a:t>2013</a:t>
                      </a:r>
                      <a:endParaRPr lang="ru-RU" sz="1800" dirty="0">
                        <a:solidFill>
                          <a:srgbClr val="002060"/>
                        </a:solidFill>
                        <a:latin typeface="Times New Roman" pitchFamily="18" charset="0"/>
                        <a:cs typeface="Times New Roman" pitchFamily="18" charset="0"/>
                      </a:endParaRPr>
                    </a:p>
                  </a:txBody>
                  <a:tcPr>
                    <a:cell3D prstMaterial="dkEdge">
                      <a:bevel/>
                      <a:lightRig rig="flood" dir="t"/>
                    </a:cell3D>
                  </a:tcPr>
                </a:tc>
              </a:tr>
              <a:tr h="586049">
                <a:tc>
                  <a:txBody>
                    <a:bodyPr/>
                    <a:lstStyle/>
                    <a:p>
                      <a:pPr algn="ctr"/>
                      <a:r>
                        <a:rPr lang="en-US" sz="1800" dirty="0" smtClean="0">
                          <a:solidFill>
                            <a:srgbClr val="002060"/>
                          </a:solidFill>
                          <a:latin typeface="Times New Roman" pitchFamily="18" charset="0"/>
                          <a:cs typeface="Times New Roman" pitchFamily="18" charset="0"/>
                        </a:rPr>
                        <a:t>Total Volume of Transit Cargo, t</a:t>
                      </a:r>
                      <a:endParaRPr lang="ru-RU" sz="1800" dirty="0">
                        <a:solidFill>
                          <a:srgbClr val="002060"/>
                        </a:solidFill>
                        <a:latin typeface="Times New Roman" pitchFamily="18" charset="0"/>
                        <a:cs typeface="Times New Roman" pitchFamily="18" charset="0"/>
                      </a:endParaRPr>
                    </a:p>
                  </a:txBody>
                  <a:tcPr>
                    <a:cell3D prstMaterial="dkEdge">
                      <a:bevel/>
                      <a:lightRig rig="flood" dir="t"/>
                    </a:cell3D>
                  </a:tcPr>
                </a:tc>
                <a:tc>
                  <a:txBody>
                    <a:bodyPr/>
                    <a:lstStyle/>
                    <a:p>
                      <a:pPr algn="ctr"/>
                      <a:r>
                        <a:rPr lang="ru-RU" sz="1800" b="1" dirty="0" smtClean="0">
                          <a:solidFill>
                            <a:srgbClr val="002060"/>
                          </a:solidFill>
                          <a:latin typeface="Times New Roman" pitchFamily="18" charset="0"/>
                          <a:cs typeface="Times New Roman" pitchFamily="18" charset="0"/>
                        </a:rPr>
                        <a:t>111 000</a:t>
                      </a:r>
                      <a:endParaRPr lang="ru-RU" sz="1800" b="1" dirty="0">
                        <a:solidFill>
                          <a:srgbClr val="002060"/>
                        </a:solidFill>
                        <a:latin typeface="Times New Roman" pitchFamily="18" charset="0"/>
                        <a:cs typeface="Times New Roman" pitchFamily="18" charset="0"/>
                      </a:endParaRPr>
                    </a:p>
                  </a:txBody>
                  <a:tcPr>
                    <a:cell3D prstMaterial="dkEdge">
                      <a:bevel/>
                      <a:lightRig rig="flood" dir="t"/>
                    </a:cell3D>
                  </a:tcPr>
                </a:tc>
                <a:tc>
                  <a:txBody>
                    <a:bodyPr/>
                    <a:lstStyle/>
                    <a:p>
                      <a:pPr algn="ctr"/>
                      <a:r>
                        <a:rPr lang="ru-RU" sz="1800" b="1" dirty="0" smtClean="0">
                          <a:solidFill>
                            <a:srgbClr val="002060"/>
                          </a:solidFill>
                          <a:latin typeface="Times New Roman" pitchFamily="18" charset="0"/>
                          <a:cs typeface="Times New Roman" pitchFamily="18" charset="0"/>
                        </a:rPr>
                        <a:t>8</a:t>
                      </a:r>
                      <a:r>
                        <a:rPr lang="en-US" sz="1800" b="1" dirty="0" smtClean="0">
                          <a:solidFill>
                            <a:srgbClr val="002060"/>
                          </a:solidFill>
                          <a:latin typeface="Times New Roman" pitchFamily="18" charset="0"/>
                          <a:cs typeface="Times New Roman" pitchFamily="18" charset="0"/>
                        </a:rPr>
                        <a:t>20</a:t>
                      </a:r>
                      <a:r>
                        <a:rPr lang="en-US" sz="1800" b="1" baseline="0" dirty="0" smtClean="0">
                          <a:solidFill>
                            <a:srgbClr val="002060"/>
                          </a:solidFill>
                          <a:latin typeface="Times New Roman" pitchFamily="18" charset="0"/>
                          <a:cs typeface="Times New Roman" pitchFamily="18" charset="0"/>
                        </a:rPr>
                        <a:t> 789</a:t>
                      </a:r>
                      <a:endParaRPr lang="ru-RU" sz="1800" b="1" dirty="0">
                        <a:solidFill>
                          <a:srgbClr val="002060"/>
                        </a:solidFill>
                        <a:latin typeface="Times New Roman" pitchFamily="18" charset="0"/>
                        <a:cs typeface="Times New Roman" pitchFamily="18" charset="0"/>
                      </a:endParaRPr>
                    </a:p>
                  </a:txBody>
                  <a:tcPr>
                    <a:cell3D prstMaterial="dkEdge">
                      <a:bevel/>
                      <a:lightRig rig="flood" dir="t"/>
                    </a:cell3D>
                  </a:tcPr>
                </a:tc>
                <a:tc>
                  <a:txBody>
                    <a:bodyPr/>
                    <a:lstStyle/>
                    <a:p>
                      <a:pPr algn="ctr"/>
                      <a:r>
                        <a:rPr lang="ru-RU" sz="1800" b="1" dirty="0" smtClean="0">
                          <a:solidFill>
                            <a:srgbClr val="002060"/>
                          </a:solidFill>
                          <a:latin typeface="Times New Roman"/>
                          <a:ea typeface="Calibri"/>
                        </a:rPr>
                        <a:t>1 26</a:t>
                      </a:r>
                      <a:r>
                        <a:rPr lang="en-US" sz="1800" b="1" dirty="0" smtClean="0">
                          <a:solidFill>
                            <a:srgbClr val="002060"/>
                          </a:solidFill>
                          <a:latin typeface="Times New Roman"/>
                          <a:ea typeface="Calibri"/>
                        </a:rPr>
                        <a:t>1</a:t>
                      </a:r>
                      <a:r>
                        <a:rPr lang="ru-RU" sz="1800" b="1" dirty="0" smtClean="0">
                          <a:solidFill>
                            <a:srgbClr val="002060"/>
                          </a:solidFill>
                          <a:latin typeface="Times New Roman"/>
                          <a:ea typeface="Calibri"/>
                        </a:rPr>
                        <a:t> 545</a:t>
                      </a:r>
                      <a:endParaRPr lang="ru-RU" sz="1800" b="1" dirty="0">
                        <a:solidFill>
                          <a:srgbClr val="002060"/>
                        </a:solidFill>
                        <a:latin typeface="Times New Roman" pitchFamily="18" charset="0"/>
                        <a:cs typeface="Times New Roman" pitchFamily="18" charset="0"/>
                      </a:endParaRPr>
                    </a:p>
                  </a:txBody>
                  <a:tcPr>
                    <a:cell3D prstMaterial="dkEdge">
                      <a:bevel/>
                      <a:lightRig rig="flood" dir="t"/>
                    </a:cell3D>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b="1" dirty="0" smtClean="0">
                          <a:solidFill>
                            <a:srgbClr val="002060"/>
                          </a:solidFill>
                          <a:latin typeface="Times New Roman"/>
                          <a:ea typeface="Calibri"/>
                        </a:rPr>
                        <a:t>1 355 897</a:t>
                      </a:r>
                      <a:endParaRPr lang="ru-RU" sz="1800" b="1" dirty="0">
                        <a:solidFill>
                          <a:srgbClr val="002060"/>
                        </a:solidFill>
                        <a:latin typeface="Times New Roman" pitchFamily="18" charset="0"/>
                        <a:cs typeface="Times New Roman" pitchFamily="18" charset="0"/>
                      </a:endParaRPr>
                    </a:p>
                  </a:txBody>
                  <a:tcPr>
                    <a:cell3D prstMaterial="dkEdge">
                      <a:bevel/>
                      <a:lightRig rig="flood" dir="t"/>
                    </a:cell3D>
                  </a:tcPr>
                </a:tc>
              </a:tr>
              <a:tr h="586049">
                <a:tc>
                  <a:txBody>
                    <a:bodyPr/>
                    <a:lstStyle/>
                    <a:p>
                      <a:pPr algn="ctr"/>
                      <a:r>
                        <a:rPr lang="en-US" sz="1800" dirty="0" smtClean="0">
                          <a:solidFill>
                            <a:srgbClr val="002060"/>
                          </a:solidFill>
                          <a:latin typeface="Times New Roman" pitchFamily="18" charset="0"/>
                          <a:cs typeface="Times New Roman" pitchFamily="18" charset="0"/>
                        </a:rPr>
                        <a:t>Total</a:t>
                      </a:r>
                      <a:r>
                        <a:rPr lang="en-US" sz="1800" baseline="0" dirty="0" smtClean="0">
                          <a:solidFill>
                            <a:srgbClr val="002060"/>
                          </a:solidFill>
                          <a:latin typeface="Times New Roman" pitchFamily="18" charset="0"/>
                          <a:cs typeface="Times New Roman" pitchFamily="18" charset="0"/>
                        </a:rPr>
                        <a:t> Number of Transit Voyages</a:t>
                      </a:r>
                      <a:endParaRPr lang="ru-RU" sz="1800" dirty="0">
                        <a:solidFill>
                          <a:srgbClr val="002060"/>
                        </a:solidFill>
                        <a:latin typeface="Times New Roman" pitchFamily="18" charset="0"/>
                        <a:cs typeface="Times New Roman" pitchFamily="18" charset="0"/>
                      </a:endParaRPr>
                    </a:p>
                  </a:txBody>
                  <a:tcPr>
                    <a:cell3D prstMaterial="dkEdge">
                      <a:bevel/>
                      <a:lightRig rig="flood" dir="t"/>
                    </a:cell3D>
                  </a:tcPr>
                </a:tc>
                <a:tc>
                  <a:txBody>
                    <a:bodyPr/>
                    <a:lstStyle/>
                    <a:p>
                      <a:pPr algn="ctr"/>
                      <a:r>
                        <a:rPr lang="ru-RU" sz="1800" b="1" dirty="0" smtClean="0">
                          <a:solidFill>
                            <a:srgbClr val="002060"/>
                          </a:solidFill>
                          <a:latin typeface="Times New Roman" pitchFamily="18" charset="0"/>
                          <a:cs typeface="Times New Roman" pitchFamily="18" charset="0"/>
                        </a:rPr>
                        <a:t>4</a:t>
                      </a:r>
                      <a:r>
                        <a:rPr lang="ru-RU" sz="1800" dirty="0" smtClean="0">
                          <a:solidFill>
                            <a:srgbClr val="002060"/>
                          </a:solidFill>
                          <a:latin typeface="Times New Roman" pitchFamily="18" charset="0"/>
                          <a:cs typeface="Times New Roman" pitchFamily="18" charset="0"/>
                        </a:rPr>
                        <a:t> </a:t>
                      </a:r>
                    </a:p>
                    <a:p>
                      <a:pPr algn="ctr"/>
                      <a:r>
                        <a:rPr lang="ru-RU" sz="1800" dirty="0" smtClean="0">
                          <a:solidFill>
                            <a:srgbClr val="002060"/>
                          </a:solidFill>
                          <a:latin typeface="Times New Roman" pitchFamily="18" charset="0"/>
                          <a:cs typeface="Times New Roman" pitchFamily="18" charset="0"/>
                        </a:rPr>
                        <a:t>(</a:t>
                      </a:r>
                      <a:r>
                        <a:rPr lang="en-US" sz="1800" dirty="0" smtClean="0">
                          <a:solidFill>
                            <a:srgbClr val="002060"/>
                          </a:solidFill>
                          <a:latin typeface="Times New Roman" pitchFamily="18" charset="0"/>
                          <a:cs typeface="Times New Roman" pitchFamily="18" charset="0"/>
                        </a:rPr>
                        <a:t>2</a:t>
                      </a:r>
                      <a:r>
                        <a:rPr lang="en-US" sz="1800" baseline="0" dirty="0" smtClean="0">
                          <a:solidFill>
                            <a:srgbClr val="002060"/>
                          </a:solidFill>
                          <a:latin typeface="Times New Roman" pitchFamily="18" charset="0"/>
                          <a:cs typeface="Times New Roman" pitchFamily="18" charset="0"/>
                        </a:rPr>
                        <a:t> of them in ballast</a:t>
                      </a:r>
                      <a:r>
                        <a:rPr lang="ru-RU" sz="1800" baseline="0" dirty="0" smtClean="0">
                          <a:solidFill>
                            <a:srgbClr val="002060"/>
                          </a:solidFill>
                          <a:latin typeface="Times New Roman" pitchFamily="18" charset="0"/>
                          <a:cs typeface="Times New Roman" pitchFamily="18" charset="0"/>
                        </a:rPr>
                        <a:t>)</a:t>
                      </a:r>
                      <a:endParaRPr lang="ru-RU" sz="1800" dirty="0">
                        <a:solidFill>
                          <a:srgbClr val="002060"/>
                        </a:solidFill>
                        <a:latin typeface="Times New Roman" pitchFamily="18" charset="0"/>
                        <a:cs typeface="Times New Roman" pitchFamily="18" charset="0"/>
                      </a:endParaRPr>
                    </a:p>
                  </a:txBody>
                  <a:tcPr>
                    <a:cell3D prstMaterial="dkEdge">
                      <a:bevel/>
                      <a:lightRig rig="flood" dir="t"/>
                    </a:cell3D>
                  </a:tcPr>
                </a:tc>
                <a:tc>
                  <a:txBody>
                    <a:bodyPr/>
                    <a:lstStyle/>
                    <a:p>
                      <a:pPr algn="ctr"/>
                      <a:r>
                        <a:rPr lang="ru-RU" sz="1800" b="1" dirty="0" smtClean="0">
                          <a:solidFill>
                            <a:srgbClr val="002060"/>
                          </a:solidFill>
                          <a:latin typeface="Times New Roman" pitchFamily="18" charset="0"/>
                          <a:cs typeface="Times New Roman" pitchFamily="18" charset="0"/>
                        </a:rPr>
                        <a:t>34</a:t>
                      </a:r>
                    </a:p>
                    <a:p>
                      <a:pPr algn="ctr"/>
                      <a:r>
                        <a:rPr lang="ru-RU" sz="1800" dirty="0" smtClean="0">
                          <a:solidFill>
                            <a:srgbClr val="002060"/>
                          </a:solidFill>
                          <a:latin typeface="Times New Roman" pitchFamily="18" charset="0"/>
                          <a:cs typeface="Times New Roman" pitchFamily="18" charset="0"/>
                        </a:rPr>
                        <a:t>(10</a:t>
                      </a:r>
                      <a:r>
                        <a:rPr lang="en-US" sz="1800" baseline="0" dirty="0" smtClean="0">
                          <a:solidFill>
                            <a:srgbClr val="002060"/>
                          </a:solidFill>
                          <a:latin typeface="Times New Roman" pitchFamily="18" charset="0"/>
                          <a:cs typeface="Times New Roman" pitchFamily="18" charset="0"/>
                        </a:rPr>
                        <a:t> of them in ballast</a:t>
                      </a:r>
                      <a:r>
                        <a:rPr lang="ru-RU" sz="1800" baseline="0" dirty="0" smtClean="0">
                          <a:solidFill>
                            <a:srgbClr val="002060"/>
                          </a:solidFill>
                          <a:latin typeface="Times New Roman" pitchFamily="18" charset="0"/>
                          <a:cs typeface="Times New Roman" pitchFamily="18" charset="0"/>
                        </a:rPr>
                        <a:t>)</a:t>
                      </a:r>
                      <a:endParaRPr lang="ru-RU" sz="1800" dirty="0">
                        <a:solidFill>
                          <a:srgbClr val="002060"/>
                        </a:solidFill>
                        <a:latin typeface="Times New Roman" pitchFamily="18" charset="0"/>
                        <a:cs typeface="Times New Roman" pitchFamily="18" charset="0"/>
                      </a:endParaRPr>
                    </a:p>
                  </a:txBody>
                  <a:tcPr>
                    <a:cell3D prstMaterial="dkEdge">
                      <a:bevel/>
                      <a:lightRig rig="flood" dir="t"/>
                    </a:cell3D>
                  </a:tcPr>
                </a:tc>
                <a:tc>
                  <a:txBody>
                    <a:bodyPr/>
                    <a:lstStyle/>
                    <a:p>
                      <a:pPr algn="ctr"/>
                      <a:r>
                        <a:rPr lang="ru-RU" sz="1800" b="1" baseline="0" dirty="0" smtClean="0">
                          <a:solidFill>
                            <a:srgbClr val="002060"/>
                          </a:solidFill>
                          <a:latin typeface="Times New Roman" pitchFamily="18" charset="0"/>
                          <a:cs typeface="Times New Roman" pitchFamily="18" charset="0"/>
                        </a:rPr>
                        <a:t>46</a:t>
                      </a:r>
                      <a:endParaRPr lang="en-US" sz="1800" baseline="0" dirty="0" smtClean="0">
                        <a:solidFill>
                          <a:srgbClr val="002060"/>
                        </a:solidFill>
                        <a:latin typeface="Times New Roman" pitchFamily="18" charset="0"/>
                        <a:cs typeface="Times New Roman" pitchFamily="18" charset="0"/>
                      </a:endParaRPr>
                    </a:p>
                    <a:p>
                      <a:pPr algn="ctr"/>
                      <a:r>
                        <a:rPr lang="en-US" sz="1800" baseline="0" dirty="0" smtClean="0">
                          <a:solidFill>
                            <a:srgbClr val="002060"/>
                          </a:solidFill>
                          <a:latin typeface="Times New Roman" pitchFamily="18" charset="0"/>
                          <a:cs typeface="Times New Roman" pitchFamily="18" charset="0"/>
                        </a:rPr>
                        <a:t>(</a:t>
                      </a:r>
                      <a:r>
                        <a:rPr lang="ru-RU" sz="1800" baseline="0" dirty="0" smtClean="0">
                          <a:solidFill>
                            <a:srgbClr val="002060"/>
                          </a:solidFill>
                          <a:latin typeface="Times New Roman" pitchFamily="18" charset="0"/>
                          <a:cs typeface="Times New Roman" pitchFamily="18" charset="0"/>
                        </a:rPr>
                        <a:t>13</a:t>
                      </a:r>
                      <a:r>
                        <a:rPr lang="en-US" sz="1800" baseline="0" dirty="0" smtClean="0">
                          <a:solidFill>
                            <a:srgbClr val="002060"/>
                          </a:solidFill>
                          <a:latin typeface="Times New Roman" pitchFamily="18" charset="0"/>
                          <a:cs typeface="Times New Roman" pitchFamily="18" charset="0"/>
                        </a:rPr>
                        <a:t> of them in ballast)</a:t>
                      </a:r>
                      <a:endParaRPr lang="ru-RU" sz="1800" dirty="0">
                        <a:solidFill>
                          <a:srgbClr val="002060"/>
                        </a:solidFill>
                        <a:latin typeface="Times New Roman" pitchFamily="18" charset="0"/>
                        <a:cs typeface="Times New Roman" pitchFamily="18" charset="0"/>
                      </a:endParaRPr>
                    </a:p>
                  </a:txBody>
                  <a:tcPr>
                    <a:cell3D prstMaterial="dkEdge">
                      <a:bevel/>
                      <a:lightRig rig="flood" dir="t"/>
                    </a:cell3D>
                  </a:tcPr>
                </a:tc>
                <a:tc>
                  <a:txBody>
                    <a:bodyPr/>
                    <a:lstStyle/>
                    <a:p>
                      <a:pPr algn="ctr"/>
                      <a:r>
                        <a:rPr lang="ru-RU" sz="1800" b="1" baseline="0" dirty="0" smtClean="0">
                          <a:solidFill>
                            <a:srgbClr val="002060"/>
                          </a:solidFill>
                          <a:latin typeface="Times New Roman" pitchFamily="18" charset="0"/>
                          <a:cs typeface="Times New Roman" pitchFamily="18" charset="0"/>
                        </a:rPr>
                        <a:t>71 </a:t>
                      </a:r>
                    </a:p>
                    <a:p>
                      <a:pPr algn="ctr"/>
                      <a:r>
                        <a:rPr lang="ru-RU" sz="1800" b="0" baseline="0" dirty="0" smtClean="0">
                          <a:solidFill>
                            <a:srgbClr val="002060"/>
                          </a:solidFill>
                          <a:latin typeface="Times New Roman" pitchFamily="18" charset="0"/>
                          <a:cs typeface="Times New Roman" pitchFamily="18" charset="0"/>
                        </a:rPr>
                        <a:t>(22 </a:t>
                      </a:r>
                      <a:r>
                        <a:rPr lang="en-US" sz="1800" b="0" baseline="0" dirty="0" smtClean="0">
                          <a:solidFill>
                            <a:srgbClr val="002060"/>
                          </a:solidFill>
                          <a:latin typeface="Times New Roman" pitchFamily="18" charset="0"/>
                          <a:cs typeface="Times New Roman" pitchFamily="18" charset="0"/>
                        </a:rPr>
                        <a:t>of them in ballast)</a:t>
                      </a:r>
                      <a:endParaRPr lang="ru-RU" sz="1800" b="0" dirty="0">
                        <a:solidFill>
                          <a:srgbClr val="002060"/>
                        </a:solidFill>
                        <a:latin typeface="Times New Roman" pitchFamily="18" charset="0"/>
                        <a:cs typeface="Times New Roman" pitchFamily="18" charset="0"/>
                      </a:endParaRPr>
                    </a:p>
                  </a:txBody>
                  <a:tcPr>
                    <a:cell3D prstMaterial="dkEdge">
                      <a:bevel/>
                      <a:lightRig rig="flood" dir="t"/>
                    </a:cell3D>
                  </a:tcPr>
                </a:tc>
              </a:tr>
            </a:tbl>
          </a:graphicData>
        </a:graphic>
      </p:graphicFrame>
      <p:sp>
        <p:nvSpPr>
          <p:cNvPr id="8" name="Заголовок 1"/>
          <p:cNvSpPr txBox="1">
            <a:spLocks/>
          </p:cNvSpPr>
          <p:nvPr/>
        </p:nvSpPr>
        <p:spPr>
          <a:xfrm>
            <a:off x="467544" y="2708920"/>
            <a:ext cx="8229600" cy="7109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noProof="0" dirty="0" smtClean="0">
                <a:solidFill>
                  <a:srgbClr val="002060"/>
                </a:solidFill>
                <a:latin typeface="Times New Roman" pitchFamily="18" charset="0"/>
                <a:ea typeface="+mj-ea"/>
                <a:cs typeface="Times New Roman" pitchFamily="18" charset="0"/>
              </a:rPr>
              <a:t>NSR Transit 2013 Cargo </a:t>
            </a:r>
            <a:r>
              <a:rPr kumimoji="0" lang="ru-RU" sz="2400" b="1" i="0" u="none" strike="noStrike" kern="1200" cap="none" spc="0" normalizeH="0" baseline="0" noProof="0" dirty="0" smtClean="0">
                <a:ln>
                  <a:noFill/>
                </a:ln>
                <a:solidFill>
                  <a:srgbClr val="002060"/>
                </a:solidFill>
                <a:effectLst/>
                <a:uLnTx/>
                <a:uFillTx/>
                <a:latin typeface="Times New Roman" pitchFamily="18" charset="0"/>
                <a:ea typeface="+mj-ea"/>
                <a:cs typeface="Times New Roman" pitchFamily="18" charset="0"/>
              </a:rPr>
              <a:t> </a:t>
            </a:r>
            <a:endParaRPr kumimoji="0" lang="ru-RU" sz="2400" b="1" i="0" u="none" strike="noStrike" kern="1200" cap="none" spc="0" normalizeH="0" baseline="0" noProof="0" dirty="0">
              <a:ln>
                <a:noFill/>
              </a:ln>
              <a:solidFill>
                <a:srgbClr val="002060"/>
              </a:solidFill>
              <a:effectLst/>
              <a:uLnTx/>
              <a:uFillTx/>
              <a:latin typeface="Times New Roman" pitchFamily="18" charset="0"/>
              <a:ea typeface="+mj-ea"/>
              <a:cs typeface="Times New Roman" pitchFamily="18" charset="0"/>
            </a:endParaRPr>
          </a:p>
        </p:txBody>
      </p:sp>
      <p:grpSp>
        <p:nvGrpSpPr>
          <p:cNvPr id="3" name="Группа 5"/>
          <p:cNvGrpSpPr/>
          <p:nvPr/>
        </p:nvGrpSpPr>
        <p:grpSpPr>
          <a:xfrm>
            <a:off x="395536" y="5733256"/>
            <a:ext cx="8352928" cy="648072"/>
            <a:chOff x="395536" y="5661248"/>
            <a:chExt cx="8352928" cy="648072"/>
          </a:xfrm>
        </p:grpSpPr>
        <p:pic>
          <p:nvPicPr>
            <p:cNvPr id="7" name="Рисунок 6" descr="800px-Flag_of_Russia_svg.png"/>
            <p:cNvPicPr>
              <a:picLocks noChangeAspect="1"/>
            </p:cNvPicPr>
            <p:nvPr/>
          </p:nvPicPr>
          <p:blipFill>
            <a:blip r:embed="rId2" cstate="print"/>
            <a:stretch>
              <a:fillRect/>
            </a:stretch>
          </p:blipFill>
          <p:spPr>
            <a:xfrm>
              <a:off x="395536" y="5661248"/>
              <a:ext cx="972716" cy="648072"/>
            </a:xfrm>
            <a:prstGeom prst="rect">
              <a:avLst/>
            </a:prstGeom>
          </p:spPr>
        </p:pic>
        <p:pic>
          <p:nvPicPr>
            <p:cNvPr id="9" name="Рисунок 8" descr="800px-Flag_of_Norway_svg.png"/>
            <p:cNvPicPr>
              <a:picLocks noChangeAspect="1"/>
            </p:cNvPicPr>
            <p:nvPr/>
          </p:nvPicPr>
          <p:blipFill>
            <a:blip r:embed="rId3" cstate="print"/>
            <a:stretch>
              <a:fillRect/>
            </a:stretch>
          </p:blipFill>
          <p:spPr>
            <a:xfrm>
              <a:off x="1475656" y="5661248"/>
              <a:ext cx="940310" cy="648072"/>
            </a:xfrm>
            <a:prstGeom prst="rect">
              <a:avLst/>
            </a:prstGeom>
          </p:spPr>
        </p:pic>
        <p:pic>
          <p:nvPicPr>
            <p:cNvPr id="11" name="Рисунок 10" descr="800px-Flag_of_Finland_svg.png"/>
            <p:cNvPicPr>
              <a:picLocks noChangeAspect="1"/>
            </p:cNvPicPr>
            <p:nvPr/>
          </p:nvPicPr>
          <p:blipFill>
            <a:blip r:embed="rId4" cstate="print"/>
            <a:stretch>
              <a:fillRect/>
            </a:stretch>
          </p:blipFill>
          <p:spPr>
            <a:xfrm>
              <a:off x="2483768" y="5661248"/>
              <a:ext cx="1008112" cy="648072"/>
            </a:xfrm>
            <a:prstGeom prst="rect">
              <a:avLst/>
            </a:prstGeom>
            <a:ln>
              <a:solidFill>
                <a:schemeClr val="bg2"/>
              </a:solidFill>
            </a:ln>
          </p:spPr>
        </p:pic>
        <p:pic>
          <p:nvPicPr>
            <p:cNvPr id="12" name="Рисунок 11" descr="450px-Flag_of_Panama_svg.png"/>
            <p:cNvPicPr>
              <a:picLocks noChangeAspect="1"/>
            </p:cNvPicPr>
            <p:nvPr/>
          </p:nvPicPr>
          <p:blipFill>
            <a:blip r:embed="rId5" cstate="print"/>
            <a:stretch>
              <a:fillRect/>
            </a:stretch>
          </p:blipFill>
          <p:spPr>
            <a:xfrm>
              <a:off x="3563888" y="5661248"/>
              <a:ext cx="972108" cy="648072"/>
            </a:xfrm>
            <a:prstGeom prst="rect">
              <a:avLst/>
            </a:prstGeom>
          </p:spPr>
        </p:pic>
        <p:pic>
          <p:nvPicPr>
            <p:cNvPr id="13" name="Рисунок 12" descr="684px-Flag_of_the_Marshall_Islands_svg.png"/>
            <p:cNvPicPr>
              <a:picLocks noChangeAspect="1"/>
            </p:cNvPicPr>
            <p:nvPr/>
          </p:nvPicPr>
          <p:blipFill>
            <a:blip r:embed="rId6" cstate="print"/>
            <a:stretch>
              <a:fillRect/>
            </a:stretch>
          </p:blipFill>
          <p:spPr>
            <a:xfrm>
              <a:off x="4572000" y="5661248"/>
              <a:ext cx="1008112" cy="644282"/>
            </a:xfrm>
            <a:prstGeom prst="rect">
              <a:avLst/>
            </a:prstGeom>
          </p:spPr>
        </p:pic>
        <p:pic>
          <p:nvPicPr>
            <p:cNvPr id="14" name="Рисунок 13" descr="800px-Flag_of_Liberia_svg.png"/>
            <p:cNvPicPr>
              <a:picLocks noChangeAspect="1"/>
            </p:cNvPicPr>
            <p:nvPr/>
          </p:nvPicPr>
          <p:blipFill>
            <a:blip r:embed="rId7" cstate="print"/>
            <a:stretch>
              <a:fillRect/>
            </a:stretch>
          </p:blipFill>
          <p:spPr>
            <a:xfrm>
              <a:off x="5652120" y="5661248"/>
              <a:ext cx="936104" cy="644201"/>
            </a:xfrm>
            <a:prstGeom prst="rect">
              <a:avLst/>
            </a:prstGeom>
          </p:spPr>
        </p:pic>
        <p:pic>
          <p:nvPicPr>
            <p:cNvPr id="15" name="Рисунок 14" descr="800px-Flag_of_the_People's_Republic_of_China_svg.png"/>
            <p:cNvPicPr>
              <a:picLocks noChangeAspect="1"/>
            </p:cNvPicPr>
            <p:nvPr/>
          </p:nvPicPr>
          <p:blipFill>
            <a:blip r:embed="rId8" cstate="print"/>
            <a:stretch>
              <a:fillRect/>
            </a:stretch>
          </p:blipFill>
          <p:spPr>
            <a:xfrm>
              <a:off x="6660232" y="5661248"/>
              <a:ext cx="972714" cy="648071"/>
            </a:xfrm>
            <a:prstGeom prst="rect">
              <a:avLst/>
            </a:prstGeom>
          </p:spPr>
        </p:pic>
        <p:pic>
          <p:nvPicPr>
            <p:cNvPr id="16" name="Рисунок 15" descr="800px-Flag_of_Cyprus_(2006)_svg.png"/>
            <p:cNvPicPr>
              <a:picLocks noChangeAspect="1"/>
            </p:cNvPicPr>
            <p:nvPr/>
          </p:nvPicPr>
          <p:blipFill>
            <a:blip r:embed="rId9" cstate="print"/>
            <a:stretch>
              <a:fillRect/>
            </a:stretch>
          </p:blipFill>
          <p:spPr>
            <a:xfrm>
              <a:off x="7668344" y="5661248"/>
              <a:ext cx="1080120" cy="648072"/>
            </a:xfrm>
            <a:prstGeom prst="rect">
              <a:avLst/>
            </a:prstGeom>
            <a:ln>
              <a:solidFill>
                <a:schemeClr val="bg2"/>
              </a:solidFill>
            </a:ln>
          </p:spPr>
        </p:pic>
      </p:grpSp>
      <p:graphicFrame>
        <p:nvGraphicFramePr>
          <p:cNvPr id="18" name="Таблица 17"/>
          <p:cNvGraphicFramePr>
            <a:graphicFrameLocks noGrp="1"/>
          </p:cNvGraphicFramePr>
          <p:nvPr/>
        </p:nvGraphicFramePr>
        <p:xfrm>
          <a:off x="539552" y="3284984"/>
          <a:ext cx="8136906" cy="2374276"/>
        </p:xfrm>
        <a:graphic>
          <a:graphicData uri="http://schemas.openxmlformats.org/drawingml/2006/table">
            <a:tbl>
              <a:tblPr firstRow="1" bandRow="1">
                <a:tableStyleId>{5940675A-B579-460E-94D1-54222C63F5DA}</a:tableStyleId>
              </a:tblPr>
              <a:tblGrid>
                <a:gridCol w="1584176"/>
                <a:gridCol w="1296144"/>
                <a:gridCol w="1080120"/>
                <a:gridCol w="1464164"/>
                <a:gridCol w="1356151"/>
                <a:gridCol w="1356151"/>
              </a:tblGrid>
              <a:tr h="405326">
                <a:tc>
                  <a:txBody>
                    <a:bodyPr/>
                    <a:lstStyle/>
                    <a:p>
                      <a:pPr algn="ctr">
                        <a:lnSpc>
                          <a:spcPct val="115000"/>
                        </a:lnSpc>
                        <a:spcAft>
                          <a:spcPts val="0"/>
                        </a:spcAft>
                      </a:pPr>
                      <a:r>
                        <a:rPr lang="en-US" sz="1400" b="1" dirty="0" smtClean="0">
                          <a:solidFill>
                            <a:srgbClr val="002060"/>
                          </a:solidFill>
                          <a:latin typeface="Times New Roman"/>
                          <a:ea typeface="Calibri"/>
                          <a:cs typeface="Times New Roman"/>
                        </a:rPr>
                        <a:t>Cargo</a:t>
                      </a:r>
                      <a:r>
                        <a:rPr lang="en-US" sz="1400" b="1" baseline="0" dirty="0" smtClean="0">
                          <a:solidFill>
                            <a:srgbClr val="002060"/>
                          </a:solidFill>
                          <a:latin typeface="Times New Roman"/>
                          <a:ea typeface="Calibri"/>
                          <a:cs typeface="Times New Roman"/>
                        </a:rPr>
                        <a:t> Type</a:t>
                      </a:r>
                      <a:endParaRPr lang="ru-RU" sz="1400" b="1" dirty="0">
                        <a:solidFill>
                          <a:srgbClr val="002060"/>
                        </a:solidFill>
                        <a:latin typeface="Times New Roman"/>
                        <a:ea typeface="Calibri"/>
                        <a:cs typeface="Times New Roman"/>
                      </a:endParaRPr>
                    </a:p>
                  </a:txBody>
                  <a:tcPr marL="58444" marR="58444" marT="0" marB="0" anchor="ctr">
                    <a:cell3D prstMaterial="dkEdge">
                      <a:bevel/>
                      <a:lightRig rig="flood" dir="t"/>
                    </a:cell3D>
                  </a:tcPr>
                </a:tc>
                <a:tc>
                  <a:txBody>
                    <a:bodyPr/>
                    <a:lstStyle/>
                    <a:p>
                      <a:pPr algn="ctr">
                        <a:lnSpc>
                          <a:spcPct val="115000"/>
                        </a:lnSpc>
                        <a:spcAft>
                          <a:spcPts val="0"/>
                        </a:spcAft>
                      </a:pPr>
                      <a:r>
                        <a:rPr lang="en-US" sz="1400" b="1" dirty="0" smtClean="0">
                          <a:solidFill>
                            <a:srgbClr val="002060"/>
                          </a:solidFill>
                          <a:latin typeface="Times New Roman"/>
                          <a:ea typeface="Calibri"/>
                          <a:cs typeface="Times New Roman"/>
                        </a:rPr>
                        <a:t>Number of Vessels</a:t>
                      </a:r>
                      <a:endParaRPr lang="ru-RU" sz="1400" b="1" dirty="0">
                        <a:solidFill>
                          <a:srgbClr val="002060"/>
                        </a:solidFill>
                        <a:latin typeface="Times New Roman"/>
                        <a:ea typeface="Calibri"/>
                        <a:cs typeface="Times New Roman"/>
                      </a:endParaRPr>
                    </a:p>
                  </a:txBody>
                  <a:tcPr marL="58444" marR="58444" marT="0" marB="0" anchor="ctr">
                    <a:cell3D prstMaterial="dkEdge">
                      <a:bevel/>
                      <a:lightRig rig="flood" dir="t"/>
                    </a:cell3D>
                  </a:tcPr>
                </a:tc>
                <a:tc>
                  <a:txBody>
                    <a:bodyPr/>
                    <a:lstStyle/>
                    <a:p>
                      <a:pPr algn="ctr">
                        <a:lnSpc>
                          <a:spcPct val="115000"/>
                        </a:lnSpc>
                        <a:spcAft>
                          <a:spcPts val="0"/>
                        </a:spcAft>
                      </a:pPr>
                      <a:r>
                        <a:rPr lang="en-US" sz="1400" b="1" dirty="0" smtClean="0">
                          <a:solidFill>
                            <a:srgbClr val="002060"/>
                          </a:solidFill>
                          <a:latin typeface="Times New Roman"/>
                          <a:ea typeface="Calibri"/>
                          <a:cs typeface="Times New Roman"/>
                        </a:rPr>
                        <a:t>Volume, t</a:t>
                      </a:r>
                      <a:endParaRPr lang="ru-RU" sz="1400" b="1" dirty="0">
                        <a:solidFill>
                          <a:srgbClr val="002060"/>
                        </a:solidFill>
                        <a:latin typeface="Times New Roman"/>
                        <a:ea typeface="Calibri"/>
                        <a:cs typeface="Times New Roman"/>
                      </a:endParaRPr>
                    </a:p>
                  </a:txBody>
                  <a:tcPr marL="58444" marR="58444" marT="0" marB="0" anchor="ctr">
                    <a:cell3D prstMaterial="dkEdge">
                      <a:bevel/>
                      <a:lightRig rig="flood" dir="t"/>
                    </a:cell3D>
                  </a:tcPr>
                </a:tc>
                <a:tc>
                  <a:txBody>
                    <a:bodyPr/>
                    <a:lstStyle/>
                    <a:p>
                      <a:pPr algn="ctr">
                        <a:lnSpc>
                          <a:spcPct val="115000"/>
                        </a:lnSpc>
                        <a:spcAft>
                          <a:spcPts val="0"/>
                        </a:spcAft>
                      </a:pPr>
                      <a:r>
                        <a:rPr lang="en-US" sz="1400" b="1" dirty="0" smtClean="0">
                          <a:solidFill>
                            <a:srgbClr val="002060"/>
                          </a:solidFill>
                          <a:latin typeface="Times New Roman"/>
                          <a:ea typeface="Calibri"/>
                          <a:cs typeface="Times New Roman"/>
                        </a:rPr>
                        <a:t>Displacement, t</a:t>
                      </a:r>
                      <a:endParaRPr lang="ru-RU" sz="1400" b="1" dirty="0">
                        <a:solidFill>
                          <a:srgbClr val="002060"/>
                        </a:solidFill>
                        <a:latin typeface="Times New Roman"/>
                        <a:ea typeface="Calibri"/>
                        <a:cs typeface="Times New Roman"/>
                      </a:endParaRPr>
                    </a:p>
                  </a:txBody>
                  <a:tcPr marL="58444" marR="58444" marT="0" marB="0" anchor="ctr">
                    <a:cell3D prstMaterial="dkEdge">
                      <a:bevel/>
                      <a:lightRig rig="flood" dir="t"/>
                    </a:cell3D>
                  </a:tcPr>
                </a:tc>
                <a:tc>
                  <a:txBody>
                    <a:bodyPr/>
                    <a:lstStyle/>
                    <a:p>
                      <a:pPr algn="ctr">
                        <a:lnSpc>
                          <a:spcPct val="115000"/>
                        </a:lnSpc>
                        <a:spcAft>
                          <a:spcPts val="0"/>
                        </a:spcAft>
                      </a:pPr>
                      <a:r>
                        <a:rPr lang="en-US" sz="1400" b="1" dirty="0" smtClean="0">
                          <a:solidFill>
                            <a:srgbClr val="002060"/>
                          </a:solidFill>
                          <a:latin typeface="Times New Roman"/>
                          <a:ea typeface="Calibri"/>
                          <a:cs typeface="Times New Roman"/>
                        </a:rPr>
                        <a:t>Cargo Volume Eastbound, t</a:t>
                      </a:r>
                      <a:endParaRPr lang="ru-RU" sz="1400" b="1" dirty="0">
                        <a:solidFill>
                          <a:srgbClr val="002060"/>
                        </a:solidFill>
                        <a:latin typeface="Times New Roman"/>
                        <a:ea typeface="Calibri"/>
                        <a:cs typeface="Times New Roman"/>
                      </a:endParaRPr>
                    </a:p>
                  </a:txBody>
                  <a:tcPr marL="58444" marR="58444" marT="0" marB="0" anchor="ctr">
                    <a:cell3D prstMaterial="dkEdge">
                      <a:bevel/>
                      <a:lightRig rig="flood" dir="t"/>
                    </a:cell3D>
                  </a:tcPr>
                </a:tc>
                <a:tc>
                  <a:txBody>
                    <a:bodyPr/>
                    <a:lstStyle/>
                    <a:p>
                      <a:pPr algn="ctr">
                        <a:lnSpc>
                          <a:spcPct val="115000"/>
                        </a:lnSpc>
                        <a:spcAft>
                          <a:spcPts val="0"/>
                        </a:spcAft>
                      </a:pPr>
                      <a:r>
                        <a:rPr lang="en-US" sz="1400" b="1" dirty="0" smtClean="0">
                          <a:solidFill>
                            <a:srgbClr val="002060"/>
                          </a:solidFill>
                          <a:latin typeface="Times New Roman"/>
                          <a:ea typeface="Calibri"/>
                          <a:cs typeface="Times New Roman"/>
                        </a:rPr>
                        <a:t>Cargo Volume Westbound, t</a:t>
                      </a:r>
                      <a:endParaRPr lang="ru-RU" sz="1400" b="1" dirty="0">
                        <a:solidFill>
                          <a:srgbClr val="002060"/>
                        </a:solidFill>
                        <a:latin typeface="Times New Roman"/>
                        <a:ea typeface="Calibri"/>
                        <a:cs typeface="Times New Roman"/>
                      </a:endParaRPr>
                    </a:p>
                  </a:txBody>
                  <a:tcPr marL="58444" marR="58444" marT="0" marB="0" anchor="ctr">
                    <a:cell3D prstMaterial="dkEdge">
                      <a:bevel/>
                      <a:lightRig rig="flood" dir="t"/>
                    </a:cell3D>
                  </a:tcPr>
                </a:tc>
              </a:tr>
              <a:tr h="211103">
                <a:tc>
                  <a:txBody>
                    <a:bodyPr/>
                    <a:lstStyle/>
                    <a:p>
                      <a:pPr algn="ctr">
                        <a:lnSpc>
                          <a:spcPct val="115000"/>
                        </a:lnSpc>
                        <a:spcAft>
                          <a:spcPts val="0"/>
                        </a:spcAft>
                      </a:pPr>
                      <a:r>
                        <a:rPr lang="en-US" sz="1400" b="1" dirty="0" smtClean="0">
                          <a:solidFill>
                            <a:srgbClr val="002060"/>
                          </a:solidFill>
                          <a:latin typeface="Times New Roman"/>
                          <a:ea typeface="Calibri"/>
                          <a:cs typeface="Times New Roman"/>
                        </a:rPr>
                        <a:t>Liquid</a:t>
                      </a:r>
                      <a:endParaRPr lang="ru-RU" sz="1400" b="1" dirty="0">
                        <a:solidFill>
                          <a:srgbClr val="002060"/>
                        </a:solidFill>
                        <a:latin typeface="Times New Roman"/>
                        <a:ea typeface="Calibri"/>
                        <a:cs typeface="Times New Roman"/>
                      </a:endParaRPr>
                    </a:p>
                  </a:txBody>
                  <a:tcPr marL="58444" marR="58444" marT="0" marB="0" anchor="ctr">
                    <a:cell3D prstMaterial="dkEdge">
                      <a:bevel/>
                      <a:lightRig rig="flood" dir="t"/>
                    </a:cell3D>
                  </a:tcPr>
                </a:tc>
                <a:tc>
                  <a:txBody>
                    <a:bodyPr/>
                    <a:lstStyle/>
                    <a:p>
                      <a:pPr algn="ctr">
                        <a:lnSpc>
                          <a:spcPct val="115000"/>
                        </a:lnSpc>
                        <a:spcAft>
                          <a:spcPts val="0"/>
                        </a:spcAft>
                      </a:pPr>
                      <a:r>
                        <a:rPr lang="en-US" sz="1400" b="0" dirty="0">
                          <a:solidFill>
                            <a:srgbClr val="002060"/>
                          </a:solidFill>
                          <a:latin typeface="Times New Roman"/>
                          <a:ea typeface="Calibri"/>
                        </a:rPr>
                        <a:t>31</a:t>
                      </a:r>
                      <a:endParaRPr lang="ru-RU" sz="1400" b="0" dirty="0">
                        <a:solidFill>
                          <a:srgbClr val="002060"/>
                        </a:solidFill>
                        <a:latin typeface="Times New Roman"/>
                        <a:ea typeface="Calibri"/>
                      </a:endParaRPr>
                    </a:p>
                  </a:txBody>
                  <a:tcPr marL="68580" marR="68580" marT="0" marB="0" anchor="ctr">
                    <a:cell3D prstMaterial="dkEdge">
                      <a:bevel/>
                      <a:lightRig rig="flood" dir="t"/>
                    </a:cell3D>
                  </a:tcPr>
                </a:tc>
                <a:tc>
                  <a:txBody>
                    <a:bodyPr/>
                    <a:lstStyle/>
                    <a:p>
                      <a:pPr algn="ctr">
                        <a:lnSpc>
                          <a:spcPct val="115000"/>
                        </a:lnSpc>
                        <a:spcAft>
                          <a:spcPts val="0"/>
                        </a:spcAft>
                      </a:pPr>
                      <a:r>
                        <a:rPr lang="en-US" sz="1400" b="0">
                          <a:solidFill>
                            <a:srgbClr val="002060"/>
                          </a:solidFill>
                          <a:latin typeface="Times New Roman"/>
                          <a:ea typeface="Calibri"/>
                        </a:rPr>
                        <a:t>911</a:t>
                      </a:r>
                      <a:r>
                        <a:rPr lang="ru-RU" sz="1400" b="0">
                          <a:solidFill>
                            <a:srgbClr val="002060"/>
                          </a:solidFill>
                          <a:latin typeface="Times New Roman"/>
                          <a:ea typeface="Calibri"/>
                        </a:rPr>
                        <a:t> </a:t>
                      </a:r>
                      <a:r>
                        <a:rPr lang="en-US" sz="1400" b="0">
                          <a:solidFill>
                            <a:srgbClr val="002060"/>
                          </a:solidFill>
                          <a:latin typeface="Times New Roman"/>
                          <a:ea typeface="Calibri"/>
                        </a:rPr>
                        <a:t>867</a:t>
                      </a:r>
                      <a:endParaRPr lang="ru-RU" sz="1400" b="0">
                        <a:solidFill>
                          <a:srgbClr val="002060"/>
                        </a:solidFill>
                        <a:latin typeface="Times New Roman"/>
                        <a:ea typeface="Calibri"/>
                      </a:endParaRPr>
                    </a:p>
                  </a:txBody>
                  <a:tcPr marL="68580" marR="68580" marT="0" marB="0" anchor="ctr">
                    <a:cell3D prstMaterial="dkEdge">
                      <a:bevel/>
                      <a:lightRig rig="flood" dir="t"/>
                    </a:cell3D>
                  </a:tcPr>
                </a:tc>
                <a:tc>
                  <a:txBody>
                    <a:bodyPr/>
                    <a:lstStyle/>
                    <a:p>
                      <a:pPr algn="ctr">
                        <a:lnSpc>
                          <a:spcPct val="115000"/>
                        </a:lnSpc>
                        <a:spcAft>
                          <a:spcPts val="0"/>
                        </a:spcAft>
                      </a:pPr>
                      <a:endParaRPr lang="ru-RU" sz="1400" b="0" dirty="0">
                        <a:solidFill>
                          <a:srgbClr val="002060"/>
                        </a:solidFill>
                        <a:latin typeface="Times New Roman"/>
                        <a:ea typeface="Calibri"/>
                        <a:cs typeface="Times New Roman"/>
                      </a:endParaRPr>
                    </a:p>
                  </a:txBody>
                  <a:tcPr marL="58444" marR="58444" marT="0" marB="0" anchor="ctr">
                    <a:cell3D prstMaterial="dkEdge">
                      <a:bevel/>
                      <a:lightRig rig="flood" dir="t"/>
                    </a:cell3D>
                  </a:tcPr>
                </a:tc>
                <a:tc>
                  <a:txBody>
                    <a:bodyPr/>
                    <a:lstStyle/>
                    <a:p>
                      <a:pPr algn="ctr">
                        <a:lnSpc>
                          <a:spcPct val="115000"/>
                        </a:lnSpc>
                        <a:spcAft>
                          <a:spcPts val="0"/>
                        </a:spcAft>
                      </a:pPr>
                      <a:r>
                        <a:rPr lang="en-US" sz="1400" b="0">
                          <a:solidFill>
                            <a:srgbClr val="002060"/>
                          </a:solidFill>
                          <a:latin typeface="Times New Roman"/>
                          <a:ea typeface="Calibri"/>
                        </a:rPr>
                        <a:t>588 659</a:t>
                      </a:r>
                      <a:endParaRPr lang="ru-RU" sz="1400" b="0">
                        <a:solidFill>
                          <a:srgbClr val="002060"/>
                        </a:solidFill>
                        <a:latin typeface="Times New Roman"/>
                        <a:ea typeface="Calibri"/>
                      </a:endParaRPr>
                    </a:p>
                  </a:txBody>
                  <a:tcPr marL="68580" marR="68580" marT="0" marB="0" anchor="ctr">
                    <a:cell3D prstMaterial="dkEdge">
                      <a:bevel/>
                      <a:lightRig rig="flood" dir="t"/>
                    </a:cell3D>
                  </a:tcPr>
                </a:tc>
                <a:tc>
                  <a:txBody>
                    <a:bodyPr/>
                    <a:lstStyle/>
                    <a:p>
                      <a:pPr algn="ctr">
                        <a:lnSpc>
                          <a:spcPct val="115000"/>
                        </a:lnSpc>
                        <a:spcAft>
                          <a:spcPts val="0"/>
                        </a:spcAft>
                      </a:pPr>
                      <a:r>
                        <a:rPr lang="ru-RU" sz="1400" b="0">
                          <a:solidFill>
                            <a:srgbClr val="002060"/>
                          </a:solidFill>
                          <a:latin typeface="Times New Roman"/>
                          <a:ea typeface="Calibri"/>
                        </a:rPr>
                        <a:t>323 208</a:t>
                      </a:r>
                    </a:p>
                  </a:txBody>
                  <a:tcPr marL="68580" marR="68580" marT="0" marB="0" anchor="ctr">
                    <a:cell3D prstMaterial="dkEdge">
                      <a:bevel/>
                      <a:lightRig rig="flood" dir="t"/>
                    </a:cell3D>
                  </a:tcPr>
                </a:tc>
              </a:tr>
              <a:tr h="211103">
                <a:tc>
                  <a:txBody>
                    <a:bodyPr/>
                    <a:lstStyle/>
                    <a:p>
                      <a:pPr algn="ctr">
                        <a:lnSpc>
                          <a:spcPct val="115000"/>
                        </a:lnSpc>
                        <a:spcAft>
                          <a:spcPts val="0"/>
                        </a:spcAft>
                      </a:pPr>
                      <a:r>
                        <a:rPr lang="en-US" sz="1400" b="1" dirty="0" smtClean="0">
                          <a:solidFill>
                            <a:srgbClr val="002060"/>
                          </a:solidFill>
                          <a:latin typeface="Times New Roman"/>
                          <a:ea typeface="Calibri"/>
                          <a:cs typeface="Times New Roman"/>
                        </a:rPr>
                        <a:t>Bulk</a:t>
                      </a:r>
                      <a:endParaRPr lang="ru-RU" sz="1400" b="1" dirty="0">
                        <a:solidFill>
                          <a:srgbClr val="002060"/>
                        </a:solidFill>
                        <a:latin typeface="Times New Roman"/>
                        <a:ea typeface="Calibri"/>
                        <a:cs typeface="Times New Roman"/>
                      </a:endParaRPr>
                    </a:p>
                  </a:txBody>
                  <a:tcPr marL="58444" marR="58444" marT="0" marB="0" anchor="ctr">
                    <a:cell3D prstMaterial="dkEdge">
                      <a:bevel/>
                      <a:lightRig rig="flood" dir="t"/>
                    </a:cell3D>
                  </a:tcPr>
                </a:tc>
                <a:tc>
                  <a:txBody>
                    <a:bodyPr/>
                    <a:lstStyle/>
                    <a:p>
                      <a:pPr algn="ctr">
                        <a:lnSpc>
                          <a:spcPct val="115000"/>
                        </a:lnSpc>
                        <a:spcAft>
                          <a:spcPts val="0"/>
                        </a:spcAft>
                      </a:pPr>
                      <a:r>
                        <a:rPr lang="ru-RU" sz="1400" b="0">
                          <a:solidFill>
                            <a:srgbClr val="002060"/>
                          </a:solidFill>
                          <a:latin typeface="Times New Roman"/>
                          <a:ea typeface="Calibri"/>
                        </a:rPr>
                        <a:t>4</a:t>
                      </a:r>
                    </a:p>
                  </a:txBody>
                  <a:tcPr marL="68580" marR="68580" marT="0" marB="0" anchor="ctr">
                    <a:cell3D prstMaterial="dkEdge">
                      <a:bevel/>
                      <a:lightRig rig="flood" dir="t"/>
                    </a:cell3D>
                  </a:tcPr>
                </a:tc>
                <a:tc>
                  <a:txBody>
                    <a:bodyPr/>
                    <a:lstStyle/>
                    <a:p>
                      <a:pPr algn="ctr">
                        <a:lnSpc>
                          <a:spcPct val="115000"/>
                        </a:lnSpc>
                        <a:spcAft>
                          <a:spcPts val="0"/>
                        </a:spcAft>
                      </a:pPr>
                      <a:r>
                        <a:rPr lang="ru-RU" sz="1400" b="0" dirty="0">
                          <a:solidFill>
                            <a:srgbClr val="002060"/>
                          </a:solidFill>
                          <a:latin typeface="Times New Roman"/>
                          <a:ea typeface="Calibri"/>
                        </a:rPr>
                        <a:t>276 939</a:t>
                      </a:r>
                    </a:p>
                  </a:txBody>
                  <a:tcPr marL="68580" marR="68580" marT="0" marB="0" anchor="ctr">
                    <a:cell3D prstMaterial="dkEdge">
                      <a:bevel/>
                      <a:lightRig rig="flood" dir="t"/>
                    </a:cell3D>
                  </a:tcPr>
                </a:tc>
                <a:tc>
                  <a:txBody>
                    <a:bodyPr/>
                    <a:lstStyle/>
                    <a:p>
                      <a:pPr algn="ctr">
                        <a:lnSpc>
                          <a:spcPct val="115000"/>
                        </a:lnSpc>
                        <a:spcAft>
                          <a:spcPts val="0"/>
                        </a:spcAft>
                      </a:pPr>
                      <a:endParaRPr lang="ru-RU" sz="1400" b="0" dirty="0">
                        <a:solidFill>
                          <a:srgbClr val="002060"/>
                        </a:solidFill>
                        <a:latin typeface="Times New Roman"/>
                        <a:ea typeface="Calibri"/>
                        <a:cs typeface="Times New Roman"/>
                      </a:endParaRPr>
                    </a:p>
                  </a:txBody>
                  <a:tcPr marL="58444" marR="58444" marT="0" marB="0" anchor="ctr">
                    <a:cell3D prstMaterial="dkEdge">
                      <a:bevel/>
                      <a:lightRig rig="flood" dir="t"/>
                    </a:cell3D>
                  </a:tcPr>
                </a:tc>
                <a:tc>
                  <a:txBody>
                    <a:bodyPr/>
                    <a:lstStyle/>
                    <a:p>
                      <a:pPr algn="ctr">
                        <a:lnSpc>
                          <a:spcPct val="115000"/>
                        </a:lnSpc>
                        <a:spcAft>
                          <a:spcPts val="0"/>
                        </a:spcAft>
                      </a:pPr>
                      <a:r>
                        <a:rPr lang="ru-RU" sz="1400" b="0">
                          <a:solidFill>
                            <a:srgbClr val="002060"/>
                          </a:solidFill>
                          <a:latin typeface="Times New Roman"/>
                          <a:ea typeface="Calibri"/>
                        </a:rPr>
                        <a:t>203 439</a:t>
                      </a:r>
                    </a:p>
                  </a:txBody>
                  <a:tcPr marL="68580" marR="68580" marT="0" marB="0" anchor="ctr">
                    <a:cell3D prstMaterial="dkEdge">
                      <a:bevel/>
                      <a:lightRig rig="flood" dir="t"/>
                    </a:cell3D>
                  </a:tcPr>
                </a:tc>
                <a:tc>
                  <a:txBody>
                    <a:bodyPr/>
                    <a:lstStyle/>
                    <a:p>
                      <a:pPr algn="ctr">
                        <a:lnSpc>
                          <a:spcPct val="115000"/>
                        </a:lnSpc>
                        <a:spcAft>
                          <a:spcPts val="0"/>
                        </a:spcAft>
                      </a:pPr>
                      <a:r>
                        <a:rPr lang="ru-RU" sz="1400" b="0">
                          <a:solidFill>
                            <a:srgbClr val="002060"/>
                          </a:solidFill>
                          <a:latin typeface="Times New Roman"/>
                          <a:ea typeface="Calibri"/>
                        </a:rPr>
                        <a:t>73 500</a:t>
                      </a:r>
                    </a:p>
                  </a:txBody>
                  <a:tcPr marL="68580" marR="68580" marT="0" marB="0" anchor="ctr">
                    <a:cell3D prstMaterial="dkEdge">
                      <a:bevel/>
                      <a:lightRig rig="flood" dir="t"/>
                    </a:cell3D>
                  </a:tcPr>
                </a:tc>
              </a:tr>
              <a:tr h="211103">
                <a:tc>
                  <a:txBody>
                    <a:bodyPr/>
                    <a:lstStyle/>
                    <a:p>
                      <a:pPr algn="ctr">
                        <a:lnSpc>
                          <a:spcPct val="115000"/>
                        </a:lnSpc>
                        <a:spcAft>
                          <a:spcPts val="0"/>
                        </a:spcAft>
                      </a:pPr>
                      <a:r>
                        <a:rPr lang="en-US" sz="1400" b="1" dirty="0" smtClean="0">
                          <a:solidFill>
                            <a:srgbClr val="002060"/>
                          </a:solidFill>
                          <a:latin typeface="Times New Roman"/>
                          <a:ea typeface="Calibri"/>
                          <a:cs typeface="Times New Roman"/>
                        </a:rPr>
                        <a:t>LNG</a:t>
                      </a:r>
                      <a:endParaRPr lang="ru-RU" sz="1400" b="1" dirty="0">
                        <a:solidFill>
                          <a:srgbClr val="002060"/>
                        </a:solidFill>
                        <a:latin typeface="Times New Roman"/>
                        <a:ea typeface="Calibri"/>
                        <a:cs typeface="Times New Roman"/>
                      </a:endParaRPr>
                    </a:p>
                  </a:txBody>
                  <a:tcPr marL="58444" marR="58444" marT="0" marB="0" anchor="ctr">
                    <a:cell3D prstMaterial="dkEdge">
                      <a:bevel/>
                      <a:lightRig rig="flood" dir="t"/>
                    </a:cell3D>
                  </a:tcPr>
                </a:tc>
                <a:tc>
                  <a:txBody>
                    <a:bodyPr/>
                    <a:lstStyle/>
                    <a:p>
                      <a:pPr algn="ctr">
                        <a:lnSpc>
                          <a:spcPct val="115000"/>
                        </a:lnSpc>
                        <a:spcAft>
                          <a:spcPts val="0"/>
                        </a:spcAft>
                      </a:pPr>
                      <a:r>
                        <a:rPr lang="ru-RU" sz="1400" b="0">
                          <a:solidFill>
                            <a:srgbClr val="002060"/>
                          </a:solidFill>
                          <a:latin typeface="Times New Roman"/>
                          <a:ea typeface="Calibri"/>
                        </a:rPr>
                        <a:t>1</a:t>
                      </a:r>
                    </a:p>
                  </a:txBody>
                  <a:tcPr marL="68580" marR="68580" marT="0" marB="0" anchor="ctr">
                    <a:cell3D prstMaterial="dkEdge">
                      <a:bevel/>
                      <a:lightRig rig="flood" dir="t"/>
                    </a:cell3D>
                  </a:tcPr>
                </a:tc>
                <a:tc>
                  <a:txBody>
                    <a:bodyPr/>
                    <a:lstStyle/>
                    <a:p>
                      <a:pPr algn="ctr">
                        <a:lnSpc>
                          <a:spcPct val="115000"/>
                        </a:lnSpc>
                        <a:spcAft>
                          <a:spcPts val="0"/>
                        </a:spcAft>
                      </a:pPr>
                      <a:r>
                        <a:rPr lang="ru-RU" sz="1400" b="0">
                          <a:solidFill>
                            <a:srgbClr val="002060"/>
                          </a:solidFill>
                          <a:latin typeface="Times New Roman"/>
                          <a:ea typeface="Calibri"/>
                        </a:rPr>
                        <a:t>66 </a:t>
                      </a:r>
                      <a:r>
                        <a:rPr lang="en-US" sz="1400" b="0">
                          <a:solidFill>
                            <a:srgbClr val="002060"/>
                          </a:solidFill>
                          <a:latin typeface="Times New Roman"/>
                          <a:ea typeface="Calibri"/>
                        </a:rPr>
                        <a:t>868</a:t>
                      </a:r>
                      <a:endParaRPr lang="ru-RU" sz="1400" b="0">
                        <a:solidFill>
                          <a:srgbClr val="002060"/>
                        </a:solidFill>
                        <a:latin typeface="Times New Roman"/>
                        <a:ea typeface="Calibri"/>
                      </a:endParaRPr>
                    </a:p>
                  </a:txBody>
                  <a:tcPr marL="68580" marR="68580" marT="0" marB="0" anchor="ctr">
                    <a:cell3D prstMaterial="dkEdge">
                      <a:bevel/>
                      <a:lightRig rig="flood" dir="t"/>
                    </a:cell3D>
                  </a:tcPr>
                </a:tc>
                <a:tc>
                  <a:txBody>
                    <a:bodyPr/>
                    <a:lstStyle/>
                    <a:p>
                      <a:pPr algn="ctr">
                        <a:lnSpc>
                          <a:spcPct val="115000"/>
                        </a:lnSpc>
                        <a:spcAft>
                          <a:spcPts val="0"/>
                        </a:spcAft>
                      </a:pPr>
                      <a:endParaRPr lang="ru-RU" sz="1400" b="0" dirty="0">
                        <a:solidFill>
                          <a:srgbClr val="002060"/>
                        </a:solidFill>
                        <a:latin typeface="Times New Roman"/>
                        <a:ea typeface="Calibri"/>
                        <a:cs typeface="Times New Roman"/>
                      </a:endParaRPr>
                    </a:p>
                  </a:txBody>
                  <a:tcPr marL="58444" marR="58444" marT="0" marB="0" anchor="ctr">
                    <a:cell3D prstMaterial="dkEdge">
                      <a:bevel/>
                      <a:lightRig rig="flood" dir="t"/>
                    </a:cell3D>
                  </a:tcPr>
                </a:tc>
                <a:tc>
                  <a:txBody>
                    <a:bodyPr/>
                    <a:lstStyle/>
                    <a:p>
                      <a:pPr algn="ctr">
                        <a:lnSpc>
                          <a:spcPct val="115000"/>
                        </a:lnSpc>
                        <a:spcAft>
                          <a:spcPts val="0"/>
                        </a:spcAft>
                      </a:pPr>
                      <a:r>
                        <a:rPr lang="ru-RU" sz="1400" b="0" dirty="0">
                          <a:solidFill>
                            <a:srgbClr val="002060"/>
                          </a:solidFill>
                          <a:latin typeface="Times New Roman"/>
                          <a:ea typeface="Calibri"/>
                        </a:rPr>
                        <a:t>66 </a:t>
                      </a:r>
                      <a:r>
                        <a:rPr lang="en-US" sz="1400" b="0" dirty="0">
                          <a:solidFill>
                            <a:srgbClr val="002060"/>
                          </a:solidFill>
                          <a:latin typeface="Times New Roman"/>
                          <a:ea typeface="Calibri"/>
                        </a:rPr>
                        <a:t>868</a:t>
                      </a:r>
                      <a:endParaRPr lang="ru-RU" sz="1400" b="0" dirty="0">
                        <a:solidFill>
                          <a:srgbClr val="002060"/>
                        </a:solidFill>
                        <a:latin typeface="Times New Roman"/>
                        <a:ea typeface="Calibri"/>
                      </a:endParaRPr>
                    </a:p>
                  </a:txBody>
                  <a:tcPr marL="68580" marR="68580" marT="0" marB="0" anchor="ctr">
                    <a:cell3D prstMaterial="dkEdge">
                      <a:bevel/>
                      <a:lightRig rig="flood" dir="t"/>
                    </a:cell3D>
                  </a:tcPr>
                </a:tc>
                <a:tc>
                  <a:txBody>
                    <a:bodyPr/>
                    <a:lstStyle/>
                    <a:p>
                      <a:pPr algn="ctr">
                        <a:lnSpc>
                          <a:spcPct val="115000"/>
                        </a:lnSpc>
                        <a:spcAft>
                          <a:spcPts val="0"/>
                        </a:spcAft>
                      </a:pPr>
                      <a:endParaRPr lang="ru-RU" sz="1400" b="0">
                        <a:solidFill>
                          <a:srgbClr val="002060"/>
                        </a:solidFill>
                        <a:latin typeface="Times New Roman"/>
                        <a:ea typeface="Calibri"/>
                      </a:endParaRPr>
                    </a:p>
                  </a:txBody>
                  <a:tcPr marL="68580" marR="68580" marT="0" marB="0" anchor="ctr">
                    <a:cell3D prstMaterial="dkEdge">
                      <a:bevel/>
                      <a:lightRig rig="flood" dir="t"/>
                    </a:cell3D>
                  </a:tcPr>
                </a:tc>
              </a:tr>
              <a:tr h="211103">
                <a:tc>
                  <a:txBody>
                    <a:bodyPr/>
                    <a:lstStyle/>
                    <a:p>
                      <a:pPr algn="ctr">
                        <a:lnSpc>
                          <a:spcPct val="115000"/>
                        </a:lnSpc>
                        <a:spcAft>
                          <a:spcPts val="0"/>
                        </a:spcAft>
                      </a:pPr>
                      <a:r>
                        <a:rPr lang="en-US" sz="1400" b="1" dirty="0" smtClean="0">
                          <a:solidFill>
                            <a:srgbClr val="002060"/>
                          </a:solidFill>
                          <a:latin typeface="Times New Roman"/>
                          <a:ea typeface="Calibri"/>
                          <a:cs typeface="Times New Roman"/>
                        </a:rPr>
                        <a:t>General</a:t>
                      </a:r>
                      <a:endParaRPr lang="ru-RU" sz="1400" b="1" dirty="0">
                        <a:solidFill>
                          <a:srgbClr val="002060"/>
                        </a:solidFill>
                        <a:latin typeface="Times New Roman"/>
                        <a:ea typeface="Calibri"/>
                        <a:cs typeface="Times New Roman"/>
                      </a:endParaRPr>
                    </a:p>
                  </a:txBody>
                  <a:tcPr marL="58444" marR="58444" marT="0" marB="0" anchor="ctr">
                    <a:cell3D prstMaterial="dkEdge">
                      <a:bevel/>
                      <a:lightRig rig="flood" dir="t"/>
                    </a:cell3D>
                  </a:tcPr>
                </a:tc>
                <a:tc>
                  <a:txBody>
                    <a:bodyPr/>
                    <a:lstStyle/>
                    <a:p>
                      <a:pPr algn="ctr">
                        <a:lnSpc>
                          <a:spcPct val="115000"/>
                        </a:lnSpc>
                        <a:spcAft>
                          <a:spcPts val="0"/>
                        </a:spcAft>
                      </a:pPr>
                      <a:r>
                        <a:rPr lang="ru-RU" sz="1400" b="0">
                          <a:solidFill>
                            <a:srgbClr val="002060"/>
                          </a:solidFill>
                          <a:latin typeface="Times New Roman"/>
                          <a:ea typeface="Calibri"/>
                        </a:rPr>
                        <a:t>1</a:t>
                      </a:r>
                      <a:r>
                        <a:rPr lang="en-US" sz="1400" b="0">
                          <a:solidFill>
                            <a:srgbClr val="002060"/>
                          </a:solidFill>
                          <a:latin typeface="Times New Roman"/>
                          <a:ea typeface="Calibri"/>
                        </a:rPr>
                        <a:t>3</a:t>
                      </a:r>
                      <a:endParaRPr lang="ru-RU" sz="1400" b="0">
                        <a:solidFill>
                          <a:srgbClr val="002060"/>
                        </a:solidFill>
                        <a:latin typeface="Times New Roman"/>
                        <a:ea typeface="Calibri"/>
                      </a:endParaRPr>
                    </a:p>
                  </a:txBody>
                  <a:tcPr marL="68580" marR="68580" marT="0" marB="0" anchor="ctr">
                    <a:cell3D prstMaterial="dkEdge">
                      <a:bevel/>
                      <a:lightRig rig="flood" dir="t"/>
                    </a:cell3D>
                  </a:tcPr>
                </a:tc>
                <a:tc>
                  <a:txBody>
                    <a:bodyPr/>
                    <a:lstStyle/>
                    <a:p>
                      <a:pPr algn="ctr">
                        <a:lnSpc>
                          <a:spcPct val="115000"/>
                        </a:lnSpc>
                        <a:spcAft>
                          <a:spcPts val="0"/>
                        </a:spcAft>
                      </a:pPr>
                      <a:r>
                        <a:rPr lang="en-US" sz="1400" b="0">
                          <a:solidFill>
                            <a:srgbClr val="002060"/>
                          </a:solidFill>
                          <a:latin typeface="Times New Roman"/>
                          <a:ea typeface="Calibri"/>
                        </a:rPr>
                        <a:t>100 223</a:t>
                      </a:r>
                      <a:endParaRPr lang="ru-RU" sz="1400" b="0">
                        <a:solidFill>
                          <a:srgbClr val="002060"/>
                        </a:solidFill>
                        <a:latin typeface="Times New Roman"/>
                        <a:ea typeface="Calibri"/>
                      </a:endParaRPr>
                    </a:p>
                  </a:txBody>
                  <a:tcPr marL="68580" marR="68580" marT="0" marB="0" anchor="ctr">
                    <a:cell3D prstMaterial="dkEdge">
                      <a:bevel/>
                      <a:lightRig rig="flood" dir="t"/>
                    </a:cell3D>
                  </a:tcPr>
                </a:tc>
                <a:tc>
                  <a:txBody>
                    <a:bodyPr/>
                    <a:lstStyle/>
                    <a:p>
                      <a:pPr algn="ctr">
                        <a:lnSpc>
                          <a:spcPct val="115000"/>
                        </a:lnSpc>
                        <a:spcAft>
                          <a:spcPts val="0"/>
                        </a:spcAft>
                      </a:pPr>
                      <a:endParaRPr lang="ru-RU" sz="1400" b="0" dirty="0">
                        <a:solidFill>
                          <a:srgbClr val="002060"/>
                        </a:solidFill>
                        <a:latin typeface="Times New Roman"/>
                        <a:ea typeface="Calibri"/>
                        <a:cs typeface="Times New Roman"/>
                      </a:endParaRPr>
                    </a:p>
                  </a:txBody>
                  <a:tcPr marL="68580" marR="68580" marT="0" marB="0" anchor="ctr">
                    <a:cell3D prstMaterial="dkEdge">
                      <a:bevel/>
                      <a:lightRig rig="flood" dir="t"/>
                    </a:cell3D>
                  </a:tcPr>
                </a:tc>
                <a:tc>
                  <a:txBody>
                    <a:bodyPr/>
                    <a:lstStyle/>
                    <a:p>
                      <a:pPr algn="ctr">
                        <a:lnSpc>
                          <a:spcPct val="115000"/>
                        </a:lnSpc>
                        <a:spcAft>
                          <a:spcPts val="0"/>
                        </a:spcAft>
                      </a:pPr>
                      <a:r>
                        <a:rPr lang="en-US" sz="1400" b="0" dirty="0">
                          <a:solidFill>
                            <a:srgbClr val="002060"/>
                          </a:solidFill>
                          <a:latin typeface="Times New Roman"/>
                          <a:ea typeface="Calibri"/>
                        </a:rPr>
                        <a:t>36 846</a:t>
                      </a:r>
                      <a:endParaRPr lang="ru-RU" sz="1400" b="0" dirty="0">
                        <a:solidFill>
                          <a:srgbClr val="002060"/>
                        </a:solidFill>
                        <a:latin typeface="Times New Roman"/>
                        <a:ea typeface="Calibri"/>
                      </a:endParaRPr>
                    </a:p>
                  </a:txBody>
                  <a:tcPr marL="68580" marR="68580" marT="0" marB="0" anchor="ctr">
                    <a:cell3D prstMaterial="dkEdge">
                      <a:bevel/>
                      <a:lightRig rig="flood" dir="t"/>
                    </a:cell3D>
                  </a:tcPr>
                </a:tc>
                <a:tc>
                  <a:txBody>
                    <a:bodyPr/>
                    <a:lstStyle/>
                    <a:p>
                      <a:pPr algn="ctr">
                        <a:lnSpc>
                          <a:spcPct val="115000"/>
                        </a:lnSpc>
                        <a:spcAft>
                          <a:spcPts val="0"/>
                        </a:spcAft>
                      </a:pPr>
                      <a:r>
                        <a:rPr lang="ru-RU" sz="1400" b="0" dirty="0">
                          <a:solidFill>
                            <a:srgbClr val="002060"/>
                          </a:solidFill>
                          <a:latin typeface="Times New Roman"/>
                          <a:ea typeface="Calibri"/>
                        </a:rPr>
                        <a:t>63 377</a:t>
                      </a:r>
                    </a:p>
                  </a:txBody>
                  <a:tcPr marL="68580" marR="68580" marT="0" marB="0" anchor="ctr">
                    <a:cell3D prstMaterial="dkEdge">
                      <a:bevel/>
                      <a:lightRig rig="flood" dir="t"/>
                    </a:cell3D>
                  </a:tcPr>
                </a:tc>
              </a:tr>
              <a:tr h="211103">
                <a:tc>
                  <a:txBody>
                    <a:bodyPr/>
                    <a:lstStyle/>
                    <a:p>
                      <a:pPr algn="ctr">
                        <a:lnSpc>
                          <a:spcPct val="115000"/>
                        </a:lnSpc>
                        <a:spcAft>
                          <a:spcPts val="0"/>
                        </a:spcAft>
                      </a:pPr>
                      <a:r>
                        <a:rPr lang="en-US" sz="1400" b="1" dirty="0" smtClean="0">
                          <a:solidFill>
                            <a:srgbClr val="002060"/>
                          </a:solidFill>
                          <a:latin typeface="Times New Roman"/>
                          <a:ea typeface="Calibri"/>
                          <a:cs typeface="Times New Roman"/>
                        </a:rPr>
                        <a:t>Ballast</a:t>
                      </a:r>
                      <a:endParaRPr lang="ru-RU" sz="1400" b="1" dirty="0">
                        <a:solidFill>
                          <a:srgbClr val="002060"/>
                        </a:solidFill>
                        <a:latin typeface="Times New Roman"/>
                        <a:ea typeface="Calibri"/>
                        <a:cs typeface="Times New Roman"/>
                      </a:endParaRPr>
                    </a:p>
                  </a:txBody>
                  <a:tcPr marL="58444" marR="58444" marT="0" marB="0" anchor="ctr">
                    <a:cell3D prstMaterial="dkEdge">
                      <a:bevel/>
                      <a:lightRig rig="flood" dir="t"/>
                    </a:cell3D>
                  </a:tcPr>
                </a:tc>
                <a:tc>
                  <a:txBody>
                    <a:bodyPr/>
                    <a:lstStyle/>
                    <a:p>
                      <a:pPr algn="ctr">
                        <a:lnSpc>
                          <a:spcPct val="115000"/>
                        </a:lnSpc>
                        <a:spcAft>
                          <a:spcPts val="0"/>
                        </a:spcAft>
                      </a:pPr>
                      <a:r>
                        <a:rPr lang="en-US" sz="1400" b="0">
                          <a:solidFill>
                            <a:srgbClr val="002060"/>
                          </a:solidFill>
                          <a:latin typeface="Times New Roman"/>
                          <a:ea typeface="Calibri"/>
                        </a:rPr>
                        <a:t>1</a:t>
                      </a:r>
                      <a:r>
                        <a:rPr lang="ru-RU" sz="1400" b="0">
                          <a:solidFill>
                            <a:srgbClr val="002060"/>
                          </a:solidFill>
                          <a:latin typeface="Times New Roman"/>
                          <a:ea typeface="Calibri"/>
                        </a:rPr>
                        <a:t>5</a:t>
                      </a:r>
                    </a:p>
                  </a:txBody>
                  <a:tcPr marL="68580" marR="68580" marT="0" marB="0" anchor="ctr">
                    <a:cell3D prstMaterial="dkEdge">
                      <a:bevel/>
                      <a:lightRig rig="flood" dir="t"/>
                    </a:cell3D>
                  </a:tcPr>
                </a:tc>
                <a:tc>
                  <a:txBody>
                    <a:bodyPr/>
                    <a:lstStyle/>
                    <a:p>
                      <a:pPr algn="ctr">
                        <a:lnSpc>
                          <a:spcPct val="115000"/>
                        </a:lnSpc>
                        <a:spcAft>
                          <a:spcPts val="0"/>
                        </a:spcAft>
                      </a:pPr>
                      <a:endParaRPr lang="ru-RU" sz="1400" b="0">
                        <a:solidFill>
                          <a:srgbClr val="002060"/>
                        </a:solidFill>
                        <a:latin typeface="Times New Roman"/>
                        <a:ea typeface="Calibri"/>
                      </a:endParaRPr>
                    </a:p>
                  </a:txBody>
                  <a:tcPr marL="68580" marR="68580" marT="0" marB="0" anchor="ctr">
                    <a:cell3D prstMaterial="dkEdge">
                      <a:bevel/>
                      <a:lightRig rig="flood" dir="t"/>
                    </a:cell3D>
                  </a:tcPr>
                </a:tc>
                <a:tc>
                  <a:txBody>
                    <a:bodyPr/>
                    <a:lstStyle/>
                    <a:p>
                      <a:pPr algn="ctr">
                        <a:lnSpc>
                          <a:spcPct val="115000"/>
                        </a:lnSpc>
                        <a:spcAft>
                          <a:spcPts val="0"/>
                        </a:spcAft>
                      </a:pPr>
                      <a:r>
                        <a:rPr lang="en-US" sz="1400" b="0">
                          <a:solidFill>
                            <a:srgbClr val="002060"/>
                          </a:solidFill>
                          <a:latin typeface="Times New Roman"/>
                          <a:ea typeface="Calibri"/>
                        </a:rPr>
                        <a:t>4</a:t>
                      </a:r>
                      <a:r>
                        <a:rPr lang="ru-RU" sz="1400" b="0">
                          <a:solidFill>
                            <a:srgbClr val="002060"/>
                          </a:solidFill>
                          <a:latin typeface="Times New Roman"/>
                          <a:ea typeface="Calibri"/>
                        </a:rPr>
                        <a:t>69 703</a:t>
                      </a:r>
                    </a:p>
                  </a:txBody>
                  <a:tcPr marL="68580" marR="68580" marT="0" marB="0" anchor="ctr">
                    <a:cell3D prstMaterial="dkEdge">
                      <a:bevel/>
                      <a:lightRig rig="flood" dir="t"/>
                    </a:cell3D>
                  </a:tcPr>
                </a:tc>
                <a:tc>
                  <a:txBody>
                    <a:bodyPr/>
                    <a:lstStyle/>
                    <a:p>
                      <a:pPr algn="ctr">
                        <a:lnSpc>
                          <a:spcPct val="115000"/>
                        </a:lnSpc>
                        <a:spcAft>
                          <a:spcPts val="0"/>
                        </a:spcAft>
                      </a:pPr>
                      <a:endParaRPr lang="ru-RU" sz="1400" b="0" dirty="0">
                        <a:solidFill>
                          <a:srgbClr val="002060"/>
                        </a:solidFill>
                        <a:latin typeface="Times New Roman"/>
                        <a:ea typeface="Calibri"/>
                      </a:endParaRPr>
                    </a:p>
                  </a:txBody>
                  <a:tcPr marL="68580" marR="68580" marT="0" marB="0" anchor="ctr">
                    <a:cell3D prstMaterial="dkEdge">
                      <a:bevel/>
                      <a:lightRig rig="flood" dir="t"/>
                    </a:cell3D>
                  </a:tcPr>
                </a:tc>
                <a:tc>
                  <a:txBody>
                    <a:bodyPr/>
                    <a:lstStyle/>
                    <a:p>
                      <a:pPr algn="ctr">
                        <a:lnSpc>
                          <a:spcPct val="115000"/>
                        </a:lnSpc>
                        <a:spcAft>
                          <a:spcPts val="0"/>
                        </a:spcAft>
                      </a:pPr>
                      <a:endParaRPr lang="ru-RU" sz="1400" b="0" dirty="0">
                        <a:solidFill>
                          <a:srgbClr val="002060"/>
                        </a:solidFill>
                        <a:latin typeface="Times New Roman"/>
                        <a:ea typeface="Calibri"/>
                      </a:endParaRPr>
                    </a:p>
                  </a:txBody>
                  <a:tcPr marL="68580" marR="68580" marT="0" marB="0" anchor="ctr">
                    <a:cell3D prstMaterial="dkEdge">
                      <a:bevel/>
                      <a:lightRig rig="flood" dir="t"/>
                    </a:cell3D>
                  </a:tcPr>
                </a:tc>
              </a:tr>
              <a:tr h="211103">
                <a:tc>
                  <a:txBody>
                    <a:bodyPr/>
                    <a:lstStyle/>
                    <a:p>
                      <a:pPr algn="ctr">
                        <a:lnSpc>
                          <a:spcPct val="115000"/>
                        </a:lnSpc>
                        <a:spcAft>
                          <a:spcPts val="0"/>
                        </a:spcAft>
                      </a:pPr>
                      <a:r>
                        <a:rPr lang="en-US" sz="1400" b="1" dirty="0" smtClean="0">
                          <a:solidFill>
                            <a:srgbClr val="002060"/>
                          </a:solidFill>
                          <a:latin typeface="Times New Roman"/>
                          <a:ea typeface="Calibri"/>
                          <a:cs typeface="Times New Roman"/>
                        </a:rPr>
                        <a:t>Repositioning</a:t>
                      </a:r>
                      <a:endParaRPr lang="ru-RU" sz="1400" b="1" dirty="0">
                        <a:solidFill>
                          <a:srgbClr val="002060"/>
                        </a:solidFill>
                        <a:latin typeface="Times New Roman"/>
                        <a:ea typeface="Calibri"/>
                        <a:cs typeface="Times New Roman"/>
                      </a:endParaRPr>
                    </a:p>
                  </a:txBody>
                  <a:tcPr marL="58444" marR="58444" marT="0" marB="0" anchor="ctr">
                    <a:cell3D prstMaterial="dkEdge">
                      <a:bevel/>
                      <a:lightRig rig="flood" dir="t"/>
                    </a:cell3D>
                  </a:tcPr>
                </a:tc>
                <a:tc>
                  <a:txBody>
                    <a:bodyPr/>
                    <a:lstStyle/>
                    <a:p>
                      <a:pPr algn="ctr">
                        <a:lnSpc>
                          <a:spcPct val="115000"/>
                        </a:lnSpc>
                        <a:spcAft>
                          <a:spcPts val="0"/>
                        </a:spcAft>
                      </a:pPr>
                      <a:r>
                        <a:rPr lang="en-US" sz="1400" b="0">
                          <a:solidFill>
                            <a:srgbClr val="002060"/>
                          </a:solidFill>
                          <a:latin typeface="Times New Roman"/>
                          <a:ea typeface="Calibri"/>
                        </a:rPr>
                        <a:t>7</a:t>
                      </a:r>
                      <a:endParaRPr lang="ru-RU" sz="1400" b="0">
                        <a:solidFill>
                          <a:srgbClr val="002060"/>
                        </a:solidFill>
                        <a:latin typeface="Times New Roman"/>
                        <a:ea typeface="Calibri"/>
                      </a:endParaRPr>
                    </a:p>
                  </a:txBody>
                  <a:tcPr marL="68580" marR="68580" marT="0" marB="0" anchor="ctr">
                    <a:cell3D prstMaterial="dkEdge">
                      <a:bevel/>
                      <a:lightRig rig="flood" dir="t"/>
                    </a:cell3D>
                  </a:tcPr>
                </a:tc>
                <a:tc>
                  <a:txBody>
                    <a:bodyPr/>
                    <a:lstStyle/>
                    <a:p>
                      <a:pPr algn="ctr">
                        <a:lnSpc>
                          <a:spcPct val="115000"/>
                        </a:lnSpc>
                        <a:spcAft>
                          <a:spcPts val="0"/>
                        </a:spcAft>
                      </a:pPr>
                      <a:endParaRPr lang="ru-RU" sz="1400" b="0">
                        <a:solidFill>
                          <a:srgbClr val="002060"/>
                        </a:solidFill>
                        <a:latin typeface="Times New Roman"/>
                        <a:ea typeface="Calibri"/>
                      </a:endParaRPr>
                    </a:p>
                  </a:txBody>
                  <a:tcPr marL="68580" marR="68580" marT="0" marB="0" anchor="ctr">
                    <a:cell3D prstMaterial="dkEdge">
                      <a:bevel/>
                      <a:lightRig rig="flood" dir="t"/>
                    </a:cell3D>
                  </a:tcPr>
                </a:tc>
                <a:tc>
                  <a:txBody>
                    <a:bodyPr/>
                    <a:lstStyle/>
                    <a:p>
                      <a:pPr algn="ctr">
                        <a:lnSpc>
                          <a:spcPct val="115000"/>
                        </a:lnSpc>
                        <a:spcAft>
                          <a:spcPts val="0"/>
                        </a:spcAft>
                      </a:pPr>
                      <a:r>
                        <a:rPr lang="en-US" sz="1400" b="0">
                          <a:solidFill>
                            <a:srgbClr val="002060"/>
                          </a:solidFill>
                          <a:latin typeface="Times New Roman"/>
                          <a:ea typeface="Calibri"/>
                        </a:rPr>
                        <a:t>38 027</a:t>
                      </a:r>
                      <a:endParaRPr lang="ru-RU" sz="1400" b="0">
                        <a:solidFill>
                          <a:srgbClr val="002060"/>
                        </a:solidFill>
                        <a:latin typeface="Times New Roman"/>
                        <a:ea typeface="Calibri"/>
                      </a:endParaRPr>
                    </a:p>
                  </a:txBody>
                  <a:tcPr marL="68580" marR="68580" marT="0" marB="0" anchor="ctr">
                    <a:cell3D prstMaterial="dkEdge">
                      <a:bevel/>
                      <a:lightRig rig="flood" dir="t"/>
                    </a:cell3D>
                  </a:tcPr>
                </a:tc>
                <a:tc>
                  <a:txBody>
                    <a:bodyPr/>
                    <a:lstStyle/>
                    <a:p>
                      <a:pPr algn="ctr">
                        <a:lnSpc>
                          <a:spcPct val="115000"/>
                        </a:lnSpc>
                        <a:spcAft>
                          <a:spcPts val="0"/>
                        </a:spcAft>
                      </a:pPr>
                      <a:endParaRPr lang="ru-RU" sz="1400" b="0">
                        <a:solidFill>
                          <a:srgbClr val="002060"/>
                        </a:solidFill>
                        <a:latin typeface="Times New Roman"/>
                        <a:ea typeface="Calibri"/>
                      </a:endParaRPr>
                    </a:p>
                  </a:txBody>
                  <a:tcPr marL="68580" marR="68580" marT="0" marB="0" anchor="ctr">
                    <a:cell3D prstMaterial="dkEdge">
                      <a:bevel/>
                      <a:lightRig rig="flood" dir="t"/>
                    </a:cell3D>
                  </a:tcPr>
                </a:tc>
                <a:tc>
                  <a:txBody>
                    <a:bodyPr/>
                    <a:lstStyle/>
                    <a:p>
                      <a:pPr algn="ctr">
                        <a:lnSpc>
                          <a:spcPct val="115000"/>
                        </a:lnSpc>
                        <a:spcAft>
                          <a:spcPts val="0"/>
                        </a:spcAft>
                      </a:pPr>
                      <a:endParaRPr lang="ru-RU" sz="1400" b="0" dirty="0">
                        <a:solidFill>
                          <a:srgbClr val="002060"/>
                        </a:solidFill>
                        <a:latin typeface="Times New Roman"/>
                        <a:ea typeface="Calibri"/>
                      </a:endParaRPr>
                    </a:p>
                  </a:txBody>
                  <a:tcPr marL="68580" marR="68580" marT="0" marB="0" anchor="ctr">
                    <a:cell3D prstMaterial="dkEdge">
                      <a:bevel/>
                      <a:lightRig rig="flood" dir="t"/>
                    </a:cell3D>
                  </a:tcPr>
                </a:tc>
              </a:tr>
              <a:tr h="411364">
                <a:tc>
                  <a:txBody>
                    <a:bodyPr/>
                    <a:lstStyle/>
                    <a:p>
                      <a:pPr algn="ctr">
                        <a:lnSpc>
                          <a:spcPct val="115000"/>
                        </a:lnSpc>
                        <a:spcAft>
                          <a:spcPts val="0"/>
                        </a:spcAft>
                      </a:pPr>
                      <a:r>
                        <a:rPr lang="en-US" sz="1400" b="1" dirty="0" smtClean="0">
                          <a:solidFill>
                            <a:srgbClr val="002060"/>
                          </a:solidFill>
                          <a:latin typeface="Times New Roman"/>
                          <a:ea typeface="Calibri"/>
                          <a:cs typeface="Times New Roman"/>
                        </a:rPr>
                        <a:t>Total</a:t>
                      </a:r>
                      <a:r>
                        <a:rPr lang="ru-RU" sz="1400" b="1" dirty="0" smtClean="0">
                          <a:solidFill>
                            <a:srgbClr val="002060"/>
                          </a:solidFill>
                          <a:latin typeface="Times New Roman"/>
                          <a:ea typeface="Calibri"/>
                          <a:cs typeface="Times New Roman"/>
                        </a:rPr>
                        <a:t>:</a:t>
                      </a:r>
                      <a:endParaRPr lang="ru-RU" sz="1400" b="1" dirty="0">
                        <a:solidFill>
                          <a:srgbClr val="002060"/>
                        </a:solidFill>
                        <a:latin typeface="Times New Roman"/>
                        <a:ea typeface="Calibri"/>
                        <a:cs typeface="Times New Roman"/>
                      </a:endParaRPr>
                    </a:p>
                  </a:txBody>
                  <a:tcPr marL="58444" marR="58444" marT="0" marB="0" anchor="ctr">
                    <a:cell3D prstMaterial="dkEdge">
                      <a:bevel/>
                      <a:lightRig rig="flood" dir="t"/>
                    </a:cell3D>
                  </a:tcPr>
                </a:tc>
                <a:tc>
                  <a:txBody>
                    <a:bodyPr/>
                    <a:lstStyle/>
                    <a:p>
                      <a:pPr algn="ctr">
                        <a:lnSpc>
                          <a:spcPct val="115000"/>
                        </a:lnSpc>
                        <a:spcAft>
                          <a:spcPts val="0"/>
                        </a:spcAft>
                      </a:pPr>
                      <a:r>
                        <a:rPr lang="en-US" sz="1400" b="1" dirty="0">
                          <a:solidFill>
                            <a:srgbClr val="002060"/>
                          </a:solidFill>
                          <a:latin typeface="Times New Roman"/>
                          <a:ea typeface="Calibri"/>
                        </a:rPr>
                        <a:t>71</a:t>
                      </a:r>
                      <a:endParaRPr lang="ru-RU" sz="1400" b="1" dirty="0">
                        <a:solidFill>
                          <a:srgbClr val="002060"/>
                        </a:solidFill>
                        <a:latin typeface="Times New Roman"/>
                        <a:ea typeface="Calibri"/>
                      </a:endParaRPr>
                    </a:p>
                  </a:txBody>
                  <a:tcPr marL="68580" marR="68580" marT="0" marB="0" anchor="ctr">
                    <a:cell3D prstMaterial="dkEdge">
                      <a:bevel/>
                      <a:lightRig rig="flood" dir="t"/>
                    </a:cell3D>
                  </a:tcPr>
                </a:tc>
                <a:tc>
                  <a:txBody>
                    <a:bodyPr/>
                    <a:lstStyle/>
                    <a:p>
                      <a:pPr algn="ctr">
                        <a:lnSpc>
                          <a:spcPct val="115000"/>
                        </a:lnSpc>
                        <a:spcAft>
                          <a:spcPts val="0"/>
                        </a:spcAft>
                      </a:pPr>
                      <a:r>
                        <a:rPr lang="ru-RU" sz="1400" b="1" dirty="0">
                          <a:solidFill>
                            <a:srgbClr val="002060"/>
                          </a:solidFill>
                          <a:latin typeface="Times New Roman"/>
                          <a:ea typeface="Calibri"/>
                        </a:rPr>
                        <a:t>1 </a:t>
                      </a:r>
                      <a:r>
                        <a:rPr lang="en-US" sz="1400" b="1" dirty="0">
                          <a:solidFill>
                            <a:srgbClr val="002060"/>
                          </a:solidFill>
                          <a:latin typeface="Times New Roman"/>
                          <a:ea typeface="Calibri"/>
                        </a:rPr>
                        <a:t>355</a:t>
                      </a:r>
                      <a:r>
                        <a:rPr lang="ru-RU" sz="1400" b="1" dirty="0">
                          <a:solidFill>
                            <a:srgbClr val="002060"/>
                          </a:solidFill>
                          <a:latin typeface="Times New Roman"/>
                          <a:ea typeface="Calibri"/>
                        </a:rPr>
                        <a:t> </a:t>
                      </a:r>
                      <a:r>
                        <a:rPr lang="en-US" sz="1400" b="1" dirty="0">
                          <a:solidFill>
                            <a:srgbClr val="002060"/>
                          </a:solidFill>
                          <a:latin typeface="Times New Roman"/>
                          <a:ea typeface="Calibri"/>
                        </a:rPr>
                        <a:t>897</a:t>
                      </a:r>
                      <a:endParaRPr lang="ru-RU" sz="1400" b="1" dirty="0">
                        <a:solidFill>
                          <a:srgbClr val="002060"/>
                        </a:solidFill>
                        <a:latin typeface="Times New Roman"/>
                        <a:ea typeface="Calibri"/>
                      </a:endParaRPr>
                    </a:p>
                  </a:txBody>
                  <a:tcPr marL="68580" marR="68580" marT="0" marB="0" anchor="ctr">
                    <a:cell3D prstMaterial="dkEdge">
                      <a:bevel/>
                      <a:lightRig rig="flood" dir="t"/>
                    </a:cell3D>
                  </a:tcPr>
                </a:tc>
                <a:tc>
                  <a:txBody>
                    <a:bodyPr/>
                    <a:lstStyle/>
                    <a:p>
                      <a:pPr algn="ctr">
                        <a:lnSpc>
                          <a:spcPct val="115000"/>
                        </a:lnSpc>
                        <a:spcAft>
                          <a:spcPts val="0"/>
                        </a:spcAft>
                      </a:pPr>
                      <a:r>
                        <a:rPr lang="ru-RU" sz="1400" b="0" dirty="0">
                          <a:solidFill>
                            <a:srgbClr val="002060"/>
                          </a:solidFill>
                          <a:latin typeface="Times New Roman"/>
                          <a:ea typeface="Calibri"/>
                        </a:rPr>
                        <a:t>507 730</a:t>
                      </a:r>
                    </a:p>
                  </a:txBody>
                  <a:tcPr marL="68580" marR="68580" marT="0" marB="0" anchor="ctr">
                    <a:cell3D prstMaterial="dkEdge">
                      <a:bevel/>
                      <a:lightRig rig="flood" dir="t"/>
                    </a:cell3D>
                  </a:tcPr>
                </a:tc>
                <a:tc>
                  <a:txBody>
                    <a:bodyPr/>
                    <a:lstStyle/>
                    <a:p>
                      <a:pPr algn="ctr">
                        <a:lnSpc>
                          <a:spcPct val="115000"/>
                        </a:lnSpc>
                        <a:spcAft>
                          <a:spcPts val="0"/>
                        </a:spcAft>
                      </a:pPr>
                      <a:r>
                        <a:rPr lang="en-US" sz="1400" b="0" dirty="0">
                          <a:solidFill>
                            <a:srgbClr val="002060"/>
                          </a:solidFill>
                          <a:latin typeface="Times New Roman"/>
                          <a:ea typeface="Calibri"/>
                        </a:rPr>
                        <a:t>895 812</a:t>
                      </a:r>
                      <a:endParaRPr lang="ru-RU" sz="1400" b="0" dirty="0">
                        <a:solidFill>
                          <a:srgbClr val="002060"/>
                        </a:solidFill>
                        <a:latin typeface="Times New Roman"/>
                        <a:ea typeface="Calibri"/>
                      </a:endParaRPr>
                    </a:p>
                  </a:txBody>
                  <a:tcPr marL="68580" marR="68580" marT="0" marB="0" anchor="ctr">
                    <a:cell3D prstMaterial="dkEdge">
                      <a:bevel/>
                      <a:lightRig rig="flood" dir="t"/>
                    </a:cell3D>
                  </a:tcPr>
                </a:tc>
                <a:tc>
                  <a:txBody>
                    <a:bodyPr/>
                    <a:lstStyle/>
                    <a:p>
                      <a:pPr algn="ctr">
                        <a:lnSpc>
                          <a:spcPct val="115000"/>
                        </a:lnSpc>
                        <a:spcAft>
                          <a:spcPts val="0"/>
                        </a:spcAft>
                      </a:pPr>
                      <a:r>
                        <a:rPr lang="ru-RU" sz="1400" b="0" dirty="0">
                          <a:solidFill>
                            <a:srgbClr val="002060"/>
                          </a:solidFill>
                          <a:latin typeface="Times New Roman"/>
                          <a:ea typeface="Calibri"/>
                        </a:rPr>
                        <a:t>460 085</a:t>
                      </a:r>
                    </a:p>
                  </a:txBody>
                  <a:tcPr marL="68580" marR="68580" marT="0" marB="0" anchor="ctr">
                    <a:cell3D prstMaterial="dkEdge">
                      <a:bevel/>
                      <a:lightRig rig="flood" dir="t"/>
                    </a:cell3D>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СФ -3.JPG"/>
          <p:cNvPicPr>
            <a:picLocks noChangeAspect="1"/>
          </p:cNvPicPr>
          <p:nvPr/>
        </p:nvPicPr>
        <p:blipFill>
          <a:blip r:embed="rId2" cstate="print"/>
          <a:stretch>
            <a:fillRect/>
          </a:stretch>
        </p:blipFill>
        <p:spPr>
          <a:xfrm>
            <a:off x="971600" y="1052736"/>
            <a:ext cx="7125229" cy="4752528"/>
          </a:xfrm>
          <a:prstGeom prst="rect">
            <a:avLst/>
          </a:prstGeom>
        </p:spPr>
      </p:pic>
      <p:sp>
        <p:nvSpPr>
          <p:cNvPr id="3" name="TextBox 2"/>
          <p:cNvSpPr txBox="1"/>
          <p:nvPr/>
        </p:nvSpPr>
        <p:spPr>
          <a:xfrm>
            <a:off x="1259632" y="260648"/>
            <a:ext cx="6624736" cy="707886"/>
          </a:xfrm>
          <a:prstGeom prst="rect">
            <a:avLst/>
          </a:prstGeom>
          <a:noFill/>
        </p:spPr>
        <p:txBody>
          <a:bodyPr wrap="square" rtlCol="0">
            <a:spAutoFit/>
          </a:bodyPr>
          <a:lstStyle/>
          <a:p>
            <a:pPr algn="ctr"/>
            <a:r>
              <a:rPr lang="en-US" sz="2000" b="1" dirty="0" smtClean="0">
                <a:solidFill>
                  <a:srgbClr val="002060"/>
                </a:solidFill>
                <a:latin typeface="Times New Roman" pitchFamily="18" charset="0"/>
                <a:cs typeface="Times New Roman" pitchFamily="18" charset="0"/>
              </a:rPr>
              <a:t>Icebreaking </a:t>
            </a:r>
            <a:r>
              <a:rPr lang="en-US" sz="2000" b="1" dirty="0" err="1" smtClean="0">
                <a:solidFill>
                  <a:srgbClr val="002060"/>
                </a:solidFill>
                <a:latin typeface="Times New Roman" pitchFamily="18" charset="0"/>
                <a:cs typeface="Times New Roman" pitchFamily="18" charset="0"/>
              </a:rPr>
              <a:t>pilotage</a:t>
            </a:r>
            <a:r>
              <a:rPr lang="en-US" sz="2000" b="1" dirty="0" smtClean="0">
                <a:solidFill>
                  <a:srgbClr val="002060"/>
                </a:solidFill>
                <a:latin typeface="Times New Roman" pitchFamily="18" charset="0"/>
                <a:cs typeface="Times New Roman" pitchFamily="18" charset="0"/>
              </a:rPr>
              <a:t> of Northern Navy Fleet ships headed by heavy atomic missile cruiser </a:t>
            </a:r>
            <a:r>
              <a:rPr lang="en-US" sz="2000" b="1" dirty="0" err="1" smtClean="0">
                <a:solidFill>
                  <a:srgbClr val="002060"/>
                </a:solidFill>
                <a:latin typeface="Times New Roman" pitchFamily="18" charset="0"/>
                <a:cs typeface="Times New Roman" pitchFamily="18" charset="0"/>
              </a:rPr>
              <a:t>Petr</a:t>
            </a:r>
            <a:r>
              <a:rPr lang="en-US" sz="2000" b="1" dirty="0" smtClean="0">
                <a:solidFill>
                  <a:srgbClr val="002060"/>
                </a:solidFill>
                <a:latin typeface="Times New Roman" pitchFamily="18" charset="0"/>
                <a:cs typeface="Times New Roman" pitchFamily="18" charset="0"/>
              </a:rPr>
              <a:t> </a:t>
            </a:r>
            <a:r>
              <a:rPr lang="en-US" sz="2000" b="1" dirty="0" err="1" smtClean="0">
                <a:solidFill>
                  <a:srgbClr val="002060"/>
                </a:solidFill>
                <a:latin typeface="Times New Roman" pitchFamily="18" charset="0"/>
                <a:cs typeface="Times New Roman" pitchFamily="18" charset="0"/>
              </a:rPr>
              <a:t>Velikiy</a:t>
            </a:r>
            <a:endParaRPr lang="ru-RU" sz="2000" b="1" dirty="0">
              <a:solidFill>
                <a:srgbClr val="002060"/>
              </a:solidFill>
              <a:latin typeface="Times New Roman" pitchFamily="18" charset="0"/>
              <a:cs typeface="Times New Roman" pitchFamily="18" charset="0"/>
            </a:endParaRPr>
          </a:p>
        </p:txBody>
      </p:sp>
      <p:sp>
        <p:nvSpPr>
          <p:cNvPr id="5" name="TextBox 4"/>
          <p:cNvSpPr txBox="1"/>
          <p:nvPr/>
        </p:nvSpPr>
        <p:spPr>
          <a:xfrm>
            <a:off x="971600" y="6021288"/>
            <a:ext cx="7056784" cy="646331"/>
          </a:xfrm>
          <a:prstGeom prst="rect">
            <a:avLst/>
          </a:prstGeom>
          <a:noFill/>
        </p:spPr>
        <p:txBody>
          <a:bodyPr wrap="square" rtlCol="0">
            <a:spAutoFit/>
          </a:bodyPr>
          <a:lstStyle/>
          <a:p>
            <a:pPr algn="ctr"/>
            <a:r>
              <a:rPr lang="en-US" b="1" dirty="0" smtClean="0">
                <a:solidFill>
                  <a:srgbClr val="002060"/>
                </a:solidFill>
                <a:latin typeface="Times New Roman" pitchFamily="18" charset="0"/>
                <a:cs typeface="Times New Roman" pitchFamily="18" charset="0"/>
              </a:rPr>
              <a:t>September 08-10, 2013 through </a:t>
            </a:r>
            <a:r>
              <a:rPr lang="en-US" b="1" dirty="0" err="1" smtClean="0">
                <a:solidFill>
                  <a:srgbClr val="002060"/>
                </a:solidFill>
                <a:latin typeface="Times New Roman" pitchFamily="18" charset="0"/>
                <a:cs typeface="Times New Roman" pitchFamily="18" charset="0"/>
              </a:rPr>
              <a:t>Vilkitskiy</a:t>
            </a:r>
            <a:r>
              <a:rPr lang="en-US" b="1" dirty="0" smtClean="0">
                <a:solidFill>
                  <a:srgbClr val="002060"/>
                </a:solidFill>
                <a:latin typeface="Times New Roman" pitchFamily="18" charset="0"/>
                <a:cs typeface="Times New Roman" pitchFamily="18" charset="0"/>
              </a:rPr>
              <a:t> Strait eastbound </a:t>
            </a:r>
          </a:p>
          <a:p>
            <a:pPr algn="ctr"/>
            <a:r>
              <a:rPr lang="en-US" b="1" dirty="0" smtClean="0">
                <a:solidFill>
                  <a:srgbClr val="002060"/>
                </a:solidFill>
                <a:latin typeface="Times New Roman" pitchFamily="18" charset="0"/>
                <a:cs typeface="Times New Roman" pitchFamily="18" charset="0"/>
              </a:rPr>
              <a:t>Ships have NO ice class </a:t>
            </a:r>
            <a:endParaRPr lang="ru-RU"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7"/>
          <p:cNvSpPr>
            <a:spLocks noGrp="1"/>
          </p:cNvSpPr>
          <p:nvPr>
            <p:ph type="title"/>
          </p:nvPr>
        </p:nvSpPr>
        <p:spPr>
          <a:xfrm>
            <a:off x="458788" y="163513"/>
            <a:ext cx="8207375" cy="903287"/>
          </a:xfrm>
        </p:spPr>
        <p:txBody>
          <a:bodyPr>
            <a:normAutofit/>
          </a:bodyPr>
          <a:lstStyle/>
          <a:p>
            <a:r>
              <a:rPr lang="en-US" sz="2000" b="1" dirty="0" smtClean="0">
                <a:solidFill>
                  <a:srgbClr val="002060"/>
                </a:solidFill>
                <a:latin typeface="Times New Roman" pitchFamily="18" charset="0"/>
                <a:cs typeface="Times New Roman" pitchFamily="18" charset="0"/>
              </a:rPr>
              <a:t>Atomic icebreaker 50 Let </a:t>
            </a:r>
            <a:r>
              <a:rPr lang="en-US" sz="2000" b="1" dirty="0" err="1" smtClean="0">
                <a:solidFill>
                  <a:srgbClr val="002060"/>
                </a:solidFill>
                <a:latin typeface="Times New Roman" pitchFamily="18" charset="0"/>
                <a:cs typeface="Times New Roman" pitchFamily="18" charset="0"/>
              </a:rPr>
              <a:t>Pobedy</a:t>
            </a:r>
            <a:r>
              <a:rPr lang="en-US" sz="2000" b="1" dirty="0" smtClean="0">
                <a:solidFill>
                  <a:srgbClr val="002060"/>
                </a:solidFill>
                <a:latin typeface="Times New Roman" pitchFamily="18" charset="0"/>
                <a:cs typeface="Times New Roman" pitchFamily="18" charset="0"/>
              </a:rPr>
              <a:t> delivered Olympic Flame to the </a:t>
            </a:r>
            <a:br>
              <a:rPr lang="en-US" sz="2000" b="1" dirty="0" smtClean="0">
                <a:solidFill>
                  <a:srgbClr val="002060"/>
                </a:solidFill>
                <a:latin typeface="Times New Roman" pitchFamily="18" charset="0"/>
                <a:cs typeface="Times New Roman" pitchFamily="18" charset="0"/>
              </a:rPr>
            </a:br>
            <a:r>
              <a:rPr lang="en-US" sz="2000" b="1" dirty="0" smtClean="0">
                <a:solidFill>
                  <a:srgbClr val="002060"/>
                </a:solidFill>
                <a:latin typeface="Times New Roman" pitchFamily="18" charset="0"/>
                <a:cs typeface="Times New Roman" pitchFamily="18" charset="0"/>
              </a:rPr>
              <a:t>North Pole on October 19, 2013</a:t>
            </a:r>
            <a:endParaRPr lang="ru-RU" sz="2000" b="1" dirty="0">
              <a:solidFill>
                <a:srgbClr val="002060"/>
              </a:solidFill>
            </a:endParaRPr>
          </a:p>
        </p:txBody>
      </p:sp>
      <p:pic>
        <p:nvPicPr>
          <p:cNvPr id="6" name="Рисунок 5" descr="IMG_9850.jpg"/>
          <p:cNvPicPr>
            <a:picLocks noChangeAspect="1"/>
          </p:cNvPicPr>
          <p:nvPr/>
        </p:nvPicPr>
        <p:blipFill>
          <a:blip r:embed="rId2" cstate="print">
            <a:lum bright="11000"/>
          </a:blip>
          <a:stretch>
            <a:fillRect/>
          </a:stretch>
        </p:blipFill>
        <p:spPr>
          <a:xfrm>
            <a:off x="539552" y="1124744"/>
            <a:ext cx="8173574" cy="4968552"/>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395536" y="116632"/>
            <a:ext cx="8229600" cy="706090"/>
          </a:xfrm>
        </p:spPr>
        <p:txBody>
          <a:bodyPr>
            <a:normAutofit/>
          </a:bodyPr>
          <a:lstStyle/>
          <a:p>
            <a:r>
              <a:rPr lang="en-US" sz="3600" b="1" dirty="0" smtClean="0">
                <a:solidFill>
                  <a:srgbClr val="002060"/>
                </a:solidFill>
                <a:latin typeface="Times New Roman" pitchFamily="18" charset="0"/>
                <a:cs typeface="Times New Roman" pitchFamily="18" charset="0"/>
              </a:rPr>
              <a:t>What’s next?</a:t>
            </a:r>
            <a:endParaRPr lang="ru-RU" sz="3600" b="1" dirty="0">
              <a:solidFill>
                <a:srgbClr val="002060"/>
              </a:solidFill>
              <a:latin typeface="Times New Roman" pitchFamily="18" charset="0"/>
              <a:cs typeface="Times New Roman" pitchFamily="18" charset="0"/>
            </a:endParaRPr>
          </a:p>
        </p:txBody>
      </p:sp>
      <p:pic>
        <p:nvPicPr>
          <p:cNvPr id="6" name="Рисунок 5" descr="любопытные.JPG"/>
          <p:cNvPicPr>
            <a:picLocks noChangeAspect="1"/>
          </p:cNvPicPr>
          <p:nvPr/>
        </p:nvPicPr>
        <p:blipFill>
          <a:blip r:embed="rId2" cstate="print"/>
          <a:stretch>
            <a:fillRect/>
          </a:stretch>
        </p:blipFill>
        <p:spPr>
          <a:xfrm>
            <a:off x="899592" y="836712"/>
            <a:ext cx="7488832" cy="5616624"/>
          </a:xfrm>
          <a:prstGeom prst="rect">
            <a:avLst/>
          </a:prstGeom>
          <a:scene3d>
            <a:camera prst="orthographicFront"/>
            <a:lightRig rig="threePt" dir="t"/>
          </a:scene3d>
          <a:sp3d>
            <a:bevelT/>
            <a:bevelB/>
          </a:sp3d>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5536" y="0"/>
            <a:ext cx="8496944" cy="461665"/>
          </a:xfrm>
          <a:prstGeom prst="rect">
            <a:avLst/>
          </a:prstGeom>
          <a:noFill/>
        </p:spPr>
        <p:txBody>
          <a:bodyPr wrap="square" rtlCol="0">
            <a:spAutoFit/>
          </a:bodyPr>
          <a:lstStyle/>
          <a:p>
            <a:pPr algn="ctr"/>
            <a:r>
              <a:rPr lang="en-US" sz="2400" b="1" dirty="0" smtClean="0">
                <a:solidFill>
                  <a:srgbClr val="002060"/>
                </a:solidFill>
                <a:latin typeface="Times New Roman" pitchFamily="18" charset="0"/>
                <a:cs typeface="Times New Roman" pitchFamily="18" charset="0"/>
              </a:rPr>
              <a:t>I. Cargo base for the Northern Sea Route</a:t>
            </a:r>
            <a:endParaRPr lang="ru-RU" sz="2400" b="1" dirty="0">
              <a:solidFill>
                <a:srgbClr val="002060"/>
              </a:solidFill>
              <a:latin typeface="Times New Roman" pitchFamily="18" charset="0"/>
              <a:cs typeface="Times New Roman" pitchFamily="18" charset="0"/>
            </a:endParaRPr>
          </a:p>
        </p:txBody>
      </p:sp>
      <p:grpSp>
        <p:nvGrpSpPr>
          <p:cNvPr id="2" name="Группа 48"/>
          <p:cNvGrpSpPr/>
          <p:nvPr/>
        </p:nvGrpSpPr>
        <p:grpSpPr>
          <a:xfrm>
            <a:off x="323528" y="476672"/>
            <a:ext cx="8568952" cy="4277665"/>
            <a:chOff x="539552" y="764704"/>
            <a:chExt cx="8352928" cy="4133649"/>
          </a:xfrm>
        </p:grpSpPr>
        <p:grpSp>
          <p:nvGrpSpPr>
            <p:cNvPr id="3" name="Группа 47"/>
            <p:cNvGrpSpPr/>
            <p:nvPr/>
          </p:nvGrpSpPr>
          <p:grpSpPr>
            <a:xfrm>
              <a:off x="539552" y="764704"/>
              <a:ext cx="8352928" cy="4133649"/>
              <a:chOff x="539552" y="764704"/>
              <a:chExt cx="8352928" cy="4133649"/>
            </a:xfrm>
          </p:grpSpPr>
          <p:grpSp>
            <p:nvGrpSpPr>
              <p:cNvPr id="7" name="Группа 46"/>
              <p:cNvGrpSpPr/>
              <p:nvPr/>
            </p:nvGrpSpPr>
            <p:grpSpPr>
              <a:xfrm>
                <a:off x="539552" y="764704"/>
                <a:ext cx="8352928" cy="4133649"/>
                <a:chOff x="539552" y="764704"/>
                <a:chExt cx="8352928" cy="4133649"/>
              </a:xfrm>
            </p:grpSpPr>
            <p:pic>
              <p:nvPicPr>
                <p:cNvPr id="5" name="Рисунок 4" descr="Грузовая база СМП.JPG"/>
                <p:cNvPicPr>
                  <a:picLocks noChangeAspect="1"/>
                </p:cNvPicPr>
                <p:nvPr/>
              </p:nvPicPr>
              <p:blipFill>
                <a:blip r:embed="rId2" cstate="print"/>
                <a:stretch>
                  <a:fillRect/>
                </a:stretch>
              </p:blipFill>
              <p:spPr>
                <a:xfrm>
                  <a:off x="539552" y="764704"/>
                  <a:ext cx="8352928" cy="4133649"/>
                </a:xfrm>
                <a:prstGeom prst="rect">
                  <a:avLst/>
                </a:prstGeom>
              </p:spPr>
            </p:pic>
            <p:sp>
              <p:nvSpPr>
                <p:cNvPr id="6" name="5-конечная звезда 5"/>
                <p:cNvSpPr/>
                <p:nvPr/>
              </p:nvSpPr>
              <p:spPr>
                <a:xfrm>
                  <a:off x="1619672" y="2276872"/>
                  <a:ext cx="72008" cy="72008"/>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5-конечная звезда 7"/>
                <p:cNvSpPr/>
                <p:nvPr/>
              </p:nvSpPr>
              <p:spPr>
                <a:xfrm>
                  <a:off x="3203848" y="2132856"/>
                  <a:ext cx="72008" cy="72008"/>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5-конечная звезда 12"/>
                <p:cNvSpPr/>
                <p:nvPr/>
              </p:nvSpPr>
              <p:spPr>
                <a:xfrm>
                  <a:off x="1907704" y="2132856"/>
                  <a:ext cx="72008" cy="72008"/>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5-конечная звезда 13"/>
                <p:cNvSpPr/>
                <p:nvPr/>
              </p:nvSpPr>
              <p:spPr>
                <a:xfrm>
                  <a:off x="2123728" y="2276872"/>
                  <a:ext cx="72008" cy="72008"/>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5-конечная звезда 15"/>
                <p:cNvSpPr/>
                <p:nvPr/>
              </p:nvSpPr>
              <p:spPr>
                <a:xfrm>
                  <a:off x="1835696" y="2564904"/>
                  <a:ext cx="72008" cy="72008"/>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5-конечная звезда 17"/>
                <p:cNvSpPr/>
                <p:nvPr/>
              </p:nvSpPr>
              <p:spPr>
                <a:xfrm>
                  <a:off x="1979712" y="2852936"/>
                  <a:ext cx="72008" cy="72008"/>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TextBox 26"/>
                <p:cNvSpPr txBox="1"/>
                <p:nvPr/>
              </p:nvSpPr>
              <p:spPr>
                <a:xfrm>
                  <a:off x="1259632" y="1772816"/>
                  <a:ext cx="1152128" cy="276999"/>
                </a:xfrm>
                <a:prstGeom prst="rect">
                  <a:avLst/>
                </a:prstGeom>
                <a:noFill/>
              </p:spPr>
              <p:txBody>
                <a:bodyPr wrap="square" rtlCol="0">
                  <a:spAutoFit/>
                </a:bodyPr>
                <a:lstStyle/>
                <a:p>
                  <a:pPr algn="ctr"/>
                  <a:r>
                    <a:rPr lang="en-US" sz="1200" b="1" dirty="0" smtClean="0">
                      <a:solidFill>
                        <a:srgbClr val="FFFF00"/>
                      </a:solidFill>
                      <a:latin typeface="Times New Roman" pitchFamily="18" charset="0"/>
                      <a:cs typeface="Times New Roman" pitchFamily="18" charset="0"/>
                    </a:rPr>
                    <a:t>Hammerfest</a:t>
                  </a:r>
                  <a:endParaRPr lang="ru-RU" sz="1200" b="1" dirty="0">
                    <a:solidFill>
                      <a:srgbClr val="FFFF00"/>
                    </a:solidFill>
                    <a:latin typeface="Times New Roman" pitchFamily="18" charset="0"/>
                    <a:cs typeface="Times New Roman" pitchFamily="18" charset="0"/>
                  </a:endParaRPr>
                </a:p>
              </p:txBody>
            </p:sp>
            <p:sp>
              <p:nvSpPr>
                <p:cNvPr id="28" name="TextBox 27"/>
                <p:cNvSpPr txBox="1"/>
                <p:nvPr/>
              </p:nvSpPr>
              <p:spPr>
                <a:xfrm>
                  <a:off x="960708" y="2295546"/>
                  <a:ext cx="720080" cy="276999"/>
                </a:xfrm>
                <a:prstGeom prst="rect">
                  <a:avLst/>
                </a:prstGeom>
                <a:noFill/>
              </p:spPr>
              <p:txBody>
                <a:bodyPr wrap="square" rtlCol="0">
                  <a:spAutoFit/>
                </a:bodyPr>
                <a:lstStyle/>
                <a:p>
                  <a:pPr algn="ctr"/>
                  <a:r>
                    <a:rPr lang="en-US" sz="1200" b="1" dirty="0" err="1" smtClean="0">
                      <a:solidFill>
                        <a:srgbClr val="FFFF00"/>
                      </a:solidFill>
                      <a:latin typeface="Times New Roman" pitchFamily="18" charset="0"/>
                      <a:cs typeface="Times New Roman" pitchFamily="18" charset="0"/>
                    </a:rPr>
                    <a:t>Narvik</a:t>
                  </a:r>
                  <a:endParaRPr lang="ru-RU" sz="1200" b="1" dirty="0">
                    <a:solidFill>
                      <a:srgbClr val="FFFF00"/>
                    </a:solidFill>
                    <a:latin typeface="Times New Roman" pitchFamily="18" charset="0"/>
                    <a:cs typeface="Times New Roman" pitchFamily="18" charset="0"/>
                  </a:endParaRPr>
                </a:p>
              </p:txBody>
            </p:sp>
            <p:sp>
              <p:nvSpPr>
                <p:cNvPr id="29" name="TextBox 28"/>
                <p:cNvSpPr txBox="1"/>
                <p:nvPr/>
              </p:nvSpPr>
              <p:spPr>
                <a:xfrm>
                  <a:off x="1259632" y="2564904"/>
                  <a:ext cx="576064" cy="276999"/>
                </a:xfrm>
                <a:prstGeom prst="rect">
                  <a:avLst/>
                </a:prstGeom>
                <a:noFill/>
              </p:spPr>
              <p:txBody>
                <a:bodyPr wrap="square" rtlCol="0">
                  <a:spAutoFit/>
                </a:bodyPr>
                <a:lstStyle/>
                <a:p>
                  <a:pPr algn="ctr"/>
                  <a:r>
                    <a:rPr lang="en-US" sz="1200" b="1" dirty="0" smtClean="0">
                      <a:solidFill>
                        <a:srgbClr val="FFFF00"/>
                      </a:solidFill>
                      <a:latin typeface="Times New Roman" pitchFamily="18" charset="0"/>
                      <a:cs typeface="Times New Roman" pitchFamily="18" charset="0"/>
                    </a:rPr>
                    <a:t>Oulu</a:t>
                  </a:r>
                  <a:endParaRPr lang="ru-RU" sz="1200" b="1" dirty="0">
                    <a:solidFill>
                      <a:srgbClr val="FFFF00"/>
                    </a:solidFill>
                    <a:latin typeface="Times New Roman" pitchFamily="18" charset="0"/>
                    <a:cs typeface="Times New Roman" pitchFamily="18" charset="0"/>
                  </a:endParaRPr>
                </a:p>
              </p:txBody>
            </p:sp>
            <p:sp>
              <p:nvSpPr>
                <p:cNvPr id="30" name="TextBox 29"/>
                <p:cNvSpPr txBox="1"/>
                <p:nvPr/>
              </p:nvSpPr>
              <p:spPr>
                <a:xfrm>
                  <a:off x="1835696" y="2924944"/>
                  <a:ext cx="936104" cy="446122"/>
                </a:xfrm>
                <a:prstGeom prst="rect">
                  <a:avLst/>
                </a:prstGeom>
                <a:noFill/>
              </p:spPr>
              <p:txBody>
                <a:bodyPr wrap="square" rtlCol="0">
                  <a:spAutoFit/>
                </a:bodyPr>
                <a:lstStyle/>
                <a:p>
                  <a:pPr algn="ctr"/>
                  <a:r>
                    <a:rPr lang="en-US" sz="1200" b="1" dirty="0" err="1" smtClean="0">
                      <a:solidFill>
                        <a:srgbClr val="FFFF00"/>
                      </a:solidFill>
                      <a:latin typeface="Times New Roman" pitchFamily="18" charset="0"/>
                      <a:cs typeface="Times New Roman" pitchFamily="18" charset="0"/>
                    </a:rPr>
                    <a:t>Primorsk</a:t>
                  </a:r>
                  <a:r>
                    <a:rPr lang="ru-RU" sz="1200" b="1" dirty="0" smtClean="0">
                      <a:solidFill>
                        <a:srgbClr val="FFFF00"/>
                      </a:solidFill>
                      <a:latin typeface="Times New Roman" pitchFamily="18" charset="0"/>
                      <a:cs typeface="Times New Roman" pitchFamily="18" charset="0"/>
                    </a:rPr>
                    <a:t>,</a:t>
                  </a:r>
                </a:p>
                <a:p>
                  <a:pPr algn="ctr"/>
                  <a:r>
                    <a:rPr lang="en-US" sz="1200" b="1" dirty="0" err="1" smtClean="0">
                      <a:solidFill>
                        <a:srgbClr val="FFFF00"/>
                      </a:solidFill>
                      <a:latin typeface="Times New Roman" pitchFamily="18" charset="0"/>
                      <a:cs typeface="Times New Roman" pitchFamily="18" charset="0"/>
                    </a:rPr>
                    <a:t>Ust-Luga</a:t>
                  </a:r>
                  <a:endParaRPr lang="ru-RU" sz="1200" b="1" dirty="0">
                    <a:solidFill>
                      <a:srgbClr val="FFFF00"/>
                    </a:solidFill>
                    <a:latin typeface="Times New Roman" pitchFamily="18" charset="0"/>
                    <a:cs typeface="Times New Roman" pitchFamily="18" charset="0"/>
                  </a:endParaRPr>
                </a:p>
              </p:txBody>
            </p:sp>
            <p:sp>
              <p:nvSpPr>
                <p:cNvPr id="31" name="TextBox 30"/>
                <p:cNvSpPr txBox="1"/>
                <p:nvPr/>
              </p:nvSpPr>
              <p:spPr>
                <a:xfrm>
                  <a:off x="2051720" y="1988840"/>
                  <a:ext cx="936104" cy="276999"/>
                </a:xfrm>
                <a:prstGeom prst="rect">
                  <a:avLst/>
                </a:prstGeom>
                <a:noFill/>
              </p:spPr>
              <p:txBody>
                <a:bodyPr wrap="square" rtlCol="0">
                  <a:spAutoFit/>
                </a:bodyPr>
                <a:lstStyle/>
                <a:p>
                  <a:pPr algn="ctr"/>
                  <a:r>
                    <a:rPr lang="en-US" sz="1200" b="1" dirty="0" smtClean="0">
                      <a:solidFill>
                        <a:srgbClr val="FFFF00"/>
                      </a:solidFill>
                      <a:latin typeface="Times New Roman" pitchFamily="18" charset="0"/>
                      <a:cs typeface="Times New Roman" pitchFamily="18" charset="0"/>
                    </a:rPr>
                    <a:t>Murmansk</a:t>
                  </a:r>
                  <a:endParaRPr lang="ru-RU" sz="1200" b="1" dirty="0">
                    <a:solidFill>
                      <a:srgbClr val="FFFF00"/>
                    </a:solidFill>
                    <a:latin typeface="Times New Roman" pitchFamily="18" charset="0"/>
                    <a:cs typeface="Times New Roman" pitchFamily="18" charset="0"/>
                  </a:endParaRPr>
                </a:p>
              </p:txBody>
            </p:sp>
            <p:sp>
              <p:nvSpPr>
                <p:cNvPr id="32" name="TextBox 31"/>
                <p:cNvSpPr txBox="1"/>
                <p:nvPr/>
              </p:nvSpPr>
              <p:spPr>
                <a:xfrm>
                  <a:off x="2123728" y="2420888"/>
                  <a:ext cx="936104" cy="276999"/>
                </a:xfrm>
                <a:prstGeom prst="rect">
                  <a:avLst/>
                </a:prstGeom>
                <a:noFill/>
              </p:spPr>
              <p:txBody>
                <a:bodyPr wrap="square" rtlCol="0">
                  <a:spAutoFit/>
                </a:bodyPr>
                <a:lstStyle/>
                <a:p>
                  <a:pPr algn="ctr"/>
                  <a:r>
                    <a:rPr lang="en-US" sz="1200" b="1" dirty="0" smtClean="0">
                      <a:solidFill>
                        <a:srgbClr val="FFFF00"/>
                      </a:solidFill>
                      <a:latin typeface="Times New Roman" pitchFamily="18" charset="0"/>
                      <a:cs typeface="Times New Roman" pitchFamily="18" charset="0"/>
                    </a:rPr>
                    <a:t>p. </a:t>
                  </a:r>
                  <a:r>
                    <a:rPr lang="en-US" sz="1200" b="1" dirty="0" err="1" smtClean="0">
                      <a:solidFill>
                        <a:srgbClr val="FFFF00"/>
                      </a:solidFill>
                      <a:latin typeface="Times New Roman" pitchFamily="18" charset="0"/>
                      <a:cs typeface="Times New Roman" pitchFamily="18" charset="0"/>
                    </a:rPr>
                    <a:t>Vitino</a:t>
                  </a:r>
                  <a:endParaRPr lang="ru-RU" sz="1200" b="1" dirty="0">
                    <a:solidFill>
                      <a:srgbClr val="FFFF00"/>
                    </a:solidFill>
                    <a:latin typeface="Times New Roman" pitchFamily="18" charset="0"/>
                    <a:cs typeface="Times New Roman" pitchFamily="18" charset="0"/>
                  </a:endParaRPr>
                </a:p>
              </p:txBody>
            </p:sp>
            <p:sp>
              <p:nvSpPr>
                <p:cNvPr id="33" name="TextBox 32"/>
                <p:cNvSpPr txBox="1"/>
                <p:nvPr/>
              </p:nvSpPr>
              <p:spPr>
                <a:xfrm>
                  <a:off x="2987824" y="1844824"/>
                  <a:ext cx="1008112" cy="276999"/>
                </a:xfrm>
                <a:prstGeom prst="rect">
                  <a:avLst/>
                </a:prstGeom>
                <a:noFill/>
              </p:spPr>
              <p:txBody>
                <a:bodyPr wrap="square" rtlCol="0">
                  <a:spAutoFit/>
                </a:bodyPr>
                <a:lstStyle/>
                <a:p>
                  <a:pPr algn="ctr"/>
                  <a:r>
                    <a:rPr lang="en-US" sz="1200" b="1" dirty="0" smtClean="0">
                      <a:solidFill>
                        <a:srgbClr val="FFFF00"/>
                      </a:solidFill>
                      <a:latin typeface="Times New Roman" pitchFamily="18" charset="0"/>
                      <a:cs typeface="Times New Roman" pitchFamily="18" charset="0"/>
                    </a:rPr>
                    <a:t>p. </a:t>
                  </a:r>
                  <a:r>
                    <a:rPr lang="en-US" sz="1200" b="1" dirty="0" err="1" smtClean="0">
                      <a:solidFill>
                        <a:srgbClr val="FFFF00"/>
                      </a:solidFill>
                      <a:latin typeface="Times New Roman" pitchFamily="18" charset="0"/>
                      <a:cs typeface="Times New Roman" pitchFamily="18" charset="0"/>
                    </a:rPr>
                    <a:t>Sabetta</a:t>
                  </a:r>
                  <a:endParaRPr lang="ru-RU" sz="1200" b="1" dirty="0">
                    <a:solidFill>
                      <a:srgbClr val="FFFF00"/>
                    </a:solidFill>
                    <a:latin typeface="Times New Roman" pitchFamily="18" charset="0"/>
                    <a:cs typeface="Times New Roman" pitchFamily="18" charset="0"/>
                  </a:endParaRPr>
                </a:p>
              </p:txBody>
            </p:sp>
            <p:sp>
              <p:nvSpPr>
                <p:cNvPr id="34" name="TextBox 33"/>
                <p:cNvSpPr txBox="1"/>
                <p:nvPr/>
              </p:nvSpPr>
              <p:spPr>
                <a:xfrm>
                  <a:off x="5004048" y="3356992"/>
                  <a:ext cx="936104" cy="276999"/>
                </a:xfrm>
                <a:prstGeom prst="rect">
                  <a:avLst/>
                </a:prstGeom>
                <a:noFill/>
              </p:spPr>
              <p:txBody>
                <a:bodyPr wrap="square" rtlCol="0">
                  <a:spAutoFit/>
                </a:bodyPr>
                <a:lstStyle/>
                <a:p>
                  <a:pPr algn="ctr"/>
                  <a:r>
                    <a:rPr lang="en-US" sz="1200" b="1" dirty="0" smtClean="0">
                      <a:solidFill>
                        <a:srgbClr val="FFFF00"/>
                      </a:solidFill>
                      <a:latin typeface="Times New Roman" pitchFamily="18" charset="0"/>
                      <a:cs typeface="Times New Roman" pitchFamily="18" charset="0"/>
                    </a:rPr>
                    <a:t>Hokkaido</a:t>
                  </a:r>
                  <a:endParaRPr lang="ru-RU" sz="1200" b="1" dirty="0">
                    <a:solidFill>
                      <a:srgbClr val="FFFF00"/>
                    </a:solidFill>
                    <a:latin typeface="Times New Roman" pitchFamily="18" charset="0"/>
                    <a:cs typeface="Times New Roman" pitchFamily="18" charset="0"/>
                  </a:endParaRPr>
                </a:p>
              </p:txBody>
            </p:sp>
            <p:sp>
              <p:nvSpPr>
                <p:cNvPr id="35" name="TextBox 34"/>
                <p:cNvSpPr txBox="1"/>
                <p:nvPr/>
              </p:nvSpPr>
              <p:spPr>
                <a:xfrm>
                  <a:off x="5031883" y="3895971"/>
                  <a:ext cx="576064" cy="276999"/>
                </a:xfrm>
                <a:prstGeom prst="rect">
                  <a:avLst/>
                </a:prstGeom>
                <a:noFill/>
              </p:spPr>
              <p:txBody>
                <a:bodyPr wrap="square" rtlCol="0">
                  <a:spAutoFit/>
                </a:bodyPr>
                <a:lstStyle/>
                <a:p>
                  <a:pPr algn="ctr"/>
                  <a:r>
                    <a:rPr lang="en-US" sz="1200" b="1" dirty="0" smtClean="0">
                      <a:solidFill>
                        <a:srgbClr val="FFFF00"/>
                      </a:solidFill>
                      <a:latin typeface="Times New Roman" pitchFamily="18" charset="0"/>
                      <a:cs typeface="Times New Roman" pitchFamily="18" charset="0"/>
                    </a:rPr>
                    <a:t>Kobe</a:t>
                  </a:r>
                  <a:endParaRPr lang="ru-RU" sz="1200" b="1" dirty="0">
                    <a:solidFill>
                      <a:srgbClr val="FFFF00"/>
                    </a:solidFill>
                    <a:latin typeface="Times New Roman" pitchFamily="18" charset="0"/>
                    <a:cs typeface="Times New Roman" pitchFamily="18" charset="0"/>
                  </a:endParaRPr>
                </a:p>
              </p:txBody>
            </p:sp>
            <p:sp>
              <p:nvSpPr>
                <p:cNvPr id="36" name="TextBox 35"/>
                <p:cNvSpPr txBox="1"/>
                <p:nvPr/>
              </p:nvSpPr>
              <p:spPr>
                <a:xfrm>
                  <a:off x="4470342" y="3895971"/>
                  <a:ext cx="605714" cy="267673"/>
                </a:xfrm>
                <a:prstGeom prst="rect">
                  <a:avLst/>
                </a:prstGeom>
                <a:noFill/>
              </p:spPr>
              <p:txBody>
                <a:bodyPr wrap="square" rtlCol="0">
                  <a:spAutoFit/>
                </a:bodyPr>
                <a:lstStyle/>
                <a:p>
                  <a:pPr algn="ctr"/>
                  <a:r>
                    <a:rPr lang="en-US" sz="1200" b="1" dirty="0" err="1" smtClean="0">
                      <a:solidFill>
                        <a:srgbClr val="FFFF00"/>
                      </a:solidFill>
                      <a:latin typeface="Times New Roman" pitchFamily="18" charset="0"/>
                      <a:cs typeface="Times New Roman" pitchFamily="18" charset="0"/>
                    </a:rPr>
                    <a:t>Busan</a:t>
                  </a:r>
                  <a:endParaRPr lang="ru-RU" sz="1200" b="1" dirty="0">
                    <a:solidFill>
                      <a:srgbClr val="FFFF00"/>
                    </a:solidFill>
                    <a:latin typeface="Times New Roman" pitchFamily="18" charset="0"/>
                    <a:cs typeface="Times New Roman" pitchFamily="18" charset="0"/>
                  </a:endParaRPr>
                </a:p>
              </p:txBody>
            </p:sp>
            <p:sp>
              <p:nvSpPr>
                <p:cNvPr id="37" name="TextBox 36"/>
                <p:cNvSpPr txBox="1"/>
                <p:nvPr/>
              </p:nvSpPr>
              <p:spPr>
                <a:xfrm>
                  <a:off x="3707904" y="3861048"/>
                  <a:ext cx="792088" cy="276999"/>
                </a:xfrm>
                <a:prstGeom prst="rect">
                  <a:avLst/>
                </a:prstGeom>
                <a:noFill/>
              </p:spPr>
              <p:txBody>
                <a:bodyPr wrap="square" rtlCol="0">
                  <a:spAutoFit/>
                </a:bodyPr>
                <a:lstStyle/>
                <a:p>
                  <a:pPr algn="ctr"/>
                  <a:r>
                    <a:rPr lang="en-US" sz="1200" b="1" dirty="0" smtClean="0">
                      <a:solidFill>
                        <a:srgbClr val="FFFF00"/>
                      </a:solidFill>
                      <a:latin typeface="Times New Roman" pitchFamily="18" charset="0"/>
                      <a:cs typeface="Times New Roman" pitchFamily="18" charset="0"/>
                    </a:rPr>
                    <a:t>Qingdao</a:t>
                  </a:r>
                  <a:endParaRPr lang="ru-RU" sz="1200" b="1" dirty="0">
                    <a:solidFill>
                      <a:srgbClr val="FFFF00"/>
                    </a:solidFill>
                    <a:latin typeface="Times New Roman" pitchFamily="18" charset="0"/>
                    <a:cs typeface="Times New Roman" pitchFamily="18" charset="0"/>
                  </a:endParaRPr>
                </a:p>
              </p:txBody>
            </p:sp>
            <p:sp>
              <p:nvSpPr>
                <p:cNvPr id="39" name="TextBox 38"/>
                <p:cNvSpPr txBox="1"/>
                <p:nvPr/>
              </p:nvSpPr>
              <p:spPr>
                <a:xfrm>
                  <a:off x="6228184" y="2924944"/>
                  <a:ext cx="1296144" cy="276999"/>
                </a:xfrm>
                <a:prstGeom prst="rect">
                  <a:avLst/>
                </a:prstGeom>
                <a:noFill/>
              </p:spPr>
              <p:txBody>
                <a:bodyPr wrap="square" rtlCol="0">
                  <a:spAutoFit/>
                </a:bodyPr>
                <a:lstStyle/>
                <a:p>
                  <a:pPr algn="ctr"/>
                  <a:r>
                    <a:rPr lang="en-US" sz="1200" b="1" dirty="0" smtClean="0">
                      <a:solidFill>
                        <a:srgbClr val="FFFF00"/>
                      </a:solidFill>
                      <a:latin typeface="Times New Roman" pitchFamily="18" charset="0"/>
                      <a:cs typeface="Times New Roman" pitchFamily="18" charset="0"/>
                    </a:rPr>
                    <a:t>Prince Rupert</a:t>
                  </a:r>
                  <a:endParaRPr lang="ru-RU" sz="1200" b="1" dirty="0">
                    <a:solidFill>
                      <a:srgbClr val="FFFF00"/>
                    </a:solidFill>
                    <a:latin typeface="Times New Roman" pitchFamily="18" charset="0"/>
                    <a:cs typeface="Times New Roman" pitchFamily="18" charset="0"/>
                  </a:endParaRPr>
                </a:p>
              </p:txBody>
            </p:sp>
            <p:sp>
              <p:nvSpPr>
                <p:cNvPr id="40" name="TextBox 39"/>
                <p:cNvSpPr txBox="1"/>
                <p:nvPr/>
              </p:nvSpPr>
              <p:spPr>
                <a:xfrm>
                  <a:off x="6804248" y="3284984"/>
                  <a:ext cx="936104" cy="276999"/>
                </a:xfrm>
                <a:prstGeom prst="rect">
                  <a:avLst/>
                </a:prstGeom>
                <a:noFill/>
              </p:spPr>
              <p:txBody>
                <a:bodyPr wrap="square" rtlCol="0">
                  <a:spAutoFit/>
                </a:bodyPr>
                <a:lstStyle/>
                <a:p>
                  <a:pPr algn="ctr"/>
                  <a:r>
                    <a:rPr lang="en-US" sz="1200" b="1" dirty="0" smtClean="0">
                      <a:solidFill>
                        <a:srgbClr val="FFFF00"/>
                      </a:solidFill>
                      <a:latin typeface="Times New Roman" pitchFamily="18" charset="0"/>
                      <a:cs typeface="Times New Roman" pitchFamily="18" charset="0"/>
                    </a:rPr>
                    <a:t>Vancouver</a:t>
                  </a:r>
                  <a:endParaRPr lang="ru-RU" sz="1200" b="1" dirty="0">
                    <a:solidFill>
                      <a:srgbClr val="FFFF00"/>
                    </a:solidFill>
                    <a:latin typeface="Times New Roman" pitchFamily="18" charset="0"/>
                    <a:cs typeface="Times New Roman" pitchFamily="18" charset="0"/>
                  </a:endParaRPr>
                </a:p>
              </p:txBody>
            </p:sp>
            <p:sp>
              <p:nvSpPr>
                <p:cNvPr id="41" name="TextBox 40"/>
                <p:cNvSpPr txBox="1"/>
                <p:nvPr/>
              </p:nvSpPr>
              <p:spPr>
                <a:xfrm>
                  <a:off x="6444208" y="1772816"/>
                  <a:ext cx="1368152" cy="276999"/>
                </a:xfrm>
                <a:prstGeom prst="rect">
                  <a:avLst/>
                </a:prstGeom>
                <a:noFill/>
              </p:spPr>
              <p:txBody>
                <a:bodyPr wrap="square" rtlCol="0">
                  <a:spAutoFit/>
                </a:bodyPr>
                <a:lstStyle/>
                <a:p>
                  <a:pPr algn="ctr"/>
                  <a:r>
                    <a:rPr lang="en-US" sz="1200" b="1" dirty="0" smtClean="0">
                      <a:solidFill>
                        <a:srgbClr val="FFFF00"/>
                      </a:solidFill>
                      <a:latin typeface="Times New Roman" pitchFamily="18" charset="0"/>
                      <a:cs typeface="Times New Roman" pitchFamily="18" charset="0"/>
                    </a:rPr>
                    <a:t>Beaufort Sea</a:t>
                  </a:r>
                  <a:endParaRPr lang="ru-RU" sz="1200" b="1" dirty="0">
                    <a:solidFill>
                      <a:srgbClr val="FFFF00"/>
                    </a:solidFill>
                    <a:latin typeface="Times New Roman" pitchFamily="18" charset="0"/>
                    <a:cs typeface="Times New Roman" pitchFamily="18" charset="0"/>
                  </a:endParaRPr>
                </a:p>
              </p:txBody>
            </p:sp>
            <p:sp>
              <p:nvSpPr>
                <p:cNvPr id="42" name="TextBox 41"/>
                <p:cNvSpPr txBox="1"/>
                <p:nvPr/>
              </p:nvSpPr>
              <p:spPr>
                <a:xfrm>
                  <a:off x="4499992" y="2924944"/>
                  <a:ext cx="1296144" cy="446122"/>
                </a:xfrm>
                <a:prstGeom prst="rect">
                  <a:avLst/>
                </a:prstGeom>
                <a:noFill/>
              </p:spPr>
              <p:txBody>
                <a:bodyPr wrap="square" rtlCol="0">
                  <a:spAutoFit/>
                </a:bodyPr>
                <a:lstStyle/>
                <a:p>
                  <a:pPr algn="ctr"/>
                  <a:r>
                    <a:rPr lang="en-US" sz="1200" b="1" dirty="0" smtClean="0">
                      <a:solidFill>
                        <a:srgbClr val="FFFF00"/>
                      </a:solidFill>
                      <a:latin typeface="Times New Roman" pitchFamily="18" charset="0"/>
                      <a:cs typeface="Times New Roman" pitchFamily="18" charset="0"/>
                    </a:rPr>
                    <a:t>Petropavlovsk-</a:t>
                  </a:r>
                  <a:r>
                    <a:rPr lang="en-US" sz="1200" b="1" dirty="0" err="1" smtClean="0">
                      <a:solidFill>
                        <a:srgbClr val="FFFF00"/>
                      </a:solidFill>
                      <a:latin typeface="Times New Roman" pitchFamily="18" charset="0"/>
                      <a:cs typeface="Times New Roman" pitchFamily="18" charset="0"/>
                    </a:rPr>
                    <a:t>Kamchatsky</a:t>
                  </a:r>
                  <a:endParaRPr lang="ru-RU" sz="1200" b="1" dirty="0">
                    <a:solidFill>
                      <a:srgbClr val="FFFF00"/>
                    </a:solidFill>
                    <a:latin typeface="Times New Roman" pitchFamily="18" charset="0"/>
                    <a:cs typeface="Times New Roman" pitchFamily="18" charset="0"/>
                  </a:endParaRPr>
                </a:p>
              </p:txBody>
            </p:sp>
          </p:grpSp>
          <p:sp>
            <p:nvSpPr>
              <p:cNvPr id="43" name="5-конечная звезда 42"/>
              <p:cNvSpPr/>
              <p:nvPr/>
            </p:nvSpPr>
            <p:spPr>
              <a:xfrm>
                <a:off x="5652120" y="3212976"/>
                <a:ext cx="72008" cy="72008"/>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10" name="5-конечная звезда 9"/>
            <p:cNvSpPr/>
            <p:nvPr/>
          </p:nvSpPr>
          <p:spPr>
            <a:xfrm>
              <a:off x="7668344" y="3356992"/>
              <a:ext cx="72008" cy="72008"/>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5-конечная звезда 10"/>
            <p:cNvSpPr/>
            <p:nvPr/>
          </p:nvSpPr>
          <p:spPr>
            <a:xfrm>
              <a:off x="7452320" y="3068960"/>
              <a:ext cx="72008" cy="72008"/>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5-конечная звезда 19"/>
            <p:cNvSpPr/>
            <p:nvPr/>
          </p:nvSpPr>
          <p:spPr>
            <a:xfrm>
              <a:off x="2123728" y="2492896"/>
              <a:ext cx="72008" cy="72008"/>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5-конечная звезда 21"/>
            <p:cNvSpPr/>
            <p:nvPr/>
          </p:nvSpPr>
          <p:spPr>
            <a:xfrm>
              <a:off x="5076056" y="3573016"/>
              <a:ext cx="72008" cy="72008"/>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5-конечная звезда 22"/>
            <p:cNvSpPr/>
            <p:nvPr/>
          </p:nvSpPr>
          <p:spPr>
            <a:xfrm>
              <a:off x="5004048" y="3933056"/>
              <a:ext cx="72008" cy="72008"/>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5-конечная звезда 23"/>
            <p:cNvSpPr/>
            <p:nvPr/>
          </p:nvSpPr>
          <p:spPr>
            <a:xfrm>
              <a:off x="4716016" y="3861048"/>
              <a:ext cx="72008" cy="72008"/>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5-конечная звезда 25"/>
            <p:cNvSpPr/>
            <p:nvPr/>
          </p:nvSpPr>
          <p:spPr>
            <a:xfrm>
              <a:off x="4427984" y="3933056"/>
              <a:ext cx="72008" cy="72008"/>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aphicFrame>
        <p:nvGraphicFramePr>
          <p:cNvPr id="46" name="Таблица 45"/>
          <p:cNvGraphicFramePr>
            <a:graphicFrameLocks noGrp="1"/>
          </p:cNvGraphicFramePr>
          <p:nvPr/>
        </p:nvGraphicFramePr>
        <p:xfrm>
          <a:off x="323528" y="4869160"/>
          <a:ext cx="8568952" cy="1889760"/>
        </p:xfrm>
        <a:graphic>
          <a:graphicData uri="http://schemas.openxmlformats.org/drawingml/2006/table">
            <a:tbl>
              <a:tblPr firstRow="1" bandRow="1">
                <a:tableStyleId>{5940675A-B579-460E-94D1-54222C63F5DA}</a:tableStyleId>
              </a:tblPr>
              <a:tblGrid>
                <a:gridCol w="4284476"/>
                <a:gridCol w="4284476"/>
              </a:tblGrid>
              <a:tr h="282384">
                <a:tc>
                  <a:txBody>
                    <a:bodyPr/>
                    <a:lstStyle/>
                    <a:p>
                      <a:pPr algn="ctr"/>
                      <a:r>
                        <a:rPr lang="en-US" sz="1400" b="1" dirty="0" smtClean="0">
                          <a:solidFill>
                            <a:srgbClr val="002060"/>
                          </a:solidFill>
                          <a:latin typeface="Times New Roman" pitchFamily="18" charset="0"/>
                          <a:cs typeface="Times New Roman" pitchFamily="18" charset="0"/>
                        </a:rPr>
                        <a:t>West-East</a:t>
                      </a:r>
                      <a:endParaRPr lang="ru-RU" sz="1400" b="1" dirty="0">
                        <a:solidFill>
                          <a:srgbClr val="002060"/>
                        </a:solidFill>
                        <a:latin typeface="Times New Roman" pitchFamily="18" charset="0"/>
                        <a:cs typeface="Times New Roman" pitchFamily="18" charset="0"/>
                      </a:endParaRPr>
                    </a:p>
                  </a:txBody>
                  <a:tcPr/>
                </a:tc>
                <a:tc>
                  <a:txBody>
                    <a:bodyPr/>
                    <a:lstStyle/>
                    <a:p>
                      <a:pPr algn="ctr"/>
                      <a:r>
                        <a:rPr lang="en-US" sz="1400" b="1" dirty="0" smtClean="0">
                          <a:solidFill>
                            <a:srgbClr val="002060"/>
                          </a:solidFill>
                          <a:latin typeface="Times New Roman" pitchFamily="18" charset="0"/>
                          <a:cs typeface="Times New Roman" pitchFamily="18" charset="0"/>
                        </a:rPr>
                        <a:t>East-West</a:t>
                      </a:r>
                      <a:endParaRPr lang="ru-RU" sz="1400" b="1" dirty="0">
                        <a:solidFill>
                          <a:srgbClr val="002060"/>
                        </a:solidFill>
                        <a:latin typeface="Times New Roman" pitchFamily="18" charset="0"/>
                        <a:cs typeface="Times New Roman" pitchFamily="18" charset="0"/>
                      </a:endParaRPr>
                    </a:p>
                  </a:txBody>
                  <a:tcPr/>
                </a:tc>
              </a:tr>
              <a:tr h="875391">
                <a:tc>
                  <a:txBody>
                    <a:bodyPr/>
                    <a:lstStyle/>
                    <a:p>
                      <a:pPr algn="l"/>
                      <a:r>
                        <a:rPr lang="en-US" sz="1400" b="1" dirty="0" smtClean="0">
                          <a:solidFill>
                            <a:srgbClr val="002060"/>
                          </a:solidFill>
                          <a:latin typeface="Times New Roman" pitchFamily="18" charset="0"/>
                          <a:cs typeface="Times New Roman" pitchFamily="18" charset="0"/>
                        </a:rPr>
                        <a:t>LNG</a:t>
                      </a:r>
                      <a:r>
                        <a:rPr lang="ru-RU" sz="1400" b="1" dirty="0" smtClean="0">
                          <a:solidFill>
                            <a:srgbClr val="002060"/>
                          </a:solidFill>
                          <a:latin typeface="Times New Roman" pitchFamily="18" charset="0"/>
                          <a:cs typeface="Times New Roman" pitchFamily="18" charset="0"/>
                        </a:rPr>
                        <a:t>(</a:t>
                      </a:r>
                      <a:r>
                        <a:rPr lang="en-US" sz="1400" b="1" dirty="0" smtClean="0">
                          <a:solidFill>
                            <a:srgbClr val="002060"/>
                          </a:solidFill>
                          <a:latin typeface="Times New Roman" pitchFamily="18" charset="0"/>
                          <a:cs typeface="Times New Roman" pitchFamily="18" charset="0"/>
                        </a:rPr>
                        <a:t>p</a:t>
                      </a:r>
                      <a:r>
                        <a:rPr lang="ru-RU" sz="1400" b="1" dirty="0" smtClean="0">
                          <a:solidFill>
                            <a:srgbClr val="002060"/>
                          </a:solidFill>
                          <a:latin typeface="Times New Roman" pitchFamily="18" charset="0"/>
                          <a:cs typeface="Times New Roman" pitchFamily="18" charset="0"/>
                        </a:rPr>
                        <a:t>.</a:t>
                      </a:r>
                      <a:r>
                        <a:rPr lang="ru-RU" sz="1400" b="1" baseline="0" dirty="0" smtClean="0">
                          <a:solidFill>
                            <a:srgbClr val="002060"/>
                          </a:solidFill>
                          <a:latin typeface="Times New Roman" pitchFamily="18" charset="0"/>
                          <a:cs typeface="Times New Roman" pitchFamily="18" charset="0"/>
                        </a:rPr>
                        <a:t> </a:t>
                      </a:r>
                      <a:r>
                        <a:rPr lang="en-US" sz="1400" b="1" baseline="0" dirty="0" smtClean="0">
                          <a:solidFill>
                            <a:srgbClr val="002060"/>
                          </a:solidFill>
                          <a:latin typeface="Times New Roman" pitchFamily="18" charset="0"/>
                          <a:cs typeface="Times New Roman" pitchFamily="18" charset="0"/>
                        </a:rPr>
                        <a:t> </a:t>
                      </a:r>
                      <a:r>
                        <a:rPr lang="en-US" sz="1400" b="1" baseline="0" dirty="0" err="1" smtClean="0">
                          <a:solidFill>
                            <a:srgbClr val="002060"/>
                          </a:solidFill>
                          <a:latin typeface="Times New Roman" pitchFamily="18" charset="0"/>
                          <a:cs typeface="Times New Roman" pitchFamily="18" charset="0"/>
                        </a:rPr>
                        <a:t>Sabetta</a:t>
                      </a:r>
                      <a:r>
                        <a:rPr lang="ru-RU" sz="1400" b="1" baseline="0" dirty="0" smtClean="0">
                          <a:solidFill>
                            <a:srgbClr val="002060"/>
                          </a:solidFill>
                          <a:latin typeface="Times New Roman" pitchFamily="18" charset="0"/>
                          <a:cs typeface="Times New Roman" pitchFamily="18" charset="0"/>
                        </a:rPr>
                        <a:t>, </a:t>
                      </a:r>
                      <a:r>
                        <a:rPr lang="en-US" sz="1400" b="1" baseline="0" dirty="0" smtClean="0">
                          <a:solidFill>
                            <a:srgbClr val="002060"/>
                          </a:solidFill>
                          <a:latin typeface="Times New Roman" pitchFamily="18" charset="0"/>
                          <a:cs typeface="Times New Roman" pitchFamily="18" charset="0"/>
                        </a:rPr>
                        <a:t>Hammerfest</a:t>
                      </a:r>
                      <a:r>
                        <a:rPr lang="ru-RU" sz="1400" b="1" baseline="0" dirty="0" smtClean="0">
                          <a:solidFill>
                            <a:srgbClr val="002060"/>
                          </a:solidFill>
                          <a:latin typeface="Times New Roman" pitchFamily="18" charset="0"/>
                          <a:cs typeface="Times New Roman" pitchFamily="18" charset="0"/>
                        </a:rPr>
                        <a:t>) </a:t>
                      </a:r>
                    </a:p>
                    <a:p>
                      <a:pPr algn="l"/>
                      <a:r>
                        <a:rPr lang="en-US" sz="1400" b="1" baseline="0" dirty="0" smtClean="0">
                          <a:solidFill>
                            <a:srgbClr val="002060"/>
                          </a:solidFill>
                          <a:latin typeface="Times New Roman" pitchFamily="18" charset="0"/>
                          <a:cs typeface="Times New Roman" pitchFamily="18" charset="0"/>
                        </a:rPr>
                        <a:t>Iron Ore</a:t>
                      </a:r>
                      <a:r>
                        <a:rPr lang="ru-RU" sz="1400" b="1" baseline="0" dirty="0" smtClean="0">
                          <a:solidFill>
                            <a:srgbClr val="002060"/>
                          </a:solidFill>
                          <a:latin typeface="Times New Roman" pitchFamily="18" charset="0"/>
                          <a:cs typeface="Times New Roman" pitchFamily="18" charset="0"/>
                        </a:rPr>
                        <a:t> (</a:t>
                      </a:r>
                      <a:r>
                        <a:rPr lang="en-US" sz="1400" b="1" baseline="0" dirty="0" smtClean="0">
                          <a:solidFill>
                            <a:srgbClr val="002060"/>
                          </a:solidFill>
                          <a:latin typeface="Times New Roman" pitchFamily="18" charset="0"/>
                          <a:cs typeface="Times New Roman" pitchFamily="18" charset="0"/>
                        </a:rPr>
                        <a:t>Murmansk</a:t>
                      </a:r>
                      <a:r>
                        <a:rPr lang="ru-RU" sz="1400" b="1" baseline="0" dirty="0" smtClean="0">
                          <a:solidFill>
                            <a:srgbClr val="002060"/>
                          </a:solidFill>
                          <a:latin typeface="Times New Roman" pitchFamily="18" charset="0"/>
                          <a:cs typeface="Times New Roman" pitchFamily="18" charset="0"/>
                        </a:rPr>
                        <a:t>, </a:t>
                      </a:r>
                      <a:r>
                        <a:rPr lang="en-US" sz="1400" b="1" baseline="0" dirty="0" err="1" smtClean="0">
                          <a:solidFill>
                            <a:srgbClr val="002060"/>
                          </a:solidFill>
                          <a:latin typeface="Times New Roman" pitchFamily="18" charset="0"/>
                          <a:cs typeface="Times New Roman" pitchFamily="18" charset="0"/>
                        </a:rPr>
                        <a:t>Narvik</a:t>
                      </a:r>
                      <a:r>
                        <a:rPr lang="ru-RU" sz="1400" b="1" baseline="0" dirty="0" smtClean="0">
                          <a:solidFill>
                            <a:srgbClr val="002060"/>
                          </a:solidFill>
                          <a:latin typeface="Times New Roman" pitchFamily="18" charset="0"/>
                          <a:cs typeface="Times New Roman" pitchFamily="18" charset="0"/>
                        </a:rPr>
                        <a:t>) </a:t>
                      </a:r>
                    </a:p>
                    <a:p>
                      <a:pPr algn="l"/>
                      <a:r>
                        <a:rPr lang="en-US" sz="1400" b="1" baseline="0" dirty="0" smtClean="0">
                          <a:solidFill>
                            <a:srgbClr val="002060"/>
                          </a:solidFill>
                          <a:latin typeface="Times New Roman" pitchFamily="18" charset="0"/>
                          <a:cs typeface="Times New Roman" pitchFamily="18" charset="0"/>
                        </a:rPr>
                        <a:t>Crude Oil</a:t>
                      </a:r>
                      <a:r>
                        <a:rPr lang="ru-RU" sz="1400" b="1" baseline="0" dirty="0" smtClean="0">
                          <a:solidFill>
                            <a:srgbClr val="002060"/>
                          </a:solidFill>
                          <a:latin typeface="Times New Roman" pitchFamily="18" charset="0"/>
                          <a:cs typeface="Times New Roman" pitchFamily="18" charset="0"/>
                        </a:rPr>
                        <a:t> (</a:t>
                      </a:r>
                      <a:r>
                        <a:rPr lang="en-US" sz="1400" b="1" baseline="0" dirty="0" err="1" smtClean="0">
                          <a:solidFill>
                            <a:srgbClr val="002060"/>
                          </a:solidFill>
                          <a:latin typeface="Times New Roman" pitchFamily="18" charset="0"/>
                          <a:cs typeface="Times New Roman" pitchFamily="18" charset="0"/>
                        </a:rPr>
                        <a:t>Primorsk</a:t>
                      </a:r>
                      <a:r>
                        <a:rPr lang="ru-RU" sz="1400" b="1" baseline="0" dirty="0" smtClean="0">
                          <a:solidFill>
                            <a:srgbClr val="002060"/>
                          </a:solidFill>
                          <a:latin typeface="Times New Roman" pitchFamily="18" charset="0"/>
                          <a:cs typeface="Times New Roman" pitchFamily="18" charset="0"/>
                        </a:rPr>
                        <a:t>) </a:t>
                      </a:r>
                    </a:p>
                    <a:p>
                      <a:pPr algn="l"/>
                      <a:r>
                        <a:rPr lang="en-US" sz="1400" b="1" baseline="0" dirty="0" smtClean="0">
                          <a:solidFill>
                            <a:srgbClr val="002060"/>
                          </a:solidFill>
                          <a:latin typeface="Times New Roman" pitchFamily="18" charset="0"/>
                          <a:cs typeface="Times New Roman" pitchFamily="18" charset="0"/>
                        </a:rPr>
                        <a:t>Gas condensate</a:t>
                      </a:r>
                      <a:r>
                        <a:rPr lang="ru-RU" sz="1400" b="1" baseline="0" dirty="0" smtClean="0">
                          <a:solidFill>
                            <a:srgbClr val="002060"/>
                          </a:solidFill>
                          <a:latin typeface="Times New Roman" pitchFamily="18" charset="0"/>
                          <a:cs typeface="Times New Roman" pitchFamily="18" charset="0"/>
                        </a:rPr>
                        <a:t> (</a:t>
                      </a:r>
                      <a:r>
                        <a:rPr lang="en-US" sz="1400" b="1" baseline="0" dirty="0" err="1" smtClean="0">
                          <a:solidFill>
                            <a:srgbClr val="002060"/>
                          </a:solidFill>
                          <a:latin typeface="Times New Roman" pitchFamily="18" charset="0"/>
                          <a:cs typeface="Times New Roman" pitchFamily="18" charset="0"/>
                        </a:rPr>
                        <a:t>Ust-Luga</a:t>
                      </a:r>
                      <a:r>
                        <a:rPr lang="ru-RU" sz="1400" b="1" baseline="0" dirty="0" smtClean="0">
                          <a:solidFill>
                            <a:srgbClr val="002060"/>
                          </a:solidFill>
                          <a:latin typeface="Times New Roman" pitchFamily="18" charset="0"/>
                          <a:cs typeface="Times New Roman" pitchFamily="18" charset="0"/>
                        </a:rPr>
                        <a:t>, </a:t>
                      </a:r>
                      <a:r>
                        <a:rPr lang="en-US" sz="1400" b="1" baseline="0" dirty="0" smtClean="0">
                          <a:solidFill>
                            <a:srgbClr val="002060"/>
                          </a:solidFill>
                          <a:latin typeface="Times New Roman" pitchFamily="18" charset="0"/>
                          <a:cs typeface="Times New Roman" pitchFamily="18" charset="0"/>
                        </a:rPr>
                        <a:t>p</a:t>
                      </a:r>
                      <a:r>
                        <a:rPr lang="ru-RU" sz="1400" b="1" baseline="0" dirty="0" smtClean="0">
                          <a:solidFill>
                            <a:srgbClr val="002060"/>
                          </a:solidFill>
                          <a:latin typeface="Times New Roman" pitchFamily="18" charset="0"/>
                          <a:cs typeface="Times New Roman" pitchFamily="18" charset="0"/>
                        </a:rPr>
                        <a:t>. </a:t>
                      </a:r>
                      <a:r>
                        <a:rPr lang="en-US" sz="1400" b="1" baseline="0" dirty="0" err="1" smtClean="0">
                          <a:solidFill>
                            <a:srgbClr val="002060"/>
                          </a:solidFill>
                          <a:latin typeface="Times New Roman" pitchFamily="18" charset="0"/>
                          <a:cs typeface="Times New Roman" pitchFamily="18" charset="0"/>
                        </a:rPr>
                        <a:t>Vitino</a:t>
                      </a:r>
                      <a:r>
                        <a:rPr lang="ru-RU" sz="1400" b="1" baseline="0" dirty="0" smtClean="0">
                          <a:solidFill>
                            <a:srgbClr val="002060"/>
                          </a:solidFill>
                          <a:latin typeface="Times New Roman" pitchFamily="18" charset="0"/>
                          <a:cs typeface="Times New Roman" pitchFamily="18" charset="0"/>
                        </a:rPr>
                        <a:t>)</a:t>
                      </a:r>
                      <a:endParaRPr lang="ru-RU" sz="1400" b="1" dirty="0">
                        <a:solidFill>
                          <a:srgbClr val="002060"/>
                        </a:solidFill>
                        <a:latin typeface="Times New Roman" pitchFamily="18" charset="0"/>
                        <a:cs typeface="Times New Roman" pitchFamily="18" charset="0"/>
                      </a:endParaRPr>
                    </a:p>
                  </a:txBody>
                  <a:tcPr/>
                </a:tc>
                <a:tc>
                  <a:txBody>
                    <a:bodyPr/>
                    <a:lstStyle/>
                    <a:p>
                      <a:pPr algn="l"/>
                      <a:r>
                        <a:rPr lang="en-US" sz="1400" b="1" dirty="0" smtClean="0">
                          <a:solidFill>
                            <a:srgbClr val="002060"/>
                          </a:solidFill>
                          <a:latin typeface="Times New Roman" pitchFamily="18" charset="0"/>
                          <a:cs typeface="Times New Roman" pitchFamily="18" charset="0"/>
                        </a:rPr>
                        <a:t>Coal</a:t>
                      </a:r>
                      <a:r>
                        <a:rPr lang="ru-RU" sz="1400" b="1" dirty="0" smtClean="0">
                          <a:solidFill>
                            <a:srgbClr val="002060"/>
                          </a:solidFill>
                          <a:latin typeface="Times New Roman" pitchFamily="18" charset="0"/>
                          <a:cs typeface="Times New Roman" pitchFamily="18" charset="0"/>
                        </a:rPr>
                        <a:t> (</a:t>
                      </a:r>
                      <a:r>
                        <a:rPr lang="en-US" sz="1400" b="1" dirty="0" smtClean="0">
                          <a:solidFill>
                            <a:srgbClr val="002060"/>
                          </a:solidFill>
                          <a:latin typeface="Times New Roman" pitchFamily="18" charset="0"/>
                          <a:cs typeface="Times New Roman" pitchFamily="18" charset="0"/>
                        </a:rPr>
                        <a:t>Prince</a:t>
                      </a:r>
                      <a:r>
                        <a:rPr lang="en-US" sz="1400" b="1" baseline="0" dirty="0" smtClean="0">
                          <a:solidFill>
                            <a:srgbClr val="002060"/>
                          </a:solidFill>
                          <a:latin typeface="Times New Roman" pitchFamily="18" charset="0"/>
                          <a:cs typeface="Times New Roman" pitchFamily="18" charset="0"/>
                        </a:rPr>
                        <a:t> Rupert</a:t>
                      </a:r>
                      <a:r>
                        <a:rPr lang="ru-RU" sz="1400" b="1" dirty="0" smtClean="0">
                          <a:solidFill>
                            <a:srgbClr val="002060"/>
                          </a:solidFill>
                          <a:latin typeface="Times New Roman" pitchFamily="18" charset="0"/>
                          <a:cs typeface="Times New Roman" pitchFamily="18" charset="0"/>
                        </a:rPr>
                        <a:t>,</a:t>
                      </a:r>
                      <a:r>
                        <a:rPr lang="ru-RU" sz="1400" b="1" baseline="0" dirty="0" smtClean="0">
                          <a:solidFill>
                            <a:srgbClr val="002060"/>
                          </a:solidFill>
                          <a:latin typeface="Times New Roman" pitchFamily="18" charset="0"/>
                          <a:cs typeface="Times New Roman" pitchFamily="18" charset="0"/>
                        </a:rPr>
                        <a:t> </a:t>
                      </a:r>
                      <a:r>
                        <a:rPr lang="en-US" sz="1400" b="1" baseline="0" dirty="0" smtClean="0">
                          <a:solidFill>
                            <a:srgbClr val="002060"/>
                          </a:solidFill>
                          <a:latin typeface="Times New Roman" pitchFamily="18" charset="0"/>
                          <a:cs typeface="Times New Roman" pitchFamily="18" charset="0"/>
                        </a:rPr>
                        <a:t>Vancouver</a:t>
                      </a:r>
                      <a:r>
                        <a:rPr lang="ru-RU" sz="1400" b="1" baseline="0" dirty="0" smtClean="0">
                          <a:solidFill>
                            <a:srgbClr val="002060"/>
                          </a:solidFill>
                          <a:latin typeface="Times New Roman" pitchFamily="18" charset="0"/>
                          <a:cs typeface="Times New Roman" pitchFamily="18" charset="0"/>
                        </a:rPr>
                        <a:t>) </a:t>
                      </a:r>
                    </a:p>
                    <a:p>
                      <a:pPr algn="l"/>
                      <a:r>
                        <a:rPr lang="en-US" sz="1400" b="1" baseline="0" dirty="0" smtClean="0">
                          <a:solidFill>
                            <a:srgbClr val="002060"/>
                          </a:solidFill>
                          <a:latin typeface="Times New Roman" pitchFamily="18" charset="0"/>
                          <a:cs typeface="Times New Roman" pitchFamily="18" charset="0"/>
                        </a:rPr>
                        <a:t>Fish</a:t>
                      </a:r>
                      <a:r>
                        <a:rPr lang="ru-RU" sz="1400" b="1" baseline="0" dirty="0" smtClean="0">
                          <a:solidFill>
                            <a:srgbClr val="002060"/>
                          </a:solidFill>
                          <a:latin typeface="Times New Roman" pitchFamily="18" charset="0"/>
                          <a:cs typeface="Times New Roman" pitchFamily="18" charset="0"/>
                        </a:rPr>
                        <a:t> (</a:t>
                      </a:r>
                      <a:r>
                        <a:rPr lang="en-US" sz="1400" b="1" baseline="0" dirty="0" smtClean="0">
                          <a:solidFill>
                            <a:srgbClr val="002060"/>
                          </a:solidFill>
                          <a:latin typeface="Times New Roman" pitchFamily="18" charset="0"/>
                          <a:cs typeface="Times New Roman" pitchFamily="18" charset="0"/>
                        </a:rPr>
                        <a:t>Petropavlovsk-</a:t>
                      </a:r>
                      <a:r>
                        <a:rPr lang="en-US" sz="1400" b="1" baseline="0" dirty="0" err="1" smtClean="0">
                          <a:solidFill>
                            <a:srgbClr val="002060"/>
                          </a:solidFill>
                          <a:latin typeface="Times New Roman" pitchFamily="18" charset="0"/>
                          <a:cs typeface="Times New Roman" pitchFamily="18" charset="0"/>
                        </a:rPr>
                        <a:t>Kamchatsky</a:t>
                      </a:r>
                      <a:r>
                        <a:rPr lang="ru-RU" sz="1400" b="1" baseline="0" dirty="0" smtClean="0">
                          <a:solidFill>
                            <a:srgbClr val="002060"/>
                          </a:solidFill>
                          <a:latin typeface="Times New Roman" pitchFamily="18" charset="0"/>
                          <a:cs typeface="Times New Roman" pitchFamily="18" charset="0"/>
                        </a:rPr>
                        <a:t>, </a:t>
                      </a:r>
                      <a:r>
                        <a:rPr lang="en-US" sz="1400" b="1" baseline="0" dirty="0" smtClean="0">
                          <a:solidFill>
                            <a:srgbClr val="002060"/>
                          </a:solidFill>
                          <a:latin typeface="Times New Roman" pitchFamily="18" charset="0"/>
                          <a:cs typeface="Times New Roman" pitchFamily="18" charset="0"/>
                        </a:rPr>
                        <a:t>Hokkaido</a:t>
                      </a:r>
                      <a:r>
                        <a:rPr lang="ru-RU" sz="1400" b="1" baseline="0" dirty="0" smtClean="0">
                          <a:solidFill>
                            <a:srgbClr val="002060"/>
                          </a:solidFill>
                          <a:latin typeface="Times New Roman" pitchFamily="18" charset="0"/>
                          <a:cs typeface="Times New Roman" pitchFamily="18" charset="0"/>
                        </a:rPr>
                        <a:t>) </a:t>
                      </a:r>
                    </a:p>
                    <a:p>
                      <a:pPr algn="l"/>
                      <a:r>
                        <a:rPr lang="en-US" sz="1400" b="1" baseline="0" dirty="0" smtClean="0">
                          <a:solidFill>
                            <a:srgbClr val="002060"/>
                          </a:solidFill>
                          <a:latin typeface="Times New Roman" pitchFamily="18" charset="0"/>
                          <a:cs typeface="Times New Roman" pitchFamily="18" charset="0"/>
                        </a:rPr>
                        <a:t>Light oil products</a:t>
                      </a:r>
                      <a:r>
                        <a:rPr lang="ru-RU" sz="1400" b="1" baseline="0" dirty="0" smtClean="0">
                          <a:solidFill>
                            <a:srgbClr val="002060"/>
                          </a:solidFill>
                          <a:latin typeface="Times New Roman" pitchFamily="18" charset="0"/>
                          <a:cs typeface="Times New Roman" pitchFamily="18" charset="0"/>
                        </a:rPr>
                        <a:t> (</a:t>
                      </a:r>
                      <a:r>
                        <a:rPr lang="en-US" sz="1400" b="1" baseline="0" dirty="0" err="1" smtClean="0">
                          <a:solidFill>
                            <a:srgbClr val="002060"/>
                          </a:solidFill>
                          <a:latin typeface="Times New Roman" pitchFamily="18" charset="0"/>
                          <a:cs typeface="Times New Roman" pitchFamily="18" charset="0"/>
                        </a:rPr>
                        <a:t>Busan</a:t>
                      </a:r>
                      <a:r>
                        <a:rPr lang="ru-RU" sz="1400" b="1" baseline="0" dirty="0" smtClean="0">
                          <a:solidFill>
                            <a:srgbClr val="002060"/>
                          </a:solidFill>
                          <a:latin typeface="Times New Roman" pitchFamily="18" charset="0"/>
                          <a:cs typeface="Times New Roman" pitchFamily="18" charset="0"/>
                        </a:rPr>
                        <a:t>, </a:t>
                      </a:r>
                      <a:r>
                        <a:rPr lang="en-US" sz="1400" b="1" baseline="0" dirty="0" smtClean="0">
                          <a:solidFill>
                            <a:srgbClr val="002060"/>
                          </a:solidFill>
                          <a:latin typeface="Times New Roman" pitchFamily="18" charset="0"/>
                          <a:cs typeface="Times New Roman" pitchFamily="18" charset="0"/>
                        </a:rPr>
                        <a:t>Inchon</a:t>
                      </a:r>
                      <a:r>
                        <a:rPr lang="ru-RU" sz="1400" b="1" baseline="0" dirty="0" smtClean="0">
                          <a:solidFill>
                            <a:srgbClr val="002060"/>
                          </a:solidFill>
                          <a:latin typeface="Times New Roman" pitchFamily="18" charset="0"/>
                          <a:cs typeface="Times New Roman" pitchFamily="18" charset="0"/>
                        </a:rPr>
                        <a:t>) </a:t>
                      </a:r>
                    </a:p>
                    <a:p>
                      <a:pPr algn="l"/>
                      <a:r>
                        <a:rPr lang="en-US" sz="1400" b="1" baseline="0" dirty="0" smtClean="0">
                          <a:solidFill>
                            <a:srgbClr val="002060"/>
                          </a:solidFill>
                          <a:latin typeface="Times New Roman" pitchFamily="18" charset="0"/>
                          <a:cs typeface="Times New Roman" pitchFamily="18" charset="0"/>
                        </a:rPr>
                        <a:t>Seasonal container cargoes</a:t>
                      </a:r>
                      <a:r>
                        <a:rPr lang="ru-RU" sz="1400" b="1" baseline="0" dirty="0" smtClean="0">
                          <a:solidFill>
                            <a:srgbClr val="002060"/>
                          </a:solidFill>
                          <a:latin typeface="Times New Roman" pitchFamily="18" charset="0"/>
                          <a:cs typeface="Times New Roman" pitchFamily="18" charset="0"/>
                        </a:rPr>
                        <a:t> (</a:t>
                      </a:r>
                      <a:r>
                        <a:rPr lang="en-US" sz="1400" b="1" baseline="0" dirty="0" err="1" smtClean="0">
                          <a:solidFill>
                            <a:srgbClr val="002060"/>
                          </a:solidFill>
                          <a:latin typeface="Times New Roman" pitchFamily="18" charset="0"/>
                          <a:cs typeface="Times New Roman" pitchFamily="18" charset="0"/>
                        </a:rPr>
                        <a:t>Busan</a:t>
                      </a:r>
                      <a:r>
                        <a:rPr lang="ru-RU" sz="1400" b="1" baseline="0" dirty="0" smtClean="0">
                          <a:solidFill>
                            <a:srgbClr val="002060"/>
                          </a:solidFill>
                          <a:latin typeface="Times New Roman" pitchFamily="18" charset="0"/>
                          <a:cs typeface="Times New Roman" pitchFamily="18" charset="0"/>
                        </a:rPr>
                        <a:t>, </a:t>
                      </a:r>
                      <a:r>
                        <a:rPr lang="en-US" sz="1400" b="1" baseline="0" dirty="0" smtClean="0">
                          <a:solidFill>
                            <a:srgbClr val="002060"/>
                          </a:solidFill>
                          <a:latin typeface="Times New Roman" pitchFamily="18" charset="0"/>
                          <a:cs typeface="Times New Roman" pitchFamily="18" charset="0"/>
                        </a:rPr>
                        <a:t>Hokkaido</a:t>
                      </a:r>
                      <a:r>
                        <a:rPr lang="ru-RU" sz="1400" b="1" baseline="0" dirty="0" smtClean="0">
                          <a:solidFill>
                            <a:srgbClr val="002060"/>
                          </a:solidFill>
                          <a:latin typeface="Times New Roman" pitchFamily="18" charset="0"/>
                          <a:cs typeface="Times New Roman" pitchFamily="18" charset="0"/>
                        </a:rPr>
                        <a:t>)</a:t>
                      </a:r>
                      <a:endParaRPr lang="ru-RU" sz="1400" b="1" dirty="0">
                        <a:solidFill>
                          <a:srgbClr val="002060"/>
                        </a:solidFill>
                        <a:latin typeface="Times New Roman" pitchFamily="18" charset="0"/>
                        <a:cs typeface="Times New Roman" pitchFamily="18" charset="0"/>
                      </a:endParaRPr>
                    </a:p>
                  </a:txBody>
                  <a:tcPr/>
                </a:tc>
              </a:tr>
              <a:tr h="282384">
                <a:tc gridSpan="2">
                  <a:txBody>
                    <a:bodyPr/>
                    <a:lstStyle/>
                    <a:p>
                      <a:pPr algn="ctr"/>
                      <a:r>
                        <a:rPr lang="en-US" sz="1800" b="1" dirty="0" smtClean="0">
                          <a:solidFill>
                            <a:srgbClr val="002060"/>
                          </a:solidFill>
                          <a:latin typeface="Times New Roman" pitchFamily="18" charset="0"/>
                          <a:cs typeface="Times New Roman" pitchFamily="18" charset="0"/>
                        </a:rPr>
                        <a:t>Total</a:t>
                      </a:r>
                      <a:r>
                        <a:rPr lang="ru-RU" sz="1800" b="1" dirty="0" smtClean="0">
                          <a:solidFill>
                            <a:srgbClr val="002060"/>
                          </a:solidFill>
                          <a:latin typeface="Times New Roman" pitchFamily="18" charset="0"/>
                          <a:cs typeface="Times New Roman" pitchFamily="18" charset="0"/>
                        </a:rPr>
                        <a:t>:</a:t>
                      </a:r>
                      <a:r>
                        <a:rPr lang="ru-RU" sz="1800" b="1" baseline="0" dirty="0" smtClean="0">
                          <a:solidFill>
                            <a:srgbClr val="002060"/>
                          </a:solidFill>
                          <a:latin typeface="Times New Roman" pitchFamily="18" charset="0"/>
                          <a:cs typeface="Times New Roman" pitchFamily="18" charset="0"/>
                        </a:rPr>
                        <a:t> 15 </a:t>
                      </a:r>
                      <a:r>
                        <a:rPr lang="en-US" sz="1800" b="1" baseline="0" dirty="0" err="1" smtClean="0">
                          <a:solidFill>
                            <a:srgbClr val="002060"/>
                          </a:solidFill>
                          <a:latin typeface="Times New Roman" pitchFamily="18" charset="0"/>
                          <a:cs typeface="Times New Roman" pitchFamily="18" charset="0"/>
                        </a:rPr>
                        <a:t>mln</a:t>
                      </a:r>
                      <a:r>
                        <a:rPr lang="ru-RU" sz="1800" b="1" baseline="0" dirty="0" smtClean="0">
                          <a:solidFill>
                            <a:srgbClr val="002060"/>
                          </a:solidFill>
                          <a:latin typeface="Times New Roman" pitchFamily="18" charset="0"/>
                          <a:cs typeface="Times New Roman" pitchFamily="18" charset="0"/>
                        </a:rPr>
                        <a:t>. </a:t>
                      </a:r>
                      <a:r>
                        <a:rPr lang="en-US" sz="1800" b="1" baseline="0" dirty="0" smtClean="0">
                          <a:solidFill>
                            <a:srgbClr val="002060"/>
                          </a:solidFill>
                          <a:latin typeface="Times New Roman" pitchFamily="18" charset="0"/>
                          <a:cs typeface="Times New Roman" pitchFamily="18" charset="0"/>
                        </a:rPr>
                        <a:t>transit tons per year</a:t>
                      </a:r>
                      <a:r>
                        <a:rPr lang="ru-RU" sz="1800" b="1" baseline="0" dirty="0" smtClean="0">
                          <a:solidFill>
                            <a:srgbClr val="002060"/>
                          </a:solidFill>
                          <a:latin typeface="Times New Roman" pitchFamily="18" charset="0"/>
                          <a:cs typeface="Times New Roman" pitchFamily="18" charset="0"/>
                        </a:rPr>
                        <a:t> + 17,6 </a:t>
                      </a:r>
                      <a:r>
                        <a:rPr lang="en-US" sz="1800" b="1" baseline="0" dirty="0" err="1" smtClean="0">
                          <a:solidFill>
                            <a:srgbClr val="002060"/>
                          </a:solidFill>
                          <a:latin typeface="Times New Roman" pitchFamily="18" charset="0"/>
                          <a:cs typeface="Times New Roman" pitchFamily="18" charset="0"/>
                        </a:rPr>
                        <a:t>mln</a:t>
                      </a:r>
                      <a:r>
                        <a:rPr lang="ru-RU" sz="1800" b="1" baseline="0" dirty="0" smtClean="0">
                          <a:solidFill>
                            <a:srgbClr val="002060"/>
                          </a:solidFill>
                          <a:latin typeface="Times New Roman" pitchFamily="18" charset="0"/>
                          <a:cs typeface="Times New Roman" pitchFamily="18" charset="0"/>
                        </a:rPr>
                        <a:t>. </a:t>
                      </a:r>
                      <a:r>
                        <a:rPr lang="en-US" sz="1800" b="1" baseline="0" dirty="0" smtClean="0">
                          <a:solidFill>
                            <a:srgbClr val="002060"/>
                          </a:solidFill>
                          <a:latin typeface="Times New Roman" pitchFamily="18" charset="0"/>
                          <a:cs typeface="Times New Roman" pitchFamily="18" charset="0"/>
                        </a:rPr>
                        <a:t>LNG</a:t>
                      </a:r>
                      <a:r>
                        <a:rPr lang="ru-RU" sz="1800" b="1" baseline="0" dirty="0" smtClean="0">
                          <a:solidFill>
                            <a:srgbClr val="002060"/>
                          </a:solidFill>
                          <a:latin typeface="Times New Roman" pitchFamily="18" charset="0"/>
                          <a:cs typeface="Times New Roman" pitchFamily="18" charset="0"/>
                        </a:rPr>
                        <a:t> </a:t>
                      </a:r>
                      <a:r>
                        <a:rPr lang="en-US" sz="1800" b="1" baseline="0" dirty="0" smtClean="0">
                          <a:solidFill>
                            <a:srgbClr val="002060"/>
                          </a:solidFill>
                          <a:latin typeface="Times New Roman" pitchFamily="18" charset="0"/>
                          <a:cs typeface="Times New Roman" pitchFamily="18" charset="0"/>
                        </a:rPr>
                        <a:t>from</a:t>
                      </a:r>
                      <a:r>
                        <a:rPr lang="ru-RU" sz="1800" b="1" baseline="0" dirty="0" smtClean="0">
                          <a:solidFill>
                            <a:srgbClr val="002060"/>
                          </a:solidFill>
                          <a:latin typeface="Times New Roman" pitchFamily="18" charset="0"/>
                          <a:cs typeface="Times New Roman" pitchFamily="18" charset="0"/>
                        </a:rPr>
                        <a:t> </a:t>
                      </a:r>
                      <a:r>
                        <a:rPr lang="en-US" sz="1800" b="1" baseline="0" dirty="0" smtClean="0">
                          <a:solidFill>
                            <a:srgbClr val="002060"/>
                          </a:solidFill>
                          <a:latin typeface="Times New Roman" pitchFamily="18" charset="0"/>
                          <a:cs typeface="Times New Roman" pitchFamily="18" charset="0"/>
                        </a:rPr>
                        <a:t>p</a:t>
                      </a:r>
                      <a:r>
                        <a:rPr lang="ru-RU" sz="1800" b="1" baseline="0" dirty="0" smtClean="0">
                          <a:solidFill>
                            <a:srgbClr val="002060"/>
                          </a:solidFill>
                          <a:latin typeface="Times New Roman" pitchFamily="18" charset="0"/>
                          <a:cs typeface="Times New Roman" pitchFamily="18" charset="0"/>
                        </a:rPr>
                        <a:t>. </a:t>
                      </a:r>
                      <a:r>
                        <a:rPr lang="en-US" sz="1800" b="1" baseline="0" dirty="0" err="1" smtClean="0">
                          <a:solidFill>
                            <a:srgbClr val="002060"/>
                          </a:solidFill>
                          <a:latin typeface="Times New Roman" pitchFamily="18" charset="0"/>
                          <a:cs typeface="Times New Roman" pitchFamily="18" charset="0"/>
                        </a:rPr>
                        <a:t>Sabetta</a:t>
                      </a:r>
                      <a:r>
                        <a:rPr lang="ru-RU" sz="1800" b="1" baseline="0" dirty="0" smtClean="0">
                          <a:solidFill>
                            <a:srgbClr val="002060"/>
                          </a:solidFill>
                          <a:latin typeface="Times New Roman" pitchFamily="18" charset="0"/>
                          <a:cs typeface="Times New Roman" pitchFamily="18" charset="0"/>
                        </a:rPr>
                        <a:t> + 10 </a:t>
                      </a:r>
                      <a:r>
                        <a:rPr lang="en-US" sz="1800" b="1" baseline="0" dirty="0" err="1" smtClean="0">
                          <a:solidFill>
                            <a:srgbClr val="002060"/>
                          </a:solidFill>
                          <a:latin typeface="Times New Roman" pitchFamily="18" charset="0"/>
                          <a:cs typeface="Times New Roman" pitchFamily="18" charset="0"/>
                        </a:rPr>
                        <a:t>mln</a:t>
                      </a:r>
                      <a:r>
                        <a:rPr lang="en-US" sz="1800" b="1" baseline="0" dirty="0" smtClean="0">
                          <a:solidFill>
                            <a:srgbClr val="002060"/>
                          </a:solidFill>
                          <a:latin typeface="Times New Roman" pitchFamily="18" charset="0"/>
                          <a:cs typeface="Times New Roman" pitchFamily="18" charset="0"/>
                        </a:rPr>
                        <a:t>. tons of oil from </a:t>
                      </a:r>
                      <a:r>
                        <a:rPr lang="en-US" sz="1800" b="1" baseline="0" dirty="0" err="1" smtClean="0">
                          <a:solidFill>
                            <a:srgbClr val="002060"/>
                          </a:solidFill>
                          <a:latin typeface="Times New Roman" pitchFamily="18" charset="0"/>
                          <a:cs typeface="Times New Roman" pitchFamily="18" charset="0"/>
                        </a:rPr>
                        <a:t>Noviy</a:t>
                      </a:r>
                      <a:r>
                        <a:rPr lang="en-US" sz="1800" b="1" baseline="0" dirty="0" smtClean="0">
                          <a:solidFill>
                            <a:srgbClr val="002060"/>
                          </a:solidFill>
                          <a:latin typeface="Times New Roman" pitchFamily="18" charset="0"/>
                          <a:cs typeface="Times New Roman" pitchFamily="18" charset="0"/>
                        </a:rPr>
                        <a:t> Port</a:t>
                      </a:r>
                      <a:endParaRPr lang="ru-RU" sz="1800" b="1" dirty="0">
                        <a:solidFill>
                          <a:srgbClr val="002060"/>
                        </a:solidFill>
                        <a:latin typeface="Times New Roman" pitchFamily="18" charset="0"/>
                        <a:cs typeface="Times New Roman" pitchFamily="18" charset="0"/>
                      </a:endParaRPr>
                    </a:p>
                  </a:txBody>
                  <a:tcPr/>
                </a:tc>
                <a:tc hMerge="1">
                  <a:txBody>
                    <a:bodyPr/>
                    <a:lstStyle/>
                    <a:p>
                      <a:endParaRPr lang="ru-RU"/>
                    </a:p>
                  </a:txBody>
                  <a:tcPr/>
                </a:tc>
              </a:tr>
            </a:tbl>
          </a:graphicData>
        </a:graphic>
      </p:graphicFrame>
      <p:sp>
        <p:nvSpPr>
          <p:cNvPr id="50" name="5-конечная звезда 49"/>
          <p:cNvSpPr/>
          <p:nvPr/>
        </p:nvSpPr>
        <p:spPr>
          <a:xfrm>
            <a:off x="4499992" y="3573016"/>
            <a:ext cx="73870" cy="74517"/>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TextBox 50"/>
          <p:cNvSpPr txBox="1"/>
          <p:nvPr/>
        </p:nvSpPr>
        <p:spPr>
          <a:xfrm>
            <a:off x="3923928" y="3356992"/>
            <a:ext cx="720080" cy="276999"/>
          </a:xfrm>
          <a:prstGeom prst="rect">
            <a:avLst/>
          </a:prstGeom>
          <a:noFill/>
        </p:spPr>
        <p:txBody>
          <a:bodyPr wrap="square" rtlCol="0">
            <a:spAutoFit/>
          </a:bodyPr>
          <a:lstStyle/>
          <a:p>
            <a:pPr algn="ctr"/>
            <a:r>
              <a:rPr lang="en-US" sz="1200" b="1" dirty="0" smtClean="0">
                <a:solidFill>
                  <a:srgbClr val="FFFF00"/>
                </a:solidFill>
                <a:latin typeface="Times New Roman" pitchFamily="18" charset="0"/>
                <a:cs typeface="Times New Roman" pitchFamily="18" charset="0"/>
              </a:rPr>
              <a:t>Inchon</a:t>
            </a:r>
            <a:endParaRPr lang="ru-RU" sz="1200" b="1" dirty="0">
              <a:solidFill>
                <a:srgbClr val="FFFF00"/>
              </a:solidFill>
              <a:latin typeface="Times New Roman" pitchFamily="18" charset="0"/>
              <a:cs typeface="Times New Roman" pitchFamily="18" charset="0"/>
            </a:endParaRPr>
          </a:p>
        </p:txBody>
      </p:sp>
      <p:sp>
        <p:nvSpPr>
          <p:cNvPr id="57" name="Двойная стрелка влево/вправо 56"/>
          <p:cNvSpPr/>
          <p:nvPr/>
        </p:nvSpPr>
        <p:spPr>
          <a:xfrm>
            <a:off x="2843808" y="692696"/>
            <a:ext cx="2520280" cy="484632"/>
          </a:xfrm>
          <a:prstGeom prst="leftRightArrow">
            <a:avLst/>
          </a:prstGeom>
          <a:solidFill>
            <a:srgbClr val="92D05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Transit</a:t>
            </a:r>
            <a:r>
              <a:rPr lang="ru-RU" b="1" dirty="0" smtClean="0">
                <a:solidFill>
                  <a:schemeClr val="bg1"/>
                </a:solidFill>
              </a:rPr>
              <a:t> 15 </a:t>
            </a:r>
            <a:r>
              <a:rPr lang="en-US" b="1" dirty="0" err="1" smtClean="0">
                <a:solidFill>
                  <a:schemeClr val="bg1"/>
                </a:solidFill>
              </a:rPr>
              <a:t>mln</a:t>
            </a:r>
            <a:r>
              <a:rPr lang="ru-RU" b="1" dirty="0" smtClean="0">
                <a:solidFill>
                  <a:schemeClr val="bg1"/>
                </a:solidFill>
              </a:rPr>
              <a:t>. </a:t>
            </a:r>
            <a:r>
              <a:rPr lang="en-US" b="1" dirty="0" smtClean="0">
                <a:solidFill>
                  <a:schemeClr val="bg1"/>
                </a:solidFill>
              </a:rPr>
              <a:t>tons</a:t>
            </a:r>
            <a:endParaRPr lang="ru-RU" b="1" dirty="0">
              <a:solidFill>
                <a:schemeClr val="bg1"/>
              </a:solidFill>
            </a:endParaRPr>
          </a:p>
        </p:txBody>
      </p:sp>
      <p:sp>
        <p:nvSpPr>
          <p:cNvPr id="58" name="Двойная стрелка влево/вправо 57"/>
          <p:cNvSpPr/>
          <p:nvPr/>
        </p:nvSpPr>
        <p:spPr>
          <a:xfrm>
            <a:off x="2771800" y="1052736"/>
            <a:ext cx="3816424" cy="484632"/>
          </a:xfrm>
          <a:prstGeom prst="leftRightArrow">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LNG from </a:t>
            </a:r>
            <a:r>
              <a:rPr lang="en-US" b="1" dirty="0" err="1" smtClean="0">
                <a:solidFill>
                  <a:schemeClr val="bg1"/>
                </a:solidFill>
              </a:rPr>
              <a:t>Yamal</a:t>
            </a:r>
            <a:r>
              <a:rPr lang="en-US" b="1" dirty="0" smtClean="0">
                <a:solidFill>
                  <a:schemeClr val="bg1"/>
                </a:solidFill>
              </a:rPr>
              <a:t> p-la</a:t>
            </a:r>
            <a:r>
              <a:rPr lang="ru-RU" b="1" dirty="0" smtClean="0">
                <a:solidFill>
                  <a:schemeClr val="bg1"/>
                </a:solidFill>
              </a:rPr>
              <a:t> 17,6 </a:t>
            </a:r>
            <a:r>
              <a:rPr lang="en-US" b="1" dirty="0" err="1" smtClean="0">
                <a:solidFill>
                  <a:schemeClr val="bg1"/>
                </a:solidFill>
              </a:rPr>
              <a:t>mln</a:t>
            </a:r>
            <a:r>
              <a:rPr lang="ru-RU" b="1" dirty="0" smtClean="0">
                <a:solidFill>
                  <a:schemeClr val="bg1"/>
                </a:solidFill>
              </a:rPr>
              <a:t>. </a:t>
            </a:r>
            <a:r>
              <a:rPr lang="en-US" b="1" dirty="0" smtClean="0">
                <a:solidFill>
                  <a:schemeClr val="bg1"/>
                </a:solidFill>
              </a:rPr>
              <a:t>tons</a:t>
            </a:r>
            <a:endParaRPr lang="ru-RU" b="1" dirty="0">
              <a:solidFill>
                <a:schemeClr val="bg1"/>
              </a:solidFill>
            </a:endParaRPr>
          </a:p>
        </p:txBody>
      </p:sp>
      <p:sp>
        <p:nvSpPr>
          <p:cNvPr id="44" name="Двойная стрелка влево/вправо 43"/>
          <p:cNvSpPr/>
          <p:nvPr/>
        </p:nvSpPr>
        <p:spPr>
          <a:xfrm>
            <a:off x="3707904" y="1412776"/>
            <a:ext cx="2520280" cy="484632"/>
          </a:xfrm>
          <a:prstGeom prst="leftRightArrow">
            <a:avLst/>
          </a:prstGeom>
          <a:solidFill>
            <a:schemeClr val="tx1">
              <a:lumMod val="95000"/>
              <a:lumOff val="5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rPr>
              <a:t>10 </a:t>
            </a:r>
            <a:r>
              <a:rPr lang="en-US" b="1" dirty="0" err="1" smtClean="0">
                <a:solidFill>
                  <a:schemeClr val="bg1"/>
                </a:solidFill>
              </a:rPr>
              <a:t>mln</a:t>
            </a:r>
            <a:r>
              <a:rPr lang="en-US" b="1" dirty="0" smtClean="0">
                <a:solidFill>
                  <a:schemeClr val="bg1"/>
                </a:solidFill>
              </a:rPr>
              <a:t>. tons of oil</a:t>
            </a:r>
            <a:endParaRPr lang="ru-RU" b="1" dirty="0">
              <a:solidFill>
                <a:schemeClr val="bg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Группа 15"/>
          <p:cNvGrpSpPr/>
          <p:nvPr/>
        </p:nvGrpSpPr>
        <p:grpSpPr>
          <a:xfrm>
            <a:off x="179512" y="1124744"/>
            <a:ext cx="4644007" cy="2969809"/>
            <a:chOff x="0" y="975946"/>
            <a:chExt cx="5389685" cy="3550656"/>
          </a:xfrm>
        </p:grpSpPr>
        <p:grpSp>
          <p:nvGrpSpPr>
            <p:cNvPr id="17" name="Группа 13"/>
            <p:cNvGrpSpPr/>
            <p:nvPr/>
          </p:nvGrpSpPr>
          <p:grpSpPr>
            <a:xfrm>
              <a:off x="0" y="975946"/>
              <a:ext cx="5389685" cy="3550656"/>
              <a:chOff x="106135" y="658772"/>
              <a:chExt cx="5794431" cy="4193146"/>
            </a:xfrm>
          </p:grpSpPr>
          <p:pic>
            <p:nvPicPr>
              <p:cNvPr id="20" name="Picture 2" descr="D:\Рабочие материалы\Презентации\2012.09.13 для Олерского\От ИИС\СМП.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6135" y="658772"/>
                <a:ext cx="3298775" cy="41931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 name="Блок-схема: узел 20"/>
              <p:cNvSpPr/>
              <p:nvPr/>
            </p:nvSpPr>
            <p:spPr>
              <a:xfrm>
                <a:off x="1725197" y="2449207"/>
                <a:ext cx="60649" cy="88720"/>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45677" fontAlgn="auto">
                  <a:spcBef>
                    <a:spcPts val="0"/>
                  </a:spcBef>
                  <a:spcAft>
                    <a:spcPts val="0"/>
                  </a:spcAft>
                  <a:defRPr/>
                </a:pPr>
                <a:endParaRPr lang="ru-RU" sz="1632">
                  <a:solidFill>
                    <a:prstClr val="white"/>
                  </a:solidFill>
                </a:endParaRPr>
              </a:p>
            </p:txBody>
          </p:sp>
          <p:pic>
            <p:nvPicPr>
              <p:cNvPr id="2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377574" y="894896"/>
                <a:ext cx="2522992" cy="39570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 name="Прямоугольная выноска 22"/>
              <p:cNvSpPr/>
              <p:nvPr/>
            </p:nvSpPr>
            <p:spPr>
              <a:xfrm>
                <a:off x="3509063" y="2301365"/>
                <a:ext cx="1297562" cy="484930"/>
              </a:xfrm>
              <a:prstGeom prst="wedgeRectCallout">
                <a:avLst>
                  <a:gd name="adj1" fmla="val 85721"/>
                  <a:gd name="adj2" fmla="val 73418"/>
                </a:avLst>
              </a:prstGeom>
              <a:solidFill>
                <a:schemeClr val="bg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45677" fontAlgn="auto">
                  <a:spcBef>
                    <a:spcPts val="0"/>
                  </a:spcBef>
                  <a:spcAft>
                    <a:spcPts val="0"/>
                  </a:spcAft>
                  <a:defRPr/>
                </a:pPr>
                <a:r>
                  <a:rPr lang="en-US" sz="1100" dirty="0" smtClean="0">
                    <a:solidFill>
                      <a:srgbClr val="FF0000"/>
                    </a:solidFill>
                  </a:rPr>
                  <a:t>Sea Canal</a:t>
                </a:r>
                <a:endParaRPr lang="ru-RU" sz="1100" dirty="0">
                  <a:solidFill>
                    <a:srgbClr val="FF0000"/>
                  </a:solidFill>
                </a:endParaRPr>
              </a:p>
            </p:txBody>
          </p:sp>
          <p:sp>
            <p:nvSpPr>
              <p:cNvPr id="24" name="Прямоугольная выноска 23"/>
              <p:cNvSpPr/>
              <p:nvPr/>
            </p:nvSpPr>
            <p:spPr>
              <a:xfrm>
                <a:off x="3404909" y="4136067"/>
                <a:ext cx="1045268" cy="573343"/>
              </a:xfrm>
              <a:prstGeom prst="wedgeRectCallout">
                <a:avLst>
                  <a:gd name="adj1" fmla="val 59911"/>
                  <a:gd name="adj2" fmla="val -24021"/>
                </a:avLst>
              </a:prstGeom>
              <a:solidFill>
                <a:schemeClr val="bg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45677" fontAlgn="auto">
                  <a:spcBef>
                    <a:spcPts val="0"/>
                  </a:spcBef>
                  <a:spcAft>
                    <a:spcPts val="0"/>
                  </a:spcAft>
                  <a:defRPr/>
                </a:pPr>
                <a:r>
                  <a:rPr lang="en-US" sz="1100" dirty="0" err="1" smtClean="0">
                    <a:solidFill>
                      <a:srgbClr val="FF0000"/>
                    </a:solidFill>
                  </a:rPr>
                  <a:t>Sabetta</a:t>
                </a:r>
                <a:r>
                  <a:rPr lang="en-US" sz="1100" dirty="0" smtClean="0">
                    <a:solidFill>
                      <a:srgbClr val="FF0000"/>
                    </a:solidFill>
                  </a:rPr>
                  <a:t> Port</a:t>
                </a:r>
                <a:endParaRPr lang="ru-RU" sz="1100" dirty="0">
                  <a:solidFill>
                    <a:srgbClr val="FF0000"/>
                  </a:solidFill>
                </a:endParaRPr>
              </a:p>
            </p:txBody>
          </p:sp>
          <p:sp>
            <p:nvSpPr>
              <p:cNvPr id="25" name="Прямоугольная выноска 24"/>
              <p:cNvSpPr/>
              <p:nvPr/>
            </p:nvSpPr>
            <p:spPr>
              <a:xfrm>
                <a:off x="3520282" y="3302188"/>
                <a:ext cx="1231231" cy="434891"/>
              </a:xfrm>
              <a:prstGeom prst="wedgeRectCallout">
                <a:avLst>
                  <a:gd name="adj1" fmla="val 50500"/>
                  <a:gd name="adj2" fmla="val 163655"/>
                </a:avLst>
              </a:prstGeom>
              <a:solidFill>
                <a:schemeClr val="bg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45677" fontAlgn="auto">
                  <a:spcBef>
                    <a:spcPts val="0"/>
                  </a:spcBef>
                  <a:spcAft>
                    <a:spcPts val="0"/>
                  </a:spcAft>
                  <a:defRPr/>
                </a:pPr>
                <a:r>
                  <a:rPr lang="en-US" sz="1100" dirty="0" smtClean="0">
                    <a:solidFill>
                      <a:srgbClr val="FF0000"/>
                    </a:solidFill>
                  </a:rPr>
                  <a:t>Approach Canal</a:t>
                </a:r>
                <a:endParaRPr lang="ru-RU" sz="1100" dirty="0">
                  <a:solidFill>
                    <a:srgbClr val="FF0000"/>
                  </a:solidFill>
                </a:endParaRPr>
              </a:p>
            </p:txBody>
          </p:sp>
        </p:grpSp>
        <p:sp>
          <p:nvSpPr>
            <p:cNvPr id="18" name="Прямоугольная выноска 17"/>
            <p:cNvSpPr/>
            <p:nvPr/>
          </p:nvSpPr>
          <p:spPr>
            <a:xfrm>
              <a:off x="3042139" y="1186963"/>
              <a:ext cx="2312377" cy="3332284"/>
            </a:xfrm>
            <a:prstGeom prst="wedgeRectCallout">
              <a:avLst>
                <a:gd name="adj1" fmla="val -114953"/>
                <a:gd name="adj2" fmla="val -4012"/>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45677" fontAlgn="auto">
                <a:spcBef>
                  <a:spcPts val="0"/>
                </a:spcBef>
                <a:spcAft>
                  <a:spcPts val="0"/>
                </a:spcAft>
                <a:defRPr/>
              </a:pPr>
              <a:endParaRPr lang="ru-RU" sz="1451" b="1" dirty="0">
                <a:solidFill>
                  <a:prstClr val="black"/>
                </a:solidFill>
              </a:endParaRPr>
            </a:p>
          </p:txBody>
        </p:sp>
        <p:sp>
          <p:nvSpPr>
            <p:cNvPr id="19" name="Овал 18"/>
            <p:cNvSpPr/>
            <p:nvPr/>
          </p:nvSpPr>
          <p:spPr>
            <a:xfrm>
              <a:off x="1459522" y="2672862"/>
              <a:ext cx="105508" cy="96716"/>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ru-RU">
                <a:solidFill>
                  <a:prstClr val="white"/>
                </a:solidFill>
              </a:endParaRPr>
            </a:p>
          </p:txBody>
        </p:sp>
      </p:grpSp>
      <p:sp>
        <p:nvSpPr>
          <p:cNvPr id="26" name="Прямоугольник 25"/>
          <p:cNvSpPr/>
          <p:nvPr/>
        </p:nvSpPr>
        <p:spPr>
          <a:xfrm>
            <a:off x="5004048" y="1268760"/>
            <a:ext cx="3960440" cy="1815882"/>
          </a:xfrm>
          <a:prstGeom prst="rect">
            <a:avLst/>
          </a:prstGeom>
        </p:spPr>
        <p:txBody>
          <a:bodyPr wrap="square">
            <a:spAutoFit/>
          </a:bodyPr>
          <a:lstStyle/>
          <a:p>
            <a:pPr algn="just" fontAlgn="auto">
              <a:spcBef>
                <a:spcPts val="0"/>
              </a:spcBef>
            </a:pPr>
            <a:r>
              <a:rPr lang="en-US" sz="1600" b="1" dirty="0" smtClean="0">
                <a:solidFill>
                  <a:srgbClr val="002060"/>
                </a:solidFill>
                <a:latin typeface="Times New Roman" pitchFamily="18" charset="0"/>
                <a:cs typeface="Times New Roman" pitchFamily="18" charset="0"/>
              </a:rPr>
              <a:t>Key transport components:</a:t>
            </a:r>
            <a:endParaRPr lang="ru-RU" sz="1600" b="1" dirty="0" smtClean="0">
              <a:solidFill>
                <a:srgbClr val="002060"/>
              </a:solidFill>
              <a:latin typeface="Times New Roman" pitchFamily="18" charset="0"/>
              <a:cs typeface="Times New Roman" pitchFamily="18" charset="0"/>
            </a:endParaRPr>
          </a:p>
          <a:p>
            <a:pPr marL="228600" indent="-228600" algn="just" fontAlgn="auto">
              <a:spcBef>
                <a:spcPts val="0"/>
              </a:spcBef>
              <a:buFontTx/>
              <a:buAutoNum type="arabicPeriod"/>
            </a:pPr>
            <a:r>
              <a:rPr lang="en-US" sz="1600" b="1" dirty="0" smtClean="0">
                <a:solidFill>
                  <a:srgbClr val="002060"/>
                </a:solidFill>
                <a:latin typeface="Times New Roman" pitchFamily="18" charset="0"/>
                <a:cs typeface="Times New Roman" pitchFamily="18" charset="0"/>
              </a:rPr>
              <a:t>A fleet of 16 arctic LNG-tankers</a:t>
            </a:r>
            <a:r>
              <a:rPr lang="ru-RU" sz="1600" b="1" dirty="0" smtClean="0">
                <a:solidFill>
                  <a:srgbClr val="002060"/>
                </a:solidFill>
                <a:latin typeface="Times New Roman" pitchFamily="18" charset="0"/>
                <a:cs typeface="Times New Roman" pitchFamily="18" charset="0"/>
              </a:rPr>
              <a:t>;</a:t>
            </a:r>
            <a:endParaRPr lang="en-US" sz="1600" b="1" dirty="0" smtClean="0">
              <a:solidFill>
                <a:srgbClr val="002060"/>
              </a:solidFill>
              <a:latin typeface="Times New Roman" pitchFamily="18" charset="0"/>
              <a:cs typeface="Times New Roman" pitchFamily="18" charset="0"/>
            </a:endParaRPr>
          </a:p>
          <a:p>
            <a:pPr marL="228600" indent="-228600" algn="just" fontAlgn="auto">
              <a:spcBef>
                <a:spcPts val="0"/>
              </a:spcBef>
              <a:buFontTx/>
              <a:buAutoNum type="arabicPeriod"/>
            </a:pPr>
            <a:r>
              <a:rPr lang="en-US" sz="1600" b="1" dirty="0" smtClean="0">
                <a:solidFill>
                  <a:srgbClr val="002060"/>
                </a:solidFill>
                <a:latin typeface="Times New Roman" pitchFamily="18" charset="0"/>
                <a:cs typeface="Times New Roman" pitchFamily="18" charset="0"/>
              </a:rPr>
              <a:t>Sea port in the area of </a:t>
            </a:r>
            <a:r>
              <a:rPr lang="en-US" sz="1600" b="1" dirty="0" err="1" smtClean="0">
                <a:solidFill>
                  <a:srgbClr val="002060"/>
                </a:solidFill>
                <a:latin typeface="Times New Roman" pitchFamily="18" charset="0"/>
                <a:cs typeface="Times New Roman" pitchFamily="18" charset="0"/>
              </a:rPr>
              <a:t>Sabetta</a:t>
            </a:r>
            <a:r>
              <a:rPr lang="en-US" sz="1600" b="1" dirty="0" smtClean="0">
                <a:solidFill>
                  <a:srgbClr val="002060"/>
                </a:solidFill>
                <a:latin typeface="Times New Roman" pitchFamily="18" charset="0"/>
                <a:cs typeface="Times New Roman" pitchFamily="18" charset="0"/>
              </a:rPr>
              <a:t> town</a:t>
            </a:r>
            <a:r>
              <a:rPr lang="ru-RU" sz="1600" b="1" dirty="0" smtClean="0">
                <a:solidFill>
                  <a:srgbClr val="002060"/>
                </a:solidFill>
                <a:latin typeface="Times New Roman" pitchFamily="18" charset="0"/>
                <a:cs typeface="Times New Roman" pitchFamily="18" charset="0"/>
              </a:rPr>
              <a:t>;</a:t>
            </a:r>
          </a:p>
          <a:p>
            <a:pPr marL="228600" indent="-228600" algn="just" fontAlgn="auto">
              <a:spcBef>
                <a:spcPts val="0"/>
              </a:spcBef>
              <a:buFontTx/>
              <a:buAutoNum type="arabicPeriod"/>
            </a:pPr>
            <a:r>
              <a:rPr lang="en-US" sz="1600" b="1" dirty="0" smtClean="0">
                <a:solidFill>
                  <a:srgbClr val="002060"/>
                </a:solidFill>
                <a:latin typeface="Times New Roman" pitchFamily="18" charset="0"/>
                <a:cs typeface="Times New Roman" pitchFamily="18" charset="0"/>
              </a:rPr>
              <a:t>Port fleet consisting of 5 vessels of different type;;</a:t>
            </a:r>
          </a:p>
          <a:p>
            <a:pPr marL="228600" indent="-228600" algn="just" fontAlgn="auto">
              <a:spcBef>
                <a:spcPts val="0"/>
              </a:spcBef>
              <a:buFontTx/>
              <a:buAutoNum type="arabicPeriod"/>
            </a:pPr>
            <a:r>
              <a:rPr lang="en-US" sz="1600" b="1" dirty="0" smtClean="0">
                <a:solidFill>
                  <a:srgbClr val="002060"/>
                </a:solidFill>
                <a:latin typeface="Times New Roman" pitchFamily="18" charset="0"/>
                <a:cs typeface="Times New Roman" pitchFamily="18" charset="0"/>
              </a:rPr>
              <a:t>Support of atomic icebreaking fleet;</a:t>
            </a:r>
            <a:endParaRPr lang="ru-RU" sz="1600" b="1" dirty="0" smtClean="0">
              <a:solidFill>
                <a:srgbClr val="002060"/>
              </a:solidFill>
              <a:latin typeface="Times New Roman" pitchFamily="18" charset="0"/>
              <a:cs typeface="Times New Roman" pitchFamily="18" charset="0"/>
            </a:endParaRPr>
          </a:p>
          <a:p>
            <a:pPr marL="228600" indent="-228600" algn="just" fontAlgn="auto">
              <a:spcBef>
                <a:spcPts val="0"/>
              </a:spcBef>
              <a:buFontTx/>
              <a:buAutoNum type="arabicPeriod"/>
            </a:pPr>
            <a:r>
              <a:rPr lang="en-US" sz="1600" b="1" dirty="0" smtClean="0">
                <a:solidFill>
                  <a:srgbClr val="002060"/>
                </a:solidFill>
                <a:latin typeface="Times New Roman" pitchFamily="18" charset="0"/>
                <a:cs typeface="Times New Roman" pitchFamily="18" charset="0"/>
              </a:rPr>
              <a:t>Navigation safety system.</a:t>
            </a:r>
          </a:p>
        </p:txBody>
      </p:sp>
      <p:graphicFrame>
        <p:nvGraphicFramePr>
          <p:cNvPr id="27" name="Таблица 26"/>
          <p:cNvGraphicFramePr>
            <a:graphicFrameLocks noGrp="1"/>
          </p:cNvGraphicFramePr>
          <p:nvPr>
            <p:extLst>
              <p:ext uri="{D42A27DB-BD31-4B8C-83A1-F6EECF244321}">
                <p14:modId xmlns:p14="http://schemas.microsoft.com/office/powerpoint/2010/main" xmlns="" val="1719822417"/>
              </p:ext>
            </p:extLst>
          </p:nvPr>
        </p:nvGraphicFramePr>
        <p:xfrm>
          <a:off x="179512" y="4437112"/>
          <a:ext cx="8784975" cy="1650987"/>
        </p:xfrm>
        <a:graphic>
          <a:graphicData uri="http://schemas.openxmlformats.org/drawingml/2006/table">
            <a:tbl>
              <a:tblPr/>
              <a:tblGrid>
                <a:gridCol w="643645"/>
                <a:gridCol w="775365"/>
                <a:gridCol w="852902"/>
                <a:gridCol w="1007974"/>
                <a:gridCol w="2868850"/>
                <a:gridCol w="1395657"/>
                <a:gridCol w="1240582"/>
              </a:tblGrid>
              <a:tr h="216024">
                <a:tc gridSpan="7">
                  <a:txBody>
                    <a:bodyPr/>
                    <a:lstStyle/>
                    <a:p>
                      <a:pPr algn="ctr" fontAlgn="ctr"/>
                      <a:r>
                        <a:rPr lang="en-US" sz="1600" b="1" i="0" u="none" strike="noStrike" dirty="0" smtClean="0">
                          <a:solidFill>
                            <a:srgbClr val="002060"/>
                          </a:solidFill>
                          <a:effectLst/>
                          <a:latin typeface="Times New Roman" pitchFamily="18" charset="0"/>
                          <a:cs typeface="Times New Roman" pitchFamily="18" charset="0"/>
                        </a:rPr>
                        <a:t>LNG</a:t>
                      </a:r>
                      <a:r>
                        <a:rPr lang="en-US" sz="1600" b="1" i="0" u="none" strike="noStrike" baseline="0" dirty="0" smtClean="0">
                          <a:solidFill>
                            <a:srgbClr val="002060"/>
                          </a:solidFill>
                          <a:effectLst/>
                          <a:latin typeface="Times New Roman" pitchFamily="18" charset="0"/>
                          <a:cs typeface="Times New Roman" pitchFamily="18" charset="0"/>
                        </a:rPr>
                        <a:t> &amp; Gas Condensate export</a:t>
                      </a:r>
                      <a:r>
                        <a:rPr lang="ru-RU" sz="1600" b="1" i="0" u="none" strike="noStrike" baseline="0" dirty="0" smtClean="0">
                          <a:solidFill>
                            <a:srgbClr val="002060"/>
                          </a:solidFill>
                          <a:effectLst/>
                          <a:latin typeface="Times New Roman" pitchFamily="18" charset="0"/>
                          <a:cs typeface="Times New Roman" pitchFamily="18" charset="0"/>
                        </a:rPr>
                        <a:t>, </a:t>
                      </a:r>
                      <a:r>
                        <a:rPr lang="en-US" sz="1800" b="1" i="0" u="none" strike="noStrike" baseline="0" dirty="0" smtClean="0">
                          <a:solidFill>
                            <a:srgbClr val="002060"/>
                          </a:solidFill>
                          <a:effectLst/>
                          <a:latin typeface="Times New Roman" pitchFamily="18" charset="0"/>
                          <a:cs typeface="Times New Roman" pitchFamily="18" charset="0"/>
                        </a:rPr>
                        <a:t>thousands tons</a:t>
                      </a:r>
                      <a:endParaRPr lang="ru-RU" sz="1800" b="1" i="0" u="none" strike="noStrike" dirty="0">
                        <a:solidFill>
                          <a:srgbClr val="002060"/>
                        </a:solidFill>
                        <a:effectLst/>
                        <a:latin typeface="Times New Roman" pitchFamily="18" charset="0"/>
                        <a:cs typeface="Times New Roman" pitchFamily="18" charset="0"/>
                      </a:endParaRPr>
                    </a:p>
                  </a:txBody>
                  <a:tcPr marL="5480" marR="5480" marT="674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hMerge="1">
                  <a:txBody>
                    <a:bodyPr/>
                    <a:lstStyle/>
                    <a:p>
                      <a:pPr algn="ctr" fontAlgn="ctr"/>
                      <a:endParaRPr lang="ru-RU" sz="1400" b="1" i="0" u="none" strike="noStrike" dirty="0">
                        <a:solidFill>
                          <a:srgbClr val="002060"/>
                        </a:solidFill>
                        <a:effectLst/>
                        <a:latin typeface="Times New Roman" pitchFamily="18" charset="0"/>
                        <a:cs typeface="Times New Roman" pitchFamily="18" charset="0"/>
                      </a:endParaRP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hMerge="1">
                  <a:txBody>
                    <a:bodyPr/>
                    <a:lstStyle/>
                    <a:p>
                      <a:pPr algn="ctr" fontAlgn="ctr"/>
                      <a:endParaRPr lang="ru-RU" sz="1400" b="1" i="0" u="none" strike="noStrike" dirty="0">
                        <a:solidFill>
                          <a:srgbClr val="002060"/>
                        </a:solidFill>
                        <a:effectLst/>
                        <a:latin typeface="Times New Roman" pitchFamily="18" charset="0"/>
                        <a:cs typeface="Times New Roman" pitchFamily="18" charset="0"/>
                      </a:endParaRP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hMerge="1">
                  <a:txBody>
                    <a:bodyPr/>
                    <a:lstStyle/>
                    <a:p>
                      <a:pPr algn="ctr" fontAlgn="ctr"/>
                      <a:endParaRPr lang="ru-RU" sz="1400" b="1" i="0" u="none" strike="noStrike" dirty="0">
                        <a:solidFill>
                          <a:srgbClr val="002060"/>
                        </a:solidFill>
                        <a:effectLst/>
                        <a:latin typeface="Times New Roman" pitchFamily="18" charset="0"/>
                        <a:cs typeface="Times New Roman" pitchFamily="18" charset="0"/>
                      </a:endParaRP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hMerge="1">
                  <a:txBody>
                    <a:bodyPr/>
                    <a:lstStyle/>
                    <a:p>
                      <a:pPr algn="ctr" fontAlgn="ctr"/>
                      <a:endParaRPr lang="ru-RU" sz="1400" b="1" i="0" u="none" strike="noStrike" dirty="0">
                        <a:solidFill>
                          <a:srgbClr val="002060"/>
                        </a:solidFill>
                        <a:effectLst/>
                        <a:latin typeface="Times New Roman" pitchFamily="18" charset="0"/>
                        <a:cs typeface="Times New Roman" pitchFamily="18" charset="0"/>
                      </a:endParaRP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hMerge="1">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ru-RU" sz="1400" b="1" i="0" u="none" strike="noStrike" dirty="0" smtClean="0">
                        <a:solidFill>
                          <a:srgbClr val="002060"/>
                        </a:solidFill>
                        <a:effectLst/>
                        <a:latin typeface="Times New Roman" pitchFamily="18" charset="0"/>
                        <a:cs typeface="Times New Roman" pitchFamily="18" charset="0"/>
                      </a:endParaRPr>
                    </a:p>
                  </a:txBody>
                  <a:tcPr marL="5480" marR="5480" marT="674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hMerge="1">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ru-RU" sz="1400" b="1" i="0" u="none" strike="noStrike" dirty="0" smtClean="0">
                        <a:solidFill>
                          <a:srgbClr val="002060"/>
                        </a:solidFill>
                        <a:effectLst/>
                        <a:latin typeface="Times New Roman" pitchFamily="18" charset="0"/>
                        <a:cs typeface="Times New Roman" pitchFamily="18" charset="0"/>
                      </a:endParaRPr>
                    </a:p>
                  </a:txBody>
                  <a:tcPr marL="5480" marR="5480" marT="67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r>
              <a:tr h="556491">
                <a:tc>
                  <a:txBody>
                    <a:bodyPr/>
                    <a:lstStyle/>
                    <a:p>
                      <a:pPr algn="ctr" fontAlgn="ctr"/>
                      <a:r>
                        <a:rPr lang="ru-RU" sz="1600" b="1" i="0" u="none" strike="noStrike" dirty="0">
                          <a:solidFill>
                            <a:srgbClr val="002060"/>
                          </a:solidFill>
                          <a:effectLst/>
                          <a:latin typeface="Times New Roman" pitchFamily="18" charset="0"/>
                          <a:cs typeface="Times New Roman" pitchFamily="18" charset="0"/>
                        </a:rPr>
                        <a:t>2017</a:t>
                      </a: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ctr"/>
                      <a:r>
                        <a:rPr lang="ru-RU" sz="1600" b="1" i="0" u="none" strike="noStrike" dirty="0">
                          <a:solidFill>
                            <a:srgbClr val="002060"/>
                          </a:solidFill>
                          <a:effectLst/>
                          <a:latin typeface="Times New Roman" pitchFamily="18" charset="0"/>
                          <a:cs typeface="Times New Roman" pitchFamily="18" charset="0"/>
                        </a:rPr>
                        <a:t>2018</a:t>
                      </a: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ctr"/>
                      <a:r>
                        <a:rPr lang="ru-RU" sz="1600" b="1" i="0" u="none" strike="noStrike" dirty="0">
                          <a:solidFill>
                            <a:srgbClr val="002060"/>
                          </a:solidFill>
                          <a:effectLst/>
                          <a:latin typeface="Times New Roman" pitchFamily="18" charset="0"/>
                          <a:cs typeface="Times New Roman" pitchFamily="18" charset="0"/>
                        </a:rPr>
                        <a:t>2019</a:t>
                      </a: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ctr"/>
                      <a:r>
                        <a:rPr lang="ru-RU" sz="1600" b="1" i="0" u="none" strike="noStrike" dirty="0">
                          <a:solidFill>
                            <a:srgbClr val="002060"/>
                          </a:solidFill>
                          <a:effectLst/>
                          <a:latin typeface="Times New Roman" pitchFamily="18" charset="0"/>
                          <a:cs typeface="Times New Roman" pitchFamily="18" charset="0"/>
                        </a:rPr>
                        <a:t>2020</a:t>
                      </a: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ctr"/>
                      <a:r>
                        <a:rPr lang="ru-RU" sz="1600" b="1" i="0" u="none" strike="noStrike" dirty="0" smtClean="0">
                          <a:solidFill>
                            <a:srgbClr val="002060"/>
                          </a:solidFill>
                          <a:effectLst/>
                          <a:latin typeface="Times New Roman" pitchFamily="18" charset="0"/>
                          <a:cs typeface="Times New Roman" pitchFamily="18" charset="0"/>
                        </a:rPr>
                        <a:t>2021-2038</a:t>
                      </a:r>
                      <a:endParaRPr lang="ru-RU" sz="1600" b="1" i="0" u="none" strike="noStrike" dirty="0">
                        <a:solidFill>
                          <a:srgbClr val="002060"/>
                        </a:solidFill>
                        <a:effectLst/>
                        <a:latin typeface="Times New Roman" pitchFamily="18" charset="0"/>
                        <a:cs typeface="Times New Roman" pitchFamily="18" charset="0"/>
                      </a:endParaRP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600" b="1" i="0" u="none" strike="noStrike" dirty="0" smtClean="0">
                          <a:solidFill>
                            <a:srgbClr val="002060"/>
                          </a:solidFill>
                          <a:effectLst/>
                          <a:latin typeface="Times New Roman" pitchFamily="18" charset="0"/>
                          <a:cs typeface="Times New Roman" pitchFamily="18" charset="0"/>
                        </a:rPr>
                        <a:t>2039</a:t>
                      </a:r>
                    </a:p>
                  </a:txBody>
                  <a:tcPr marL="5480" marR="5480" marT="674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600" b="1" i="0" u="none" strike="noStrike" dirty="0" smtClean="0">
                          <a:solidFill>
                            <a:srgbClr val="002060"/>
                          </a:solidFill>
                          <a:effectLst/>
                          <a:latin typeface="Times New Roman" pitchFamily="18" charset="0"/>
                          <a:cs typeface="Times New Roman" pitchFamily="18" charset="0"/>
                        </a:rPr>
                        <a:t>2040</a:t>
                      </a:r>
                    </a:p>
                  </a:txBody>
                  <a:tcPr marL="5480" marR="5480" marT="67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r>
              <a:tr h="813432">
                <a:tc>
                  <a:txBody>
                    <a:bodyPr/>
                    <a:lstStyle/>
                    <a:p>
                      <a:pPr algn="ctr" fontAlgn="ctr"/>
                      <a:r>
                        <a:rPr lang="ru-RU" sz="1800" b="1" i="0" u="none" strike="noStrike" dirty="0" smtClean="0">
                          <a:solidFill>
                            <a:srgbClr val="002060"/>
                          </a:solidFill>
                          <a:effectLst/>
                          <a:latin typeface="Times New Roman" pitchFamily="18" charset="0"/>
                          <a:cs typeface="Times New Roman" pitchFamily="18" charset="0"/>
                        </a:rPr>
                        <a:t>800</a:t>
                      </a:r>
                      <a:endParaRPr lang="ru-RU" sz="1800" b="1" i="0" u="none" strike="noStrike" dirty="0">
                        <a:solidFill>
                          <a:srgbClr val="002060"/>
                        </a:solidFill>
                        <a:effectLst/>
                        <a:latin typeface="Times New Roman" pitchFamily="18" charset="0"/>
                        <a:cs typeface="Times New Roman" pitchFamily="18" charset="0"/>
                      </a:endParaRP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800" b="1" i="0" u="none" strike="noStrike" dirty="0" smtClean="0">
                          <a:solidFill>
                            <a:srgbClr val="002060"/>
                          </a:solidFill>
                          <a:effectLst/>
                          <a:latin typeface="Times New Roman" pitchFamily="18" charset="0"/>
                          <a:cs typeface="Times New Roman" pitchFamily="18" charset="0"/>
                        </a:rPr>
                        <a:t>6 100</a:t>
                      </a:r>
                      <a:endParaRPr lang="ru-RU" sz="1800" b="1" i="0" u="none" strike="noStrike" dirty="0">
                        <a:solidFill>
                          <a:srgbClr val="002060"/>
                        </a:solidFill>
                        <a:effectLst/>
                        <a:latin typeface="Times New Roman" pitchFamily="18" charset="0"/>
                        <a:cs typeface="Times New Roman" pitchFamily="18" charset="0"/>
                      </a:endParaRP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800" b="1" i="0" u="none" strike="noStrike" dirty="0" smtClean="0">
                          <a:solidFill>
                            <a:srgbClr val="002060"/>
                          </a:solidFill>
                          <a:effectLst/>
                          <a:latin typeface="Times New Roman" pitchFamily="18" charset="0"/>
                          <a:cs typeface="Times New Roman" pitchFamily="18" charset="0"/>
                        </a:rPr>
                        <a:t>11 900</a:t>
                      </a:r>
                      <a:endParaRPr lang="ru-RU" sz="1800" b="1" i="0" u="none" strike="noStrike" dirty="0">
                        <a:solidFill>
                          <a:srgbClr val="002060"/>
                        </a:solidFill>
                        <a:effectLst/>
                        <a:latin typeface="Times New Roman" pitchFamily="18" charset="0"/>
                        <a:cs typeface="Times New Roman" pitchFamily="18" charset="0"/>
                      </a:endParaRP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800" b="1" i="0" u="none" strike="noStrike" dirty="0" smtClean="0">
                          <a:solidFill>
                            <a:srgbClr val="002060"/>
                          </a:solidFill>
                          <a:effectLst/>
                          <a:latin typeface="Times New Roman" pitchFamily="18" charset="0"/>
                          <a:cs typeface="Times New Roman" pitchFamily="18" charset="0"/>
                        </a:rPr>
                        <a:t>16 700</a:t>
                      </a:r>
                      <a:endParaRPr lang="ru-RU" sz="1800" b="1" i="0" u="none" strike="noStrike" dirty="0">
                        <a:solidFill>
                          <a:srgbClr val="002060"/>
                        </a:solidFill>
                        <a:effectLst/>
                        <a:latin typeface="Times New Roman" pitchFamily="18" charset="0"/>
                        <a:cs typeface="Times New Roman" pitchFamily="18" charset="0"/>
                      </a:endParaRP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3200" b="1" i="0" u="none" strike="noStrike" dirty="0" smtClean="0">
                          <a:solidFill>
                            <a:srgbClr val="002060"/>
                          </a:solidFill>
                          <a:effectLst/>
                          <a:latin typeface="Times New Roman" pitchFamily="18" charset="0"/>
                          <a:cs typeface="Times New Roman" pitchFamily="18" charset="0"/>
                        </a:rPr>
                        <a:t>17 600</a:t>
                      </a:r>
                      <a:endParaRPr lang="ru-RU" sz="3200" b="1" i="0" u="none" strike="noStrike" dirty="0">
                        <a:solidFill>
                          <a:srgbClr val="002060"/>
                        </a:solidFill>
                        <a:effectLst/>
                        <a:latin typeface="Times New Roman" pitchFamily="18" charset="0"/>
                        <a:cs typeface="Times New Roman" pitchFamily="18" charset="0"/>
                      </a:endParaRP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800" b="1" i="0" u="none" strike="noStrike" dirty="0" smtClean="0">
                          <a:solidFill>
                            <a:srgbClr val="002060"/>
                          </a:solidFill>
                          <a:effectLst/>
                          <a:latin typeface="Times New Roman" pitchFamily="18" charset="0"/>
                          <a:cs typeface="Times New Roman" pitchFamily="18" charset="0"/>
                        </a:rPr>
                        <a:t>17 400</a:t>
                      </a:r>
                    </a:p>
                  </a:txBody>
                  <a:tcPr marL="5480" marR="5480" marT="674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800" b="1" i="0" u="none" strike="noStrike" dirty="0" smtClean="0">
                          <a:solidFill>
                            <a:srgbClr val="002060"/>
                          </a:solidFill>
                          <a:effectLst/>
                          <a:latin typeface="Times New Roman" pitchFamily="18" charset="0"/>
                          <a:cs typeface="Times New Roman" pitchFamily="18" charset="0"/>
                        </a:rPr>
                        <a:t>16800</a:t>
                      </a:r>
                    </a:p>
                  </a:txBody>
                  <a:tcPr marL="5480" marR="5480" marT="67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9" name="TextBox 28"/>
          <p:cNvSpPr txBox="1"/>
          <p:nvPr/>
        </p:nvSpPr>
        <p:spPr>
          <a:xfrm>
            <a:off x="323528" y="260648"/>
            <a:ext cx="8568952" cy="584775"/>
          </a:xfrm>
          <a:prstGeom prst="rect">
            <a:avLst/>
          </a:prstGeom>
          <a:noFill/>
        </p:spPr>
        <p:txBody>
          <a:bodyPr wrap="square" rtlCol="0">
            <a:spAutoFit/>
          </a:bodyPr>
          <a:lstStyle/>
          <a:p>
            <a:pPr algn="ctr"/>
            <a:r>
              <a:rPr lang="en-US" sz="3200" b="1" dirty="0" err="1" smtClean="0">
                <a:solidFill>
                  <a:srgbClr val="002060"/>
                </a:solidFill>
                <a:latin typeface="Times New Roman" pitchFamily="18" charset="0"/>
                <a:cs typeface="Times New Roman" pitchFamily="18" charset="0"/>
              </a:rPr>
              <a:t>Yamal</a:t>
            </a:r>
            <a:r>
              <a:rPr lang="en-US" sz="3200" b="1" dirty="0" smtClean="0">
                <a:solidFill>
                  <a:srgbClr val="002060"/>
                </a:solidFill>
                <a:latin typeface="Times New Roman" pitchFamily="18" charset="0"/>
                <a:cs typeface="Times New Roman" pitchFamily="18" charset="0"/>
              </a:rPr>
              <a:t> LNG</a:t>
            </a:r>
            <a:endParaRPr lang="ru-RU" sz="3200"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87001" y="0"/>
            <a:ext cx="8849495" cy="923330"/>
          </a:xfrm>
          <a:prstGeom prst="rect">
            <a:avLst/>
          </a:prstGeom>
        </p:spPr>
        <p:txBody>
          <a:bodyPr wrap="square">
            <a:spAutoFit/>
          </a:bodyPr>
          <a:lstStyle/>
          <a:p>
            <a:pPr fontAlgn="auto">
              <a:spcBef>
                <a:spcPts val="0"/>
              </a:spcBef>
              <a:spcAft>
                <a:spcPts val="0"/>
              </a:spcAft>
            </a:pPr>
            <a:endParaRPr lang="ru-RU" dirty="0" smtClean="0">
              <a:solidFill>
                <a:srgbClr val="000000"/>
              </a:solidFill>
              <a:latin typeface="Times New Roman" pitchFamily="18" charset="0"/>
              <a:cs typeface="Times New Roman" pitchFamily="18" charset="0"/>
            </a:endParaRPr>
          </a:p>
          <a:p>
            <a:pPr algn="ctr" fontAlgn="auto">
              <a:spcBef>
                <a:spcPts val="0"/>
              </a:spcBef>
              <a:spcAft>
                <a:spcPts val="0"/>
              </a:spcAft>
            </a:pPr>
            <a:r>
              <a:rPr lang="en-US" b="1" dirty="0" err="1" smtClean="0">
                <a:solidFill>
                  <a:srgbClr val="002060"/>
                </a:solidFill>
                <a:latin typeface="Times New Roman" pitchFamily="18" charset="0"/>
                <a:cs typeface="Times New Roman" pitchFamily="18" charset="0"/>
              </a:rPr>
              <a:t>Novy</a:t>
            </a:r>
            <a:r>
              <a:rPr lang="en-US" b="1" dirty="0" smtClean="0">
                <a:solidFill>
                  <a:srgbClr val="002060"/>
                </a:solidFill>
                <a:latin typeface="Times New Roman" pitchFamily="18" charset="0"/>
                <a:cs typeface="Times New Roman" pitchFamily="18" charset="0"/>
              </a:rPr>
              <a:t> Port Oil Field is the largest on the </a:t>
            </a:r>
            <a:r>
              <a:rPr lang="en-US" b="1" dirty="0" err="1" smtClean="0">
                <a:solidFill>
                  <a:srgbClr val="002060"/>
                </a:solidFill>
                <a:latin typeface="Times New Roman" pitchFamily="18" charset="0"/>
                <a:cs typeface="Times New Roman" pitchFamily="18" charset="0"/>
              </a:rPr>
              <a:t>Yamal</a:t>
            </a:r>
            <a:r>
              <a:rPr lang="en-US" b="1" dirty="0" smtClean="0">
                <a:solidFill>
                  <a:srgbClr val="002060"/>
                </a:solidFill>
                <a:latin typeface="Times New Roman" pitchFamily="18" charset="0"/>
                <a:cs typeface="Times New Roman" pitchFamily="18" charset="0"/>
              </a:rPr>
              <a:t> Peninsula by the volume </a:t>
            </a:r>
          </a:p>
          <a:p>
            <a:pPr algn="ctr" fontAlgn="auto">
              <a:spcBef>
                <a:spcPts val="0"/>
              </a:spcBef>
              <a:spcAft>
                <a:spcPts val="0"/>
              </a:spcAft>
            </a:pPr>
            <a:r>
              <a:rPr lang="en-US" b="1" dirty="0" smtClean="0">
                <a:solidFill>
                  <a:srgbClr val="002060"/>
                </a:solidFill>
                <a:latin typeface="Times New Roman" pitchFamily="18" charset="0"/>
                <a:cs typeface="Times New Roman" pitchFamily="18" charset="0"/>
              </a:rPr>
              <a:t>of oil and gas condensate</a:t>
            </a:r>
            <a:endParaRPr lang="ru-RU" b="1" dirty="0">
              <a:solidFill>
                <a:srgbClr val="002060"/>
              </a:solidFill>
              <a:latin typeface="Times New Roman" pitchFamily="18" charset="0"/>
              <a:cs typeface="Times New Roman" pitchFamily="18" charset="0"/>
            </a:endParaRPr>
          </a:p>
        </p:txBody>
      </p:sp>
      <p:grpSp>
        <p:nvGrpSpPr>
          <p:cNvPr id="5" name="Группа 36"/>
          <p:cNvGrpSpPr/>
          <p:nvPr/>
        </p:nvGrpSpPr>
        <p:grpSpPr>
          <a:xfrm>
            <a:off x="297175" y="2593731"/>
            <a:ext cx="3228540" cy="3848094"/>
            <a:chOff x="297175" y="2593731"/>
            <a:chExt cx="3228540" cy="3848094"/>
          </a:xfrm>
        </p:grpSpPr>
        <p:grpSp>
          <p:nvGrpSpPr>
            <p:cNvPr id="6" name="Группа 25"/>
            <p:cNvGrpSpPr/>
            <p:nvPr/>
          </p:nvGrpSpPr>
          <p:grpSpPr>
            <a:xfrm>
              <a:off x="297175" y="2593731"/>
              <a:ext cx="3228540" cy="3848094"/>
              <a:chOff x="297175" y="2108719"/>
              <a:chExt cx="3715896" cy="4333106"/>
            </a:xfrm>
          </p:grpSpPr>
          <p:pic>
            <p:nvPicPr>
              <p:cNvPr id="13" name="Рисунок 12"/>
              <p:cNvPicPr>
                <a:picLocks noChangeAspect="1"/>
              </p:cNvPicPr>
              <p:nvPr/>
            </p:nvPicPr>
            <p:blipFill>
              <a:blip r:embed="rId2" cstate="print"/>
              <a:stretch>
                <a:fillRect/>
              </a:stretch>
            </p:blipFill>
            <p:spPr>
              <a:xfrm>
                <a:off x="297175" y="2108719"/>
                <a:ext cx="3715896" cy="4333106"/>
              </a:xfrm>
              <a:prstGeom prst="rect">
                <a:avLst/>
              </a:prstGeom>
            </p:spPr>
          </p:pic>
          <p:sp>
            <p:nvSpPr>
              <p:cNvPr id="14" name="Прямоугольная выноска 13"/>
              <p:cNvSpPr/>
              <p:nvPr/>
            </p:nvSpPr>
            <p:spPr>
              <a:xfrm>
                <a:off x="435137" y="3207939"/>
                <a:ext cx="1215096" cy="486829"/>
              </a:xfrm>
              <a:prstGeom prst="wedgeRectCallout">
                <a:avLst>
                  <a:gd name="adj1" fmla="val 66989"/>
                  <a:gd name="adj2" fmla="val 1708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sz="800" b="1" dirty="0" err="1" smtClean="0">
                    <a:solidFill>
                      <a:prstClr val="white"/>
                    </a:solidFill>
                    <a:latin typeface="Arial" panose="020B0604020202020204" pitchFamily="34" charset="0"/>
                  </a:rPr>
                  <a:t>Novy</a:t>
                </a:r>
                <a:r>
                  <a:rPr lang="en-US" sz="800" b="1" dirty="0" smtClean="0">
                    <a:solidFill>
                      <a:prstClr val="white"/>
                    </a:solidFill>
                    <a:latin typeface="Arial" panose="020B0604020202020204" pitchFamily="34" charset="0"/>
                  </a:rPr>
                  <a:t> Port Oil Field </a:t>
                </a:r>
                <a:endParaRPr lang="ru-RU" sz="800" dirty="0">
                  <a:solidFill>
                    <a:prstClr val="white"/>
                  </a:solidFill>
                </a:endParaRPr>
              </a:p>
            </p:txBody>
          </p:sp>
        </p:grpSp>
        <p:grpSp>
          <p:nvGrpSpPr>
            <p:cNvPr id="7" name="Группа 28"/>
            <p:cNvGrpSpPr/>
            <p:nvPr/>
          </p:nvGrpSpPr>
          <p:grpSpPr>
            <a:xfrm>
              <a:off x="1851706" y="4313458"/>
              <a:ext cx="1166326" cy="215444"/>
              <a:chOff x="2581468" y="4058481"/>
              <a:chExt cx="1166326" cy="215444"/>
            </a:xfrm>
          </p:grpSpPr>
          <p:sp>
            <p:nvSpPr>
              <p:cNvPr id="11" name="Прямоугольник 10"/>
              <p:cNvSpPr/>
              <p:nvPr/>
            </p:nvSpPr>
            <p:spPr>
              <a:xfrm>
                <a:off x="2625011" y="4058481"/>
                <a:ext cx="1122783" cy="215444"/>
              </a:xfrm>
              <a:prstGeom prst="rect">
                <a:avLst/>
              </a:prstGeom>
            </p:spPr>
            <p:txBody>
              <a:bodyPr wrap="square">
                <a:spAutoFit/>
              </a:bodyPr>
              <a:lstStyle/>
              <a:p>
                <a:pPr fontAlgn="auto">
                  <a:spcBef>
                    <a:spcPts val="0"/>
                  </a:spcBef>
                  <a:spcAft>
                    <a:spcPts val="0"/>
                  </a:spcAft>
                </a:pPr>
                <a:r>
                  <a:rPr lang="en-US" sz="800" b="1" dirty="0" smtClean="0">
                    <a:solidFill>
                      <a:prstClr val="black"/>
                    </a:solidFill>
                  </a:rPr>
                  <a:t>Cape </a:t>
                </a:r>
                <a:r>
                  <a:rPr lang="en-US" sz="800" b="1" dirty="0" err="1" smtClean="0">
                    <a:solidFill>
                      <a:prstClr val="black"/>
                    </a:solidFill>
                  </a:rPr>
                  <a:t>Kamenniy</a:t>
                </a:r>
                <a:endParaRPr lang="ru-RU" sz="800" dirty="0">
                  <a:solidFill>
                    <a:prstClr val="black"/>
                  </a:solidFill>
                  <a:latin typeface="Calibri"/>
                  <a:cs typeface="+mn-cs"/>
                </a:endParaRPr>
              </a:p>
            </p:txBody>
          </p:sp>
          <p:sp>
            <p:nvSpPr>
              <p:cNvPr id="12" name="Блок-схема: узел 11"/>
              <p:cNvSpPr/>
              <p:nvPr/>
            </p:nvSpPr>
            <p:spPr>
              <a:xfrm>
                <a:off x="2581468" y="4096138"/>
                <a:ext cx="87087" cy="83976"/>
              </a:xfrm>
              <a:prstGeom prst="flowChartConnector">
                <a:avLst/>
              </a:prstGeom>
              <a:solidFill>
                <a:srgbClr val="FF0000">
                  <a:alpha val="85000"/>
                </a:srgb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fontAlgn="auto">
                  <a:spcBef>
                    <a:spcPts val="0"/>
                  </a:spcBef>
                  <a:spcAft>
                    <a:spcPts val="0"/>
                  </a:spcAft>
                </a:pPr>
                <a:endParaRPr lang="ru-RU">
                  <a:solidFill>
                    <a:prstClr val="white"/>
                  </a:solidFill>
                </a:endParaRPr>
              </a:p>
            </p:txBody>
          </p:sp>
        </p:grpSp>
        <p:sp>
          <p:nvSpPr>
            <p:cNvPr id="8" name="Блок-схема: узел 7"/>
            <p:cNvSpPr/>
            <p:nvPr/>
          </p:nvSpPr>
          <p:spPr>
            <a:xfrm flipH="1">
              <a:off x="1776046" y="4668716"/>
              <a:ext cx="105508" cy="87922"/>
            </a:xfrm>
            <a:prstGeom prst="flowChartConnector">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fontAlgn="auto">
                <a:spcBef>
                  <a:spcPts val="0"/>
                </a:spcBef>
                <a:spcAft>
                  <a:spcPts val="0"/>
                </a:spcAft>
              </a:pPr>
              <a:endParaRPr lang="ru-RU" dirty="0">
                <a:solidFill>
                  <a:prstClr val="white"/>
                </a:solidFill>
              </a:endParaRPr>
            </a:p>
          </p:txBody>
        </p:sp>
        <p:sp>
          <p:nvSpPr>
            <p:cNvPr id="9" name="Прямоугольник 8"/>
            <p:cNvSpPr/>
            <p:nvPr/>
          </p:nvSpPr>
          <p:spPr>
            <a:xfrm>
              <a:off x="1920288" y="4605128"/>
              <a:ext cx="1029478" cy="214604"/>
            </a:xfrm>
            <a:prstGeom prst="rect">
              <a:avLst/>
            </a:prstGeom>
          </p:spPr>
          <p:txBody>
            <a:bodyPr wrap="square">
              <a:spAutoFit/>
            </a:bodyPr>
            <a:lstStyle/>
            <a:p>
              <a:pPr fontAlgn="auto">
                <a:spcBef>
                  <a:spcPts val="0"/>
                </a:spcBef>
                <a:spcAft>
                  <a:spcPts val="0"/>
                </a:spcAft>
              </a:pPr>
              <a:r>
                <a:rPr lang="en-US" sz="800" b="1" dirty="0" err="1" smtClean="0">
                  <a:solidFill>
                    <a:prstClr val="black"/>
                  </a:solidFill>
                  <a:cs typeface="+mn-cs"/>
                </a:rPr>
                <a:t>Novy</a:t>
              </a:r>
              <a:r>
                <a:rPr lang="en-US" sz="800" b="1" dirty="0" smtClean="0">
                  <a:solidFill>
                    <a:prstClr val="black"/>
                  </a:solidFill>
                  <a:cs typeface="+mn-cs"/>
                </a:rPr>
                <a:t> Port </a:t>
              </a:r>
              <a:endParaRPr lang="ru-RU" sz="800" dirty="0">
                <a:solidFill>
                  <a:prstClr val="black"/>
                </a:solidFill>
                <a:latin typeface="Calibri"/>
                <a:cs typeface="+mn-cs"/>
              </a:endParaRPr>
            </a:p>
          </p:txBody>
        </p:sp>
        <p:sp>
          <p:nvSpPr>
            <p:cNvPr id="10" name="Овал 9"/>
            <p:cNvSpPr/>
            <p:nvPr/>
          </p:nvSpPr>
          <p:spPr>
            <a:xfrm>
              <a:off x="1591252" y="4424741"/>
              <a:ext cx="164839" cy="3255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ru-RU">
                <a:solidFill>
                  <a:prstClr val="white"/>
                </a:solidFill>
              </a:endParaRPr>
            </a:p>
          </p:txBody>
        </p:sp>
      </p:grpSp>
      <p:grpSp>
        <p:nvGrpSpPr>
          <p:cNvPr id="15" name="Группа 26"/>
          <p:cNvGrpSpPr/>
          <p:nvPr/>
        </p:nvGrpSpPr>
        <p:grpSpPr>
          <a:xfrm>
            <a:off x="251520" y="1124744"/>
            <a:ext cx="3518687" cy="1275782"/>
            <a:chOff x="297175" y="568777"/>
            <a:chExt cx="3715896" cy="1427974"/>
          </a:xfrm>
        </p:grpSpPr>
        <p:pic>
          <p:nvPicPr>
            <p:cNvPr id="16" name="Рисунок 1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97175" y="568777"/>
              <a:ext cx="3715896" cy="1427974"/>
            </a:xfrm>
            <a:prstGeom prst="rect">
              <a:avLst/>
            </a:prstGeom>
            <a:ln>
              <a:solidFill>
                <a:srgbClr val="00A8F3"/>
              </a:solidFill>
            </a:ln>
          </p:spPr>
        </p:pic>
        <p:sp>
          <p:nvSpPr>
            <p:cNvPr id="17" name="Прямоугольник 16"/>
            <p:cNvSpPr/>
            <p:nvPr/>
          </p:nvSpPr>
          <p:spPr bwMode="auto">
            <a:xfrm>
              <a:off x="1816378" y="1157676"/>
              <a:ext cx="100692" cy="200372"/>
            </a:xfrm>
            <a:prstGeom prst="rect">
              <a:avLst/>
            </a:prstGeom>
            <a:noFill/>
            <a:ln w="19050" cap="flat" cmpd="sng" algn="ctr">
              <a:solidFill>
                <a:srgbClr val="FF0000"/>
              </a:solidFill>
              <a:prstDash val="solid"/>
              <a:round/>
              <a:headEnd type="none" w="med" len="med"/>
              <a:tailEnd type="none" w="med" len="med"/>
            </a:ln>
            <a:effectLst/>
          </p:spPr>
          <p:txBody>
            <a:bodyPr vert="horz" wrap="square" lIns="97718" tIns="48860" rIns="97718" bIns="48860" numCol="1" rtlCol="0" anchor="ctr" anchorCtr="0" compatLnSpc="1">
              <a:prstTxWarp prst="textNoShape">
                <a:avLst/>
              </a:prstTxWarp>
            </a:bodyPr>
            <a:lstStyle/>
            <a:p>
              <a:endParaRPr lang="ru-RU" sz="8000" smtClean="0">
                <a:solidFill>
                  <a:prstClr val="black"/>
                </a:solidFill>
                <a:latin typeface="Arial" charset="0"/>
                <a:cs typeface="+mn-cs"/>
              </a:endParaRPr>
            </a:p>
          </p:txBody>
        </p:sp>
      </p:grpSp>
      <p:sp>
        <p:nvSpPr>
          <p:cNvPr id="18" name="Прямоугольник 17"/>
          <p:cNvSpPr/>
          <p:nvPr/>
        </p:nvSpPr>
        <p:spPr>
          <a:xfrm>
            <a:off x="3779912" y="1052736"/>
            <a:ext cx="5112568" cy="3262432"/>
          </a:xfrm>
          <a:prstGeom prst="rect">
            <a:avLst/>
          </a:prstGeom>
        </p:spPr>
        <p:txBody>
          <a:bodyPr wrap="square">
            <a:spAutoFit/>
          </a:bodyPr>
          <a:lstStyle/>
          <a:p>
            <a:pPr marL="285750" indent="-285750" fontAlgn="auto">
              <a:spcBef>
                <a:spcPts val="0"/>
              </a:spcBef>
              <a:spcAft>
                <a:spcPts val="0"/>
              </a:spcAft>
              <a:buFontTx/>
              <a:buChar char="-"/>
            </a:pPr>
            <a:r>
              <a:rPr lang="en-US" sz="1600" dirty="0" smtClean="0">
                <a:solidFill>
                  <a:srgbClr val="002060"/>
                </a:solidFill>
                <a:latin typeface="Times New Roman" pitchFamily="18" charset="0"/>
                <a:cs typeface="Times New Roman" pitchFamily="18" charset="0"/>
              </a:rPr>
              <a:t>Is the basic project of JSC </a:t>
            </a:r>
            <a:r>
              <a:rPr lang="en-US" sz="1600" dirty="0" err="1" smtClean="0">
                <a:solidFill>
                  <a:srgbClr val="002060"/>
                </a:solidFill>
                <a:latin typeface="Times New Roman" pitchFamily="18" charset="0"/>
                <a:cs typeface="Times New Roman" pitchFamily="18" charset="0"/>
              </a:rPr>
              <a:t>Gazprom</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Neft</a:t>
            </a:r>
            <a:r>
              <a:rPr lang="en-US" sz="1600" dirty="0" smtClean="0">
                <a:solidFill>
                  <a:srgbClr val="002060"/>
                </a:solidFill>
                <a:latin typeface="Times New Roman" pitchFamily="18" charset="0"/>
                <a:cs typeface="Times New Roman" pitchFamily="18" charset="0"/>
              </a:rPr>
              <a:t> on the </a:t>
            </a:r>
            <a:r>
              <a:rPr lang="en-US" sz="1600" dirty="0" err="1" smtClean="0">
                <a:solidFill>
                  <a:srgbClr val="002060"/>
                </a:solidFill>
                <a:latin typeface="Times New Roman" pitchFamily="18" charset="0"/>
                <a:cs typeface="Times New Roman" pitchFamily="18" charset="0"/>
              </a:rPr>
              <a:t>Yamal</a:t>
            </a:r>
            <a:r>
              <a:rPr lang="en-US" sz="1600" dirty="0" smtClean="0">
                <a:solidFill>
                  <a:srgbClr val="002060"/>
                </a:solidFill>
                <a:latin typeface="Times New Roman" pitchFamily="18" charset="0"/>
                <a:cs typeface="Times New Roman" pitchFamily="18" charset="0"/>
              </a:rPr>
              <a:t> Peninsula ;</a:t>
            </a:r>
            <a:endParaRPr lang="ru-RU" sz="1600" dirty="0" smtClean="0">
              <a:solidFill>
                <a:srgbClr val="002060"/>
              </a:solidFill>
              <a:latin typeface="Times New Roman" pitchFamily="18" charset="0"/>
              <a:cs typeface="Times New Roman" pitchFamily="18" charset="0"/>
            </a:endParaRPr>
          </a:p>
          <a:p>
            <a:pPr marL="285750" indent="-285750" fontAlgn="auto">
              <a:spcBef>
                <a:spcPts val="0"/>
              </a:spcBef>
              <a:spcAft>
                <a:spcPts val="0"/>
              </a:spcAft>
              <a:buFontTx/>
              <a:buChar char="-"/>
            </a:pPr>
            <a:endParaRPr lang="ru-RU" sz="1600" dirty="0" smtClean="0">
              <a:solidFill>
                <a:srgbClr val="002060"/>
              </a:solidFill>
              <a:latin typeface="Times New Roman" pitchFamily="18" charset="0"/>
              <a:cs typeface="Times New Roman" pitchFamily="18" charset="0"/>
            </a:endParaRPr>
          </a:p>
          <a:p>
            <a:pPr marL="285750" indent="-285750" fontAlgn="auto">
              <a:spcBef>
                <a:spcPts val="0"/>
              </a:spcBef>
              <a:spcAft>
                <a:spcPts val="0"/>
              </a:spcAft>
              <a:buFontTx/>
              <a:buChar char="-"/>
            </a:pPr>
            <a:r>
              <a:rPr lang="en-US" sz="1600" dirty="0" smtClean="0">
                <a:solidFill>
                  <a:srgbClr val="002060"/>
                </a:solidFill>
                <a:latin typeface="Times New Roman" pitchFamily="18" charset="0"/>
                <a:cs typeface="Times New Roman" pitchFamily="18" charset="0"/>
              </a:rPr>
              <a:t>Located in </a:t>
            </a:r>
            <a:r>
              <a:rPr lang="en-US" sz="1600" dirty="0" err="1" smtClean="0">
                <a:solidFill>
                  <a:srgbClr val="002060"/>
                </a:solidFill>
                <a:latin typeface="Times New Roman" pitchFamily="18" charset="0"/>
                <a:cs typeface="Times New Roman" pitchFamily="18" charset="0"/>
              </a:rPr>
              <a:t>Yamal-Nenets</a:t>
            </a:r>
            <a:r>
              <a:rPr lang="en-US" sz="1600" dirty="0" smtClean="0">
                <a:solidFill>
                  <a:srgbClr val="002060"/>
                </a:solidFill>
                <a:latin typeface="Times New Roman" pitchFamily="18" charset="0"/>
                <a:cs typeface="Times New Roman" pitchFamily="18" charset="0"/>
              </a:rPr>
              <a:t> Autonomous District Region within 30 km of </a:t>
            </a:r>
            <a:r>
              <a:rPr lang="en-US" sz="1600" dirty="0" err="1" smtClean="0">
                <a:solidFill>
                  <a:srgbClr val="002060"/>
                </a:solidFill>
                <a:latin typeface="Times New Roman" pitchFamily="18" charset="0"/>
                <a:cs typeface="Times New Roman" pitchFamily="18" charset="0"/>
              </a:rPr>
              <a:t>Obskaya</a:t>
            </a:r>
            <a:r>
              <a:rPr lang="en-US" sz="1600" dirty="0" smtClean="0">
                <a:solidFill>
                  <a:srgbClr val="002060"/>
                </a:solidFill>
                <a:latin typeface="Times New Roman" pitchFamily="18" charset="0"/>
                <a:cs typeface="Times New Roman" pitchFamily="18" charset="0"/>
              </a:rPr>
              <a:t> bay coast and 250 km of town of </a:t>
            </a:r>
            <a:r>
              <a:rPr lang="en-US" sz="1600" dirty="0" err="1" smtClean="0">
                <a:solidFill>
                  <a:srgbClr val="002060"/>
                </a:solidFill>
                <a:latin typeface="Times New Roman" pitchFamily="18" charset="0"/>
                <a:cs typeface="Times New Roman" pitchFamily="18" charset="0"/>
              </a:rPr>
              <a:t>Nadym</a:t>
            </a:r>
            <a:r>
              <a:rPr lang="en-US" sz="1600" dirty="0" smtClean="0">
                <a:solidFill>
                  <a:srgbClr val="002060"/>
                </a:solidFill>
                <a:latin typeface="Times New Roman" pitchFamily="18" charset="0"/>
                <a:cs typeface="Times New Roman" pitchFamily="18" charset="0"/>
              </a:rPr>
              <a:t>;</a:t>
            </a:r>
            <a:endParaRPr lang="ru-RU" sz="1600" dirty="0" smtClean="0">
              <a:solidFill>
                <a:srgbClr val="002060"/>
              </a:solidFill>
              <a:latin typeface="Times New Roman" pitchFamily="18" charset="0"/>
              <a:cs typeface="Times New Roman" pitchFamily="18" charset="0"/>
            </a:endParaRPr>
          </a:p>
          <a:p>
            <a:pPr marL="285750" indent="-285750" fontAlgn="auto">
              <a:spcBef>
                <a:spcPts val="0"/>
              </a:spcBef>
              <a:spcAft>
                <a:spcPts val="0"/>
              </a:spcAft>
              <a:buFontTx/>
              <a:buChar char="-"/>
            </a:pPr>
            <a:endParaRPr lang="ru-RU" sz="1600" dirty="0" smtClean="0">
              <a:solidFill>
                <a:srgbClr val="002060"/>
              </a:solidFill>
              <a:latin typeface="Times New Roman" pitchFamily="18" charset="0"/>
              <a:cs typeface="Times New Roman" pitchFamily="18" charset="0"/>
            </a:endParaRPr>
          </a:p>
          <a:p>
            <a:pPr marL="285750" indent="-285750" fontAlgn="auto">
              <a:spcBef>
                <a:spcPts val="0"/>
              </a:spcBef>
              <a:spcAft>
                <a:spcPts val="0"/>
              </a:spcAft>
              <a:buFontTx/>
              <a:buChar char="-"/>
            </a:pPr>
            <a:r>
              <a:rPr lang="en-US" sz="1600" dirty="0" smtClean="0">
                <a:solidFill>
                  <a:srgbClr val="002060"/>
                </a:solidFill>
                <a:latin typeface="Times New Roman" pitchFamily="18" charset="0"/>
                <a:cs typeface="Times New Roman" pitchFamily="18" charset="0"/>
              </a:rPr>
              <a:t>Extractable resources constitute 222 </a:t>
            </a:r>
            <a:r>
              <a:rPr lang="en-US" sz="1600" dirty="0" err="1" smtClean="0">
                <a:solidFill>
                  <a:srgbClr val="002060"/>
                </a:solidFill>
                <a:latin typeface="Times New Roman" pitchFamily="18" charset="0"/>
                <a:cs typeface="Times New Roman" pitchFamily="18" charset="0"/>
              </a:rPr>
              <a:t>mln</a:t>
            </a:r>
            <a:r>
              <a:rPr lang="en-US" sz="1600" dirty="0" smtClean="0">
                <a:solidFill>
                  <a:srgbClr val="002060"/>
                </a:solidFill>
                <a:latin typeface="Times New Roman" pitchFamily="18" charset="0"/>
                <a:cs typeface="Times New Roman" pitchFamily="18" charset="0"/>
              </a:rPr>
              <a:t> tons of oil, 211 billion m3 of gas, 17mln tons of condensate;</a:t>
            </a:r>
            <a:endParaRPr lang="ru-RU" sz="1600" dirty="0" smtClean="0">
              <a:solidFill>
                <a:srgbClr val="002060"/>
              </a:solidFill>
              <a:latin typeface="Times New Roman" pitchFamily="18" charset="0"/>
              <a:cs typeface="Times New Roman" pitchFamily="18" charset="0"/>
            </a:endParaRPr>
          </a:p>
          <a:p>
            <a:pPr marL="285750" indent="-285750" fontAlgn="auto">
              <a:spcBef>
                <a:spcPts val="0"/>
              </a:spcBef>
              <a:spcAft>
                <a:spcPts val="0"/>
              </a:spcAft>
              <a:buFontTx/>
              <a:buChar char="-"/>
            </a:pPr>
            <a:endParaRPr lang="ru-RU" sz="1600" dirty="0" smtClean="0">
              <a:solidFill>
                <a:srgbClr val="002060"/>
              </a:solidFill>
              <a:latin typeface="Times New Roman" pitchFamily="18" charset="0"/>
              <a:cs typeface="Times New Roman" pitchFamily="18" charset="0"/>
            </a:endParaRPr>
          </a:p>
          <a:p>
            <a:pPr marL="285750" indent="-285750" fontAlgn="auto">
              <a:spcBef>
                <a:spcPts val="0"/>
              </a:spcBef>
              <a:spcAft>
                <a:spcPts val="0"/>
              </a:spcAft>
              <a:buFontTx/>
              <a:buChar char="-"/>
            </a:pPr>
            <a:r>
              <a:rPr lang="en-US" sz="1600" dirty="0" smtClean="0">
                <a:solidFill>
                  <a:srgbClr val="002060"/>
                </a:solidFill>
                <a:latin typeface="Times New Roman" pitchFamily="18" charset="0"/>
                <a:cs typeface="Times New Roman" pitchFamily="18" charset="0"/>
              </a:rPr>
              <a:t>Project is unique due to year-round export of oil by sea in harsh climatic conditions.</a:t>
            </a:r>
            <a:endParaRPr lang="ru-RU" sz="1600" dirty="0" smtClean="0">
              <a:solidFill>
                <a:srgbClr val="002060"/>
              </a:solidFill>
              <a:latin typeface="Times New Roman" pitchFamily="18" charset="0"/>
              <a:cs typeface="Times New Roman" pitchFamily="18" charset="0"/>
            </a:endParaRPr>
          </a:p>
          <a:p>
            <a:pPr fontAlgn="auto">
              <a:spcBef>
                <a:spcPts val="0"/>
              </a:spcBef>
              <a:spcAft>
                <a:spcPts val="0"/>
              </a:spcAft>
            </a:pPr>
            <a:endParaRPr lang="ru-RU" sz="1400" dirty="0" smtClean="0">
              <a:solidFill>
                <a:prstClr val="black"/>
              </a:solidFill>
              <a:cs typeface="+mn-cs"/>
            </a:endParaRPr>
          </a:p>
        </p:txBody>
      </p:sp>
      <p:graphicFrame>
        <p:nvGraphicFramePr>
          <p:cNvPr id="19" name="Таблица 18"/>
          <p:cNvGraphicFramePr>
            <a:graphicFrameLocks noGrp="1"/>
          </p:cNvGraphicFramePr>
          <p:nvPr>
            <p:extLst>
              <p:ext uri="{D42A27DB-BD31-4B8C-83A1-F6EECF244321}">
                <p14:modId xmlns="" xmlns:p14="http://schemas.microsoft.com/office/powerpoint/2010/main" val="2690755366"/>
              </p:ext>
            </p:extLst>
          </p:nvPr>
        </p:nvGraphicFramePr>
        <p:xfrm>
          <a:off x="3707904" y="5229200"/>
          <a:ext cx="5112567" cy="1244829"/>
        </p:xfrm>
        <a:graphic>
          <a:graphicData uri="http://schemas.openxmlformats.org/drawingml/2006/table">
            <a:tbl>
              <a:tblPr/>
              <a:tblGrid>
                <a:gridCol w="576063"/>
                <a:gridCol w="504272"/>
                <a:gridCol w="1992720"/>
                <a:gridCol w="687266"/>
                <a:gridCol w="631047"/>
                <a:gridCol w="721199"/>
              </a:tblGrid>
              <a:tr h="505675">
                <a:tc>
                  <a:txBody>
                    <a:bodyPr/>
                    <a:lstStyle/>
                    <a:p>
                      <a:pPr algn="ctr" fontAlgn="ctr"/>
                      <a:r>
                        <a:rPr lang="ru-RU" sz="1600" b="1" i="0" u="none" strike="noStrike" dirty="0">
                          <a:solidFill>
                            <a:srgbClr val="002060"/>
                          </a:solidFill>
                          <a:effectLst/>
                          <a:latin typeface="Times New Roman" pitchFamily="18" charset="0"/>
                          <a:cs typeface="Times New Roman" pitchFamily="18" charset="0"/>
                        </a:rPr>
                        <a:t>2015</a:t>
                      </a: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ctr"/>
                      <a:r>
                        <a:rPr lang="ru-RU" sz="1600" b="1" i="0" u="none" strike="noStrike" dirty="0">
                          <a:solidFill>
                            <a:srgbClr val="002060"/>
                          </a:solidFill>
                          <a:effectLst/>
                          <a:latin typeface="Times New Roman" pitchFamily="18" charset="0"/>
                          <a:cs typeface="Times New Roman" pitchFamily="18" charset="0"/>
                        </a:rPr>
                        <a:t>2016</a:t>
                      </a: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ctr"/>
                      <a:r>
                        <a:rPr lang="ru-RU" sz="1600" b="1" i="0" u="none" strike="noStrike" dirty="0" smtClean="0">
                          <a:solidFill>
                            <a:srgbClr val="002060"/>
                          </a:solidFill>
                          <a:effectLst/>
                          <a:latin typeface="Times New Roman" pitchFamily="18" charset="0"/>
                          <a:cs typeface="Times New Roman" pitchFamily="18" charset="0"/>
                        </a:rPr>
                        <a:t>2017- 2027</a:t>
                      </a:r>
                      <a:endParaRPr lang="ru-RU" sz="1600" b="1" i="0" u="none" strike="noStrike" dirty="0">
                        <a:solidFill>
                          <a:srgbClr val="002060"/>
                        </a:solidFill>
                        <a:effectLst/>
                        <a:latin typeface="Times New Roman" pitchFamily="18" charset="0"/>
                        <a:cs typeface="Times New Roman" pitchFamily="18" charset="0"/>
                      </a:endParaRP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ctr"/>
                      <a:r>
                        <a:rPr lang="ru-RU" sz="1600" b="1" i="0" u="none" strike="noStrike" dirty="0">
                          <a:solidFill>
                            <a:srgbClr val="002060"/>
                          </a:solidFill>
                          <a:effectLst/>
                          <a:latin typeface="Times New Roman" pitchFamily="18" charset="0"/>
                          <a:cs typeface="Times New Roman" pitchFamily="18" charset="0"/>
                        </a:rPr>
                        <a:t>2028</a:t>
                      </a: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ctr"/>
                      <a:r>
                        <a:rPr lang="ru-RU" sz="1600" b="1" i="0" u="none" strike="noStrike" dirty="0">
                          <a:solidFill>
                            <a:srgbClr val="002060"/>
                          </a:solidFill>
                          <a:effectLst/>
                          <a:latin typeface="Times New Roman" pitchFamily="18" charset="0"/>
                          <a:cs typeface="Times New Roman" pitchFamily="18" charset="0"/>
                        </a:rPr>
                        <a:t>2029</a:t>
                      </a: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ctr"/>
                      <a:r>
                        <a:rPr lang="ru-RU" sz="1600" b="1" i="0" u="none" strike="noStrike" dirty="0">
                          <a:solidFill>
                            <a:srgbClr val="002060"/>
                          </a:solidFill>
                          <a:effectLst/>
                          <a:latin typeface="Times New Roman" pitchFamily="18" charset="0"/>
                          <a:cs typeface="Times New Roman" pitchFamily="18" charset="0"/>
                        </a:rPr>
                        <a:t>2030</a:t>
                      </a:r>
                    </a:p>
                  </a:txBody>
                  <a:tcPr marL="5480" marR="5480" marT="674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r>
              <a:tr h="739154">
                <a:tc>
                  <a:txBody>
                    <a:bodyPr/>
                    <a:lstStyle/>
                    <a:p>
                      <a:pPr algn="ctr" fontAlgn="ctr"/>
                      <a:r>
                        <a:rPr lang="ru-RU" sz="1600" b="1" i="0" u="none" strike="noStrike" dirty="0" smtClean="0">
                          <a:solidFill>
                            <a:srgbClr val="002060"/>
                          </a:solidFill>
                          <a:effectLst/>
                          <a:latin typeface="Times New Roman" pitchFamily="18" charset="0"/>
                          <a:cs typeface="Times New Roman" pitchFamily="18" charset="0"/>
                        </a:rPr>
                        <a:t>600</a:t>
                      </a:r>
                      <a:endParaRPr lang="ru-RU" sz="1600" b="1" i="0" u="none" strike="noStrike" dirty="0">
                        <a:solidFill>
                          <a:srgbClr val="002060"/>
                        </a:solidFill>
                        <a:effectLst/>
                        <a:latin typeface="Times New Roman" pitchFamily="18" charset="0"/>
                        <a:cs typeface="Times New Roman" pitchFamily="18" charset="0"/>
                      </a:endParaRP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600" b="1" i="0" u="none" strike="noStrike" dirty="0" smtClean="0">
                          <a:solidFill>
                            <a:srgbClr val="002060"/>
                          </a:solidFill>
                          <a:effectLst/>
                          <a:latin typeface="Times New Roman" pitchFamily="18" charset="0"/>
                          <a:cs typeface="Times New Roman" pitchFamily="18" charset="0"/>
                        </a:rPr>
                        <a:t>3 000</a:t>
                      </a:r>
                      <a:endParaRPr lang="ru-RU" sz="1600" b="1" i="0" u="none" strike="noStrike" dirty="0">
                        <a:solidFill>
                          <a:srgbClr val="002060"/>
                        </a:solidFill>
                        <a:effectLst/>
                        <a:latin typeface="Times New Roman" pitchFamily="18" charset="0"/>
                        <a:cs typeface="Times New Roman" pitchFamily="18" charset="0"/>
                      </a:endParaRP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3200" b="1" i="0" u="none" strike="noStrike" dirty="0" smtClean="0">
                          <a:solidFill>
                            <a:srgbClr val="002060"/>
                          </a:solidFill>
                          <a:effectLst/>
                          <a:latin typeface="Times New Roman" pitchFamily="18" charset="0"/>
                          <a:cs typeface="Times New Roman" pitchFamily="18" charset="0"/>
                        </a:rPr>
                        <a:t>5 000</a:t>
                      </a:r>
                      <a:endParaRPr lang="ru-RU" sz="3200" b="1" i="0" u="none" strike="noStrike" dirty="0">
                        <a:solidFill>
                          <a:srgbClr val="002060"/>
                        </a:solidFill>
                        <a:effectLst/>
                        <a:latin typeface="Times New Roman" pitchFamily="18" charset="0"/>
                        <a:cs typeface="Times New Roman" pitchFamily="18" charset="0"/>
                      </a:endParaRP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600" b="1" i="0" u="none" strike="noStrike" dirty="0" smtClean="0">
                          <a:solidFill>
                            <a:srgbClr val="002060"/>
                          </a:solidFill>
                          <a:effectLst/>
                          <a:latin typeface="Times New Roman" pitchFamily="18" charset="0"/>
                          <a:cs typeface="Times New Roman" pitchFamily="18" charset="0"/>
                        </a:rPr>
                        <a:t>4 000</a:t>
                      </a:r>
                      <a:endParaRPr lang="ru-RU" sz="1600" b="1" i="0" u="none" strike="noStrike" dirty="0">
                        <a:solidFill>
                          <a:srgbClr val="002060"/>
                        </a:solidFill>
                        <a:effectLst/>
                        <a:latin typeface="Times New Roman" pitchFamily="18" charset="0"/>
                        <a:cs typeface="Times New Roman" pitchFamily="18" charset="0"/>
                      </a:endParaRP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600" b="1" i="0" u="none" strike="noStrike" dirty="0" smtClean="0">
                          <a:solidFill>
                            <a:srgbClr val="002060"/>
                          </a:solidFill>
                          <a:effectLst/>
                          <a:latin typeface="Times New Roman" pitchFamily="18" charset="0"/>
                          <a:cs typeface="Times New Roman" pitchFamily="18" charset="0"/>
                        </a:rPr>
                        <a:t>3 000</a:t>
                      </a:r>
                      <a:endParaRPr lang="ru-RU" sz="1600" b="1" i="0" u="none" strike="noStrike" dirty="0">
                        <a:solidFill>
                          <a:srgbClr val="002060"/>
                        </a:solidFill>
                        <a:effectLst/>
                        <a:latin typeface="Times New Roman" pitchFamily="18" charset="0"/>
                        <a:cs typeface="Times New Roman" pitchFamily="18" charset="0"/>
                      </a:endParaRPr>
                    </a:p>
                  </a:txBody>
                  <a:tcPr marL="5480" marR="5480"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600" b="1" i="0" u="none" strike="noStrike" dirty="0" smtClean="0">
                          <a:solidFill>
                            <a:srgbClr val="002060"/>
                          </a:solidFill>
                          <a:effectLst/>
                          <a:latin typeface="Times New Roman" pitchFamily="18" charset="0"/>
                          <a:cs typeface="Times New Roman" pitchFamily="18" charset="0"/>
                        </a:rPr>
                        <a:t>2 500</a:t>
                      </a:r>
                      <a:endParaRPr lang="ru-RU" sz="1600" b="1" i="0" u="none" strike="noStrike" dirty="0">
                        <a:solidFill>
                          <a:srgbClr val="002060"/>
                        </a:solidFill>
                        <a:effectLst/>
                        <a:latin typeface="Times New Roman" pitchFamily="18" charset="0"/>
                        <a:cs typeface="Times New Roman" pitchFamily="18" charset="0"/>
                      </a:endParaRPr>
                    </a:p>
                  </a:txBody>
                  <a:tcPr marL="5480" marR="5480" marT="674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0" name="Прямоугольник 19"/>
          <p:cNvSpPr/>
          <p:nvPr/>
        </p:nvSpPr>
        <p:spPr>
          <a:xfrm>
            <a:off x="3707904" y="4653136"/>
            <a:ext cx="4968552" cy="584775"/>
          </a:xfrm>
          <a:prstGeom prst="rect">
            <a:avLst/>
          </a:prstGeom>
        </p:spPr>
        <p:txBody>
          <a:bodyPr wrap="square">
            <a:spAutoFit/>
          </a:bodyPr>
          <a:lstStyle/>
          <a:p>
            <a:pPr algn="ctr" fontAlgn="auto">
              <a:spcBef>
                <a:spcPts val="0"/>
              </a:spcBef>
              <a:spcAft>
                <a:spcPts val="0"/>
              </a:spcAft>
            </a:pPr>
            <a:r>
              <a:rPr lang="en-US" sz="1400" b="1" dirty="0" smtClean="0">
                <a:solidFill>
                  <a:srgbClr val="002060"/>
                </a:solidFill>
                <a:latin typeface="Times New Roman" pitchFamily="18" charset="0"/>
                <a:cs typeface="Times New Roman" pitchFamily="18" charset="0"/>
              </a:rPr>
              <a:t>Extraction of Oil at </a:t>
            </a:r>
            <a:r>
              <a:rPr lang="en-US" sz="1400" b="1" dirty="0" err="1" smtClean="0">
                <a:solidFill>
                  <a:srgbClr val="002060"/>
                </a:solidFill>
                <a:latin typeface="Times New Roman" pitchFamily="18" charset="0"/>
                <a:cs typeface="Times New Roman" pitchFamily="18" charset="0"/>
              </a:rPr>
              <a:t>Novy</a:t>
            </a:r>
            <a:r>
              <a:rPr lang="en-US" sz="1400" b="1" dirty="0" smtClean="0">
                <a:solidFill>
                  <a:srgbClr val="002060"/>
                </a:solidFill>
                <a:latin typeface="Times New Roman" pitchFamily="18" charset="0"/>
                <a:cs typeface="Times New Roman" pitchFamily="18" charset="0"/>
              </a:rPr>
              <a:t> Port Field, </a:t>
            </a:r>
          </a:p>
          <a:p>
            <a:pPr algn="ctr" fontAlgn="auto">
              <a:spcBef>
                <a:spcPts val="0"/>
              </a:spcBef>
              <a:spcAft>
                <a:spcPts val="0"/>
              </a:spcAft>
            </a:pPr>
            <a:r>
              <a:rPr lang="en-US" b="1" dirty="0" err="1" smtClean="0">
                <a:solidFill>
                  <a:srgbClr val="002060"/>
                </a:solidFill>
                <a:latin typeface="Times New Roman" pitchFamily="18" charset="0"/>
                <a:cs typeface="Times New Roman" pitchFamily="18" charset="0"/>
              </a:rPr>
              <a:t>mln</a:t>
            </a:r>
            <a:r>
              <a:rPr lang="en-US" b="1" dirty="0" smtClean="0">
                <a:solidFill>
                  <a:srgbClr val="002060"/>
                </a:solidFill>
                <a:latin typeface="Times New Roman" pitchFamily="18" charset="0"/>
                <a:cs typeface="Times New Roman" pitchFamily="18" charset="0"/>
              </a:rPr>
              <a:t> tons</a:t>
            </a:r>
            <a:endParaRPr lang="ru-RU"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Группа 12"/>
          <p:cNvGrpSpPr/>
          <p:nvPr/>
        </p:nvGrpSpPr>
        <p:grpSpPr>
          <a:xfrm>
            <a:off x="3" y="1124744"/>
            <a:ext cx="4423273" cy="4130008"/>
            <a:chOff x="3" y="476672"/>
            <a:chExt cx="4423273" cy="4130008"/>
          </a:xfrm>
        </p:grpSpPr>
        <p:grpSp>
          <p:nvGrpSpPr>
            <p:cNvPr id="4" name="Группа 11"/>
            <p:cNvGrpSpPr/>
            <p:nvPr/>
          </p:nvGrpSpPr>
          <p:grpSpPr>
            <a:xfrm>
              <a:off x="3" y="476672"/>
              <a:ext cx="4423273" cy="4130008"/>
              <a:chOff x="51157" y="950496"/>
              <a:chExt cx="3888557" cy="5430862"/>
            </a:xfrm>
          </p:grpSpPr>
          <p:pic>
            <p:nvPicPr>
              <p:cNvPr id="5" name="Picture 6"/>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51157" y="950496"/>
                <a:ext cx="3888557" cy="5430862"/>
              </a:xfrm>
              <a:prstGeom prst="rect">
                <a:avLst/>
              </a:prstGeom>
              <a:noFill/>
              <a:ln w="9525">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Блок-схема: ручной ввод 8"/>
              <p:cNvSpPr/>
              <p:nvPr/>
            </p:nvSpPr>
            <p:spPr bwMode="auto">
              <a:xfrm>
                <a:off x="1920406" y="4450728"/>
                <a:ext cx="387602" cy="23632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3380 w 10000"/>
                  <a:gd name="connsiteY0" fmla="*/ 0 h 12703"/>
                  <a:gd name="connsiteX1" fmla="*/ 10000 w 10000"/>
                  <a:gd name="connsiteY1" fmla="*/ 2703 h 12703"/>
                  <a:gd name="connsiteX2" fmla="*/ 10000 w 10000"/>
                  <a:gd name="connsiteY2" fmla="*/ 12703 h 12703"/>
                  <a:gd name="connsiteX3" fmla="*/ 0 w 10000"/>
                  <a:gd name="connsiteY3" fmla="*/ 12703 h 12703"/>
                  <a:gd name="connsiteX4" fmla="*/ 3380 w 10000"/>
                  <a:gd name="connsiteY4" fmla="*/ 0 h 12703"/>
                  <a:gd name="connsiteX0" fmla="*/ 3086 w 9706"/>
                  <a:gd name="connsiteY0" fmla="*/ 0 h 12703"/>
                  <a:gd name="connsiteX1" fmla="*/ 9706 w 9706"/>
                  <a:gd name="connsiteY1" fmla="*/ 2703 h 12703"/>
                  <a:gd name="connsiteX2" fmla="*/ 9706 w 9706"/>
                  <a:gd name="connsiteY2" fmla="*/ 12703 h 12703"/>
                  <a:gd name="connsiteX3" fmla="*/ 0 w 9706"/>
                  <a:gd name="connsiteY3" fmla="*/ 5354 h 12703"/>
                  <a:gd name="connsiteX4" fmla="*/ 3086 w 9706"/>
                  <a:gd name="connsiteY4" fmla="*/ 0 h 12703"/>
                  <a:gd name="connsiteX0" fmla="*/ 3179 w 10000"/>
                  <a:gd name="connsiteY0" fmla="*/ 0 h 10000"/>
                  <a:gd name="connsiteX1" fmla="*/ 10000 w 10000"/>
                  <a:gd name="connsiteY1" fmla="*/ 2128 h 10000"/>
                  <a:gd name="connsiteX2" fmla="*/ 10000 w 10000"/>
                  <a:gd name="connsiteY2" fmla="*/ 10000 h 10000"/>
                  <a:gd name="connsiteX3" fmla="*/ 0 w 10000"/>
                  <a:gd name="connsiteY3" fmla="*/ 4215 h 10000"/>
                  <a:gd name="connsiteX4" fmla="*/ 3179 w 10000"/>
                  <a:gd name="connsiteY4" fmla="*/ 0 h 10000"/>
                  <a:gd name="connsiteX0" fmla="*/ 3179 w 10000"/>
                  <a:gd name="connsiteY0" fmla="*/ 0 h 8612"/>
                  <a:gd name="connsiteX1" fmla="*/ 10000 w 10000"/>
                  <a:gd name="connsiteY1" fmla="*/ 2128 h 8612"/>
                  <a:gd name="connsiteX2" fmla="*/ 2883 w 10000"/>
                  <a:gd name="connsiteY2" fmla="*/ 8612 h 8612"/>
                  <a:gd name="connsiteX3" fmla="*/ 0 w 10000"/>
                  <a:gd name="connsiteY3" fmla="*/ 4215 h 8612"/>
                  <a:gd name="connsiteX4" fmla="*/ 3179 w 10000"/>
                  <a:gd name="connsiteY4" fmla="*/ 0 h 8612"/>
                  <a:gd name="connsiteX0" fmla="*/ 3179 w 9243"/>
                  <a:gd name="connsiteY0" fmla="*/ 0 h 10000"/>
                  <a:gd name="connsiteX1" fmla="*/ 9243 w 9243"/>
                  <a:gd name="connsiteY1" fmla="*/ 3814 h 10000"/>
                  <a:gd name="connsiteX2" fmla="*/ 2883 w 9243"/>
                  <a:gd name="connsiteY2" fmla="*/ 10000 h 10000"/>
                  <a:gd name="connsiteX3" fmla="*/ 0 w 9243"/>
                  <a:gd name="connsiteY3" fmla="*/ 4894 h 10000"/>
                  <a:gd name="connsiteX4" fmla="*/ 3179 w 9243"/>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43" h="10000">
                    <a:moveTo>
                      <a:pt x="3179" y="0"/>
                    </a:moveTo>
                    <a:lnTo>
                      <a:pt x="9243" y="3814"/>
                    </a:lnTo>
                    <a:lnTo>
                      <a:pt x="2883" y="10000"/>
                    </a:lnTo>
                    <a:cubicBezTo>
                      <a:pt x="-450" y="7761"/>
                      <a:pt x="1364" y="9282"/>
                      <a:pt x="0" y="4894"/>
                    </a:cubicBezTo>
                    <a:lnTo>
                      <a:pt x="3179" y="0"/>
                    </a:lnTo>
                    <a:close/>
                  </a:path>
                </a:pathLst>
              </a:custGeom>
              <a:solidFill>
                <a:srgbClr val="FFC000">
                  <a:alpha val="54902"/>
                </a:srgbClr>
              </a:solidFill>
              <a:ln w="9525" cap="flat" cmpd="sng" algn="ctr">
                <a:solidFill>
                  <a:srgbClr val="FF0000"/>
                </a:solidFill>
                <a:prstDash val="solid"/>
                <a:round/>
                <a:headEnd type="none" w="med" len="med"/>
                <a:tailEnd type="none" w="med" len="med"/>
              </a:ln>
              <a:effectLst/>
            </p:spPr>
            <p:txBody>
              <a:bodyPr vert="horz" wrap="square" lIns="97718" tIns="48860" rIns="97718" bIns="48860" numCol="1" rtlCol="0" anchor="ctr" anchorCtr="0" compatLnSpc="1">
                <a:prstTxWarp prst="textNoShape">
                  <a:avLst/>
                </a:prstTxWarp>
              </a:bodyPr>
              <a:lstStyle/>
              <a:p>
                <a:endParaRPr lang="ru-RU" sz="8000" smtClean="0">
                  <a:solidFill>
                    <a:srgbClr val="000000"/>
                  </a:solidFill>
                  <a:latin typeface="Arial" charset="0"/>
                </a:endParaRPr>
              </a:p>
            </p:txBody>
          </p:sp>
          <p:sp>
            <p:nvSpPr>
              <p:cNvPr id="7" name="Блок-схема: решение 9"/>
              <p:cNvSpPr/>
              <p:nvPr/>
            </p:nvSpPr>
            <p:spPr bwMode="auto">
              <a:xfrm rot="21381257">
                <a:off x="2066954" y="4394064"/>
                <a:ext cx="344805" cy="174827"/>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2970 h 7970"/>
                  <a:gd name="connsiteX1" fmla="*/ 22 w 10000"/>
                  <a:gd name="connsiteY1" fmla="*/ 0 h 7970"/>
                  <a:gd name="connsiteX2" fmla="*/ 10000 w 10000"/>
                  <a:gd name="connsiteY2" fmla="*/ 2970 h 7970"/>
                  <a:gd name="connsiteX3" fmla="*/ 5000 w 10000"/>
                  <a:gd name="connsiteY3" fmla="*/ 7970 h 7970"/>
                  <a:gd name="connsiteX4" fmla="*/ 0 w 10000"/>
                  <a:gd name="connsiteY4" fmla="*/ 2970 h 7970"/>
                  <a:gd name="connsiteX0" fmla="*/ 0 w 10638"/>
                  <a:gd name="connsiteY0" fmla="*/ 2962 h 10000"/>
                  <a:gd name="connsiteX1" fmla="*/ 660 w 10638"/>
                  <a:gd name="connsiteY1" fmla="*/ 0 h 10000"/>
                  <a:gd name="connsiteX2" fmla="*/ 10638 w 10638"/>
                  <a:gd name="connsiteY2" fmla="*/ 3726 h 10000"/>
                  <a:gd name="connsiteX3" fmla="*/ 5638 w 10638"/>
                  <a:gd name="connsiteY3" fmla="*/ 10000 h 10000"/>
                  <a:gd name="connsiteX4" fmla="*/ 0 w 10638"/>
                  <a:gd name="connsiteY4" fmla="*/ 2962 h 10000"/>
                  <a:gd name="connsiteX0" fmla="*/ 0 w 10638"/>
                  <a:gd name="connsiteY0" fmla="*/ 2962 h 10764"/>
                  <a:gd name="connsiteX1" fmla="*/ 660 w 10638"/>
                  <a:gd name="connsiteY1" fmla="*/ 0 h 10764"/>
                  <a:gd name="connsiteX2" fmla="*/ 10638 w 10638"/>
                  <a:gd name="connsiteY2" fmla="*/ 3726 h 10764"/>
                  <a:gd name="connsiteX3" fmla="*/ 9085 w 10638"/>
                  <a:gd name="connsiteY3" fmla="*/ 10764 h 10764"/>
                  <a:gd name="connsiteX4" fmla="*/ 0 w 10638"/>
                  <a:gd name="connsiteY4" fmla="*/ 2962 h 10764"/>
                  <a:gd name="connsiteX0" fmla="*/ 0 w 10638"/>
                  <a:gd name="connsiteY0" fmla="*/ 2962 h 10764"/>
                  <a:gd name="connsiteX1" fmla="*/ 660 w 10638"/>
                  <a:gd name="connsiteY1" fmla="*/ 0 h 10764"/>
                  <a:gd name="connsiteX2" fmla="*/ 10638 w 10638"/>
                  <a:gd name="connsiteY2" fmla="*/ 4235 h 10764"/>
                  <a:gd name="connsiteX3" fmla="*/ 9085 w 10638"/>
                  <a:gd name="connsiteY3" fmla="*/ 10764 h 10764"/>
                  <a:gd name="connsiteX4" fmla="*/ 0 w 10638"/>
                  <a:gd name="connsiteY4" fmla="*/ 2962 h 10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38" h="10764">
                    <a:moveTo>
                      <a:pt x="0" y="2962"/>
                    </a:moveTo>
                    <a:cubicBezTo>
                      <a:pt x="7" y="1720"/>
                      <a:pt x="653" y="1242"/>
                      <a:pt x="660" y="0"/>
                    </a:cubicBezTo>
                    <a:lnTo>
                      <a:pt x="10638" y="4235"/>
                    </a:lnTo>
                    <a:lnTo>
                      <a:pt x="9085" y="10764"/>
                    </a:lnTo>
                    <a:lnTo>
                      <a:pt x="0" y="2962"/>
                    </a:lnTo>
                    <a:close/>
                  </a:path>
                </a:pathLst>
              </a:custGeom>
              <a:solidFill>
                <a:srgbClr val="FFC000">
                  <a:alpha val="54902"/>
                </a:srgbClr>
              </a:solidFill>
              <a:ln w="9525" cap="flat" cmpd="sng" algn="ctr">
                <a:solidFill>
                  <a:srgbClr val="FF0000"/>
                </a:solidFill>
                <a:prstDash val="solid"/>
                <a:round/>
                <a:headEnd type="none" w="med" len="med"/>
                <a:tailEnd type="none" w="med" len="med"/>
              </a:ln>
              <a:effectLst/>
            </p:spPr>
            <p:txBody>
              <a:bodyPr vert="horz" wrap="square" lIns="97718" tIns="48860" rIns="97718" bIns="48860" numCol="1" rtlCol="0" anchor="ctr" anchorCtr="0" compatLnSpc="1">
                <a:prstTxWarp prst="textNoShape">
                  <a:avLst/>
                </a:prstTxWarp>
              </a:bodyPr>
              <a:lstStyle/>
              <a:p>
                <a:endParaRPr lang="ru-RU" sz="8000">
                  <a:solidFill>
                    <a:srgbClr val="000000"/>
                  </a:solidFill>
                  <a:latin typeface="Arial" charset="0"/>
                </a:endParaRPr>
              </a:p>
            </p:txBody>
          </p:sp>
          <p:sp>
            <p:nvSpPr>
              <p:cNvPr id="8" name="TextBox 7"/>
              <p:cNvSpPr txBox="1"/>
              <p:nvPr/>
            </p:nvSpPr>
            <p:spPr>
              <a:xfrm>
                <a:off x="2195736" y="4293096"/>
                <a:ext cx="272261" cy="404719"/>
              </a:xfrm>
              <a:prstGeom prst="rect">
                <a:avLst/>
              </a:prstGeom>
              <a:noFill/>
              <a:ln>
                <a:solidFill>
                  <a:srgbClr val="FF0000"/>
                </a:solidFill>
              </a:ln>
            </p:spPr>
            <p:txBody>
              <a:bodyPr wrap="none" rtlCol="0">
                <a:spAutoFit/>
              </a:bodyPr>
              <a:lstStyle/>
              <a:p>
                <a:pPr eaLnBrk="0" hangingPunct="0"/>
                <a:r>
                  <a:rPr kumimoji="1" lang="en-US" sz="1400" dirty="0" smtClean="0">
                    <a:solidFill>
                      <a:srgbClr val="000000"/>
                    </a:solidFill>
                    <a:latin typeface="Times New Roman" panose="02020603050405020304" pitchFamily="18" charset="0"/>
                    <a:cs typeface="Times New Roman" panose="02020603050405020304" pitchFamily="18" charset="0"/>
                  </a:rPr>
                  <a:t>c.</a:t>
                </a:r>
                <a:endParaRPr kumimoji="1" lang="ru-RU" sz="1400" dirty="0">
                  <a:solidFill>
                    <a:srgbClr val="000000"/>
                  </a:solidFill>
                  <a:latin typeface="Times New Roman" panose="02020603050405020304" pitchFamily="18" charset="0"/>
                  <a:cs typeface="Times New Roman" panose="02020603050405020304" pitchFamily="18" charset="0"/>
                </a:endParaRPr>
              </a:p>
            </p:txBody>
          </p:sp>
        </p:grpSp>
        <p:grpSp>
          <p:nvGrpSpPr>
            <p:cNvPr id="10" name="Группа 9"/>
            <p:cNvGrpSpPr/>
            <p:nvPr/>
          </p:nvGrpSpPr>
          <p:grpSpPr>
            <a:xfrm>
              <a:off x="3" y="3762802"/>
              <a:ext cx="2194011" cy="841138"/>
              <a:chOff x="3" y="3762802"/>
              <a:chExt cx="2194011" cy="841138"/>
            </a:xfrm>
          </p:grpSpPr>
          <p:pic>
            <p:nvPicPr>
              <p:cNvPr id="11" name="Рисунок 10"/>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 y="3762802"/>
                <a:ext cx="2194011" cy="841138"/>
              </a:xfrm>
              <a:prstGeom prst="rect">
                <a:avLst/>
              </a:prstGeom>
              <a:ln>
                <a:solidFill>
                  <a:srgbClr val="00A8F3"/>
                </a:solidFill>
              </a:ln>
            </p:spPr>
          </p:pic>
          <p:sp>
            <p:nvSpPr>
              <p:cNvPr id="12" name="Прямоугольник 11"/>
              <p:cNvSpPr/>
              <p:nvPr/>
            </p:nvSpPr>
            <p:spPr bwMode="auto">
              <a:xfrm>
                <a:off x="904690" y="4070045"/>
                <a:ext cx="134255" cy="200372"/>
              </a:xfrm>
              <a:prstGeom prst="rect">
                <a:avLst/>
              </a:prstGeom>
              <a:noFill/>
              <a:ln w="19050" cap="flat" cmpd="sng" algn="ctr">
                <a:solidFill>
                  <a:srgbClr val="FF0000"/>
                </a:solidFill>
                <a:prstDash val="solid"/>
                <a:round/>
                <a:headEnd type="none" w="med" len="med"/>
                <a:tailEnd type="none" w="med" len="med"/>
              </a:ln>
              <a:effectLst/>
            </p:spPr>
            <p:txBody>
              <a:bodyPr vert="horz" wrap="square" lIns="97718" tIns="48860" rIns="97718" bIns="48860" numCol="1" rtlCol="0" anchor="ctr" anchorCtr="0" compatLnSpc="1">
                <a:prstTxWarp prst="textNoShape">
                  <a:avLst/>
                </a:prstTxWarp>
              </a:bodyPr>
              <a:lstStyle/>
              <a:p>
                <a:endParaRPr lang="ru-RU" sz="8000" smtClean="0">
                  <a:solidFill>
                    <a:srgbClr val="000000"/>
                  </a:solidFill>
                  <a:latin typeface="Arial" charset="0"/>
                </a:endParaRPr>
              </a:p>
            </p:txBody>
          </p:sp>
        </p:grpSp>
      </p:grpSp>
      <p:sp>
        <p:nvSpPr>
          <p:cNvPr id="14" name="Text Box 3"/>
          <p:cNvSpPr txBox="1">
            <a:spLocks noChangeArrowheads="1"/>
          </p:cNvSpPr>
          <p:nvPr/>
        </p:nvSpPr>
        <p:spPr bwMode="auto">
          <a:xfrm>
            <a:off x="4427984" y="1052736"/>
            <a:ext cx="4716016" cy="37625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marL="285750" indent="-285750" algn="just" eaLnBrk="0" hangingPunct="0">
              <a:lnSpc>
                <a:spcPct val="110000"/>
              </a:lnSpc>
              <a:spcAft>
                <a:spcPts val="300"/>
              </a:spcAft>
              <a:buSzPct val="115000"/>
              <a:buFont typeface="Arial" panose="020B0604020202020204" pitchFamily="34" charset="0"/>
              <a:buChar char="•"/>
            </a:pPr>
            <a:r>
              <a:rPr kumimoji="1" lang="en-US" sz="1400" dirty="0" smtClean="0">
                <a:solidFill>
                  <a:srgbClr val="000000"/>
                </a:solidFill>
                <a:latin typeface="Arial Narrow" panose="020B0606020202030204" pitchFamily="34" charset="0"/>
              </a:rPr>
              <a:t>JSC </a:t>
            </a:r>
            <a:r>
              <a:rPr kumimoji="1" lang="en-US" sz="1400" dirty="0" err="1" smtClean="0">
                <a:solidFill>
                  <a:srgbClr val="000000"/>
                </a:solidFill>
                <a:latin typeface="Arial Narrow" panose="020B0606020202030204" pitchFamily="34" charset="0"/>
              </a:rPr>
              <a:t>Payakha</a:t>
            </a:r>
            <a:r>
              <a:rPr kumimoji="1" lang="en-US" sz="1400" dirty="0" smtClean="0">
                <a:solidFill>
                  <a:srgbClr val="000000"/>
                </a:solidFill>
                <a:latin typeface="Arial Narrow" panose="020B0606020202030204" pitchFamily="34" charset="0"/>
              </a:rPr>
              <a:t> is a part of JSC Independent Oil and Gas Company group and </a:t>
            </a:r>
            <a:r>
              <a:rPr kumimoji="1" lang="en-US" sz="1400" b="1" dirty="0" smtClean="0">
                <a:solidFill>
                  <a:srgbClr val="000000"/>
                </a:solidFill>
                <a:latin typeface="Arial Narrow" panose="020B0606020202030204" pitchFamily="34" charset="0"/>
              </a:rPr>
              <a:t>is 100% its subsidiary</a:t>
            </a:r>
            <a:r>
              <a:rPr kumimoji="1" lang="en-US" sz="1400" dirty="0" smtClean="0">
                <a:solidFill>
                  <a:srgbClr val="000000"/>
                </a:solidFill>
                <a:latin typeface="Arial Narrow" panose="020B0606020202030204" pitchFamily="34" charset="0"/>
              </a:rPr>
              <a:t>.</a:t>
            </a:r>
          </a:p>
          <a:p>
            <a:pPr marL="285750" indent="-285750" algn="just" eaLnBrk="0" hangingPunct="0">
              <a:lnSpc>
                <a:spcPct val="110000"/>
              </a:lnSpc>
              <a:spcAft>
                <a:spcPts val="300"/>
              </a:spcAft>
              <a:buSzPct val="115000"/>
              <a:buFont typeface="Arial" panose="020B0604020202020204" pitchFamily="34" charset="0"/>
              <a:buChar char="•"/>
            </a:pPr>
            <a:r>
              <a:rPr kumimoji="1" lang="en-US" sz="1400" dirty="0" smtClean="0">
                <a:solidFill>
                  <a:srgbClr val="000000"/>
                </a:solidFill>
                <a:latin typeface="Arial Narrow" panose="020B0606020202030204" pitchFamily="34" charset="0"/>
              </a:rPr>
              <a:t>JSC </a:t>
            </a:r>
            <a:r>
              <a:rPr kumimoji="1" lang="en-US" sz="1400" dirty="0" err="1" smtClean="0">
                <a:solidFill>
                  <a:srgbClr val="000000"/>
                </a:solidFill>
                <a:latin typeface="Arial Narrow" panose="020B0606020202030204" pitchFamily="34" charset="0"/>
              </a:rPr>
              <a:t>Payakha</a:t>
            </a:r>
            <a:r>
              <a:rPr kumimoji="1" lang="en-US" sz="1400" dirty="0" smtClean="0">
                <a:solidFill>
                  <a:srgbClr val="000000"/>
                </a:solidFill>
                <a:latin typeface="Arial Narrow" panose="020B0606020202030204" pitchFamily="34" charset="0"/>
              </a:rPr>
              <a:t> holds </a:t>
            </a:r>
            <a:r>
              <a:rPr kumimoji="1" lang="en-US" sz="1400" b="1" dirty="0" smtClean="0">
                <a:solidFill>
                  <a:srgbClr val="000000"/>
                </a:solidFill>
                <a:latin typeface="Arial Narrow" panose="020B0606020202030204" pitchFamily="34" charset="0"/>
              </a:rPr>
              <a:t>2 </a:t>
            </a:r>
            <a:r>
              <a:rPr kumimoji="1" lang="en-US" sz="1400" dirty="0" smtClean="0">
                <a:solidFill>
                  <a:srgbClr val="000000"/>
                </a:solidFill>
                <a:latin typeface="Arial Narrow" panose="020B0606020202030204" pitchFamily="34" charset="0"/>
              </a:rPr>
              <a:t>licenses for geological study, search, field works and extraction of hydrocarbons on </a:t>
            </a:r>
            <a:r>
              <a:rPr kumimoji="1" lang="en-US" sz="1400" b="1" dirty="0" err="1" smtClean="0">
                <a:solidFill>
                  <a:srgbClr val="000000"/>
                </a:solidFill>
                <a:latin typeface="Arial Narrow" panose="020B0606020202030204" pitchFamily="34" charset="0"/>
              </a:rPr>
              <a:t>Payakhskiy</a:t>
            </a:r>
            <a:r>
              <a:rPr kumimoji="1" lang="en-US" sz="1400" dirty="0" smtClean="0">
                <a:solidFill>
                  <a:srgbClr val="000000"/>
                </a:solidFill>
                <a:latin typeface="Arial Narrow" panose="020B0606020202030204" pitchFamily="34" charset="0"/>
              </a:rPr>
              <a:t> (till 2024) and </a:t>
            </a:r>
            <a:r>
              <a:rPr kumimoji="1" lang="en-US" sz="1400" b="1" dirty="0" smtClean="0">
                <a:solidFill>
                  <a:srgbClr val="000000"/>
                </a:solidFill>
                <a:latin typeface="Arial Narrow" panose="020B0606020202030204" pitchFamily="34" charset="0"/>
              </a:rPr>
              <a:t>North-</a:t>
            </a:r>
            <a:r>
              <a:rPr kumimoji="1" lang="en-US" sz="1400" b="1" dirty="0" err="1" smtClean="0">
                <a:solidFill>
                  <a:srgbClr val="000000"/>
                </a:solidFill>
                <a:latin typeface="Arial Narrow" panose="020B0606020202030204" pitchFamily="34" charset="0"/>
              </a:rPr>
              <a:t>Payakhskiy</a:t>
            </a:r>
            <a:r>
              <a:rPr kumimoji="1" lang="en-US" sz="1400" dirty="0" smtClean="0">
                <a:solidFill>
                  <a:srgbClr val="000000"/>
                </a:solidFill>
                <a:latin typeface="Arial Narrow" panose="020B0606020202030204" pitchFamily="34" charset="0"/>
              </a:rPr>
              <a:t> (till 2035) areas of subsoil in </a:t>
            </a:r>
            <a:r>
              <a:rPr kumimoji="1" lang="en-US" sz="1400" dirty="0" err="1" smtClean="0">
                <a:solidFill>
                  <a:srgbClr val="000000"/>
                </a:solidFill>
                <a:latin typeface="Arial Narrow" panose="020B0606020202030204" pitchFamily="34" charset="0"/>
              </a:rPr>
              <a:t>Taimyrskiy</a:t>
            </a:r>
            <a:r>
              <a:rPr kumimoji="1" lang="en-US" sz="1400" dirty="0" smtClean="0">
                <a:solidFill>
                  <a:srgbClr val="000000"/>
                </a:solidFill>
                <a:latin typeface="Arial Narrow" panose="020B0606020202030204" pitchFamily="34" charset="0"/>
              </a:rPr>
              <a:t> </a:t>
            </a:r>
            <a:r>
              <a:rPr kumimoji="1" lang="en-US" sz="1400" dirty="0" err="1" smtClean="0">
                <a:solidFill>
                  <a:srgbClr val="000000"/>
                </a:solidFill>
                <a:latin typeface="Arial Narrow" panose="020B0606020202030204" pitchFamily="34" charset="0"/>
              </a:rPr>
              <a:t>Dolgano-Nenetskiy</a:t>
            </a:r>
            <a:r>
              <a:rPr kumimoji="1" lang="en-US" sz="1400" dirty="0" smtClean="0">
                <a:solidFill>
                  <a:srgbClr val="000000"/>
                </a:solidFill>
                <a:latin typeface="Arial Narrow" panose="020B0606020202030204" pitchFamily="34" charset="0"/>
              </a:rPr>
              <a:t> </a:t>
            </a:r>
            <a:r>
              <a:rPr kumimoji="1" lang="en-US" sz="1400" dirty="0" err="1" smtClean="0">
                <a:solidFill>
                  <a:srgbClr val="000000"/>
                </a:solidFill>
                <a:latin typeface="Arial Narrow" panose="020B0606020202030204" pitchFamily="34" charset="0"/>
              </a:rPr>
              <a:t>distcrict</a:t>
            </a:r>
            <a:r>
              <a:rPr kumimoji="1" lang="en-US" sz="1400" dirty="0" smtClean="0">
                <a:solidFill>
                  <a:srgbClr val="000000"/>
                </a:solidFill>
                <a:latin typeface="Arial Narrow" panose="020B0606020202030204" pitchFamily="34" charset="0"/>
              </a:rPr>
              <a:t> of </a:t>
            </a:r>
            <a:r>
              <a:rPr kumimoji="1" lang="en-US" sz="1400" dirty="0" err="1" smtClean="0">
                <a:solidFill>
                  <a:srgbClr val="000000"/>
                </a:solidFill>
                <a:latin typeface="Arial Narrow" panose="020B0606020202030204" pitchFamily="34" charset="0"/>
              </a:rPr>
              <a:t>Krasnoyarskiy</a:t>
            </a:r>
            <a:r>
              <a:rPr kumimoji="1" lang="en-US" sz="1400" dirty="0" smtClean="0">
                <a:solidFill>
                  <a:srgbClr val="000000"/>
                </a:solidFill>
                <a:latin typeface="Arial Narrow" panose="020B0606020202030204" pitchFamily="34" charset="0"/>
              </a:rPr>
              <a:t> Region</a:t>
            </a:r>
            <a:r>
              <a:rPr kumimoji="1" lang="ru-RU" sz="1400" dirty="0" smtClean="0">
                <a:solidFill>
                  <a:srgbClr val="000000"/>
                </a:solidFill>
                <a:latin typeface="Arial Narrow" panose="020B0606020202030204" pitchFamily="34" charset="0"/>
              </a:rPr>
              <a:t>.</a:t>
            </a:r>
            <a:endParaRPr kumimoji="1" lang="ru-RU" sz="1400" dirty="0">
              <a:solidFill>
                <a:srgbClr val="000000"/>
              </a:solidFill>
              <a:latin typeface="Arial Narrow" panose="020B0606020202030204" pitchFamily="34" charset="0"/>
            </a:endParaRPr>
          </a:p>
          <a:p>
            <a:pPr marL="285750" indent="-285750" algn="just" eaLnBrk="0" hangingPunct="0">
              <a:lnSpc>
                <a:spcPct val="110000"/>
              </a:lnSpc>
              <a:spcAft>
                <a:spcPts val="300"/>
              </a:spcAft>
              <a:buSzPct val="115000"/>
              <a:buFont typeface="Arial" panose="020B0604020202020204" pitchFamily="34" charset="0"/>
              <a:buChar char="•"/>
            </a:pPr>
            <a:r>
              <a:rPr kumimoji="1" lang="en-US" sz="1400" dirty="0" smtClean="0">
                <a:solidFill>
                  <a:srgbClr val="000000"/>
                </a:solidFill>
                <a:latin typeface="Arial Narrow" panose="020B0606020202030204" pitchFamily="34" charset="0"/>
              </a:rPr>
              <a:t>The Fields are located in Eastern Siberia </a:t>
            </a:r>
            <a:r>
              <a:rPr kumimoji="1" lang="en-US" sz="1400" b="1" dirty="0" smtClean="0">
                <a:solidFill>
                  <a:srgbClr val="000000"/>
                </a:solidFill>
                <a:latin typeface="Arial Narrow" panose="020B0606020202030204" pitchFamily="34" charset="0"/>
              </a:rPr>
              <a:t>to the north of polar Circle (400 km)</a:t>
            </a:r>
            <a:r>
              <a:rPr kumimoji="1" lang="en-US" sz="1400" dirty="0" smtClean="0">
                <a:solidFill>
                  <a:srgbClr val="000000"/>
                </a:solidFill>
                <a:latin typeface="Arial Narrow" panose="020B0606020202030204" pitchFamily="34" charset="0"/>
              </a:rPr>
              <a:t>, within </a:t>
            </a:r>
            <a:r>
              <a:rPr kumimoji="1" lang="en-US" sz="1400" b="1" dirty="0" smtClean="0">
                <a:solidFill>
                  <a:srgbClr val="000000"/>
                </a:solidFill>
                <a:latin typeface="Arial Narrow" panose="020B0606020202030204" pitchFamily="34" charset="0"/>
              </a:rPr>
              <a:t>140 km </a:t>
            </a:r>
            <a:r>
              <a:rPr kumimoji="1" lang="en-US" sz="1400" dirty="0" smtClean="0">
                <a:solidFill>
                  <a:srgbClr val="000000"/>
                </a:solidFill>
                <a:latin typeface="Arial Narrow" panose="020B0606020202030204" pitchFamily="34" charset="0"/>
              </a:rPr>
              <a:t>north of </a:t>
            </a:r>
            <a:r>
              <a:rPr kumimoji="1" lang="en-US" sz="1400" dirty="0" err="1" smtClean="0">
                <a:solidFill>
                  <a:srgbClr val="000000"/>
                </a:solidFill>
                <a:latin typeface="Arial Narrow" panose="020B0606020202030204" pitchFamily="34" charset="0"/>
              </a:rPr>
              <a:t>Dudinka</a:t>
            </a:r>
            <a:r>
              <a:rPr kumimoji="1" lang="en-US" sz="1400" dirty="0" smtClean="0">
                <a:solidFill>
                  <a:srgbClr val="000000"/>
                </a:solidFill>
                <a:latin typeface="Arial Narrow" panose="020B0606020202030204" pitchFamily="34" charset="0"/>
              </a:rPr>
              <a:t> town which is a river and sea port supporting year-round navigation through the Northern Sea Route</a:t>
            </a:r>
            <a:r>
              <a:rPr kumimoji="1" lang="ru-RU" sz="1400" dirty="0" smtClean="0">
                <a:solidFill>
                  <a:srgbClr val="000000"/>
                </a:solidFill>
                <a:latin typeface="Arial Narrow" panose="020B0606020202030204" pitchFamily="34" charset="0"/>
              </a:rPr>
              <a:t>.</a:t>
            </a:r>
          </a:p>
          <a:p>
            <a:pPr marL="285750" indent="-285750" algn="just" eaLnBrk="0" hangingPunct="0">
              <a:lnSpc>
                <a:spcPct val="110000"/>
              </a:lnSpc>
              <a:spcAft>
                <a:spcPts val="300"/>
              </a:spcAft>
              <a:buSzPct val="115000"/>
              <a:buFont typeface="Arial" panose="020B0604020202020204" pitchFamily="34" charset="0"/>
              <a:buChar char="•"/>
            </a:pPr>
            <a:r>
              <a:rPr kumimoji="1" lang="en-US" sz="1400" dirty="0" smtClean="0">
                <a:solidFill>
                  <a:srgbClr val="000000"/>
                </a:solidFill>
                <a:latin typeface="Arial Narrow" panose="020B0606020202030204" pitchFamily="34" charset="0"/>
              </a:rPr>
              <a:t>Within</a:t>
            </a:r>
            <a:r>
              <a:rPr kumimoji="1" lang="en-US" sz="1400" b="1" dirty="0" smtClean="0">
                <a:solidFill>
                  <a:srgbClr val="000000"/>
                </a:solidFill>
                <a:latin typeface="Arial Narrow" panose="020B0606020202030204" pitchFamily="34" charset="0"/>
              </a:rPr>
              <a:t> </a:t>
            </a:r>
            <a:r>
              <a:rPr kumimoji="1" lang="ru-RU" sz="1400" b="1" dirty="0" smtClean="0">
                <a:solidFill>
                  <a:srgbClr val="000000"/>
                </a:solidFill>
                <a:latin typeface="Arial Narrow" panose="020B0606020202030204" pitchFamily="34" charset="0"/>
              </a:rPr>
              <a:t>50</a:t>
            </a:r>
            <a:r>
              <a:rPr kumimoji="1" lang="ru-RU" sz="1400" dirty="0" smtClean="0">
                <a:solidFill>
                  <a:srgbClr val="000000"/>
                </a:solidFill>
                <a:latin typeface="Arial Narrow" panose="020B0606020202030204" pitchFamily="34" charset="0"/>
              </a:rPr>
              <a:t> </a:t>
            </a:r>
            <a:r>
              <a:rPr kumimoji="1" lang="en-US" sz="1400" dirty="0" smtClean="0">
                <a:solidFill>
                  <a:srgbClr val="000000"/>
                </a:solidFill>
                <a:latin typeface="Arial Narrow" panose="020B0606020202030204" pitchFamily="34" charset="0"/>
              </a:rPr>
              <a:t>km</a:t>
            </a:r>
            <a:r>
              <a:rPr kumimoji="1" lang="ru-RU" sz="1400" dirty="0" smtClean="0">
                <a:solidFill>
                  <a:srgbClr val="000000"/>
                </a:solidFill>
                <a:latin typeface="Arial Narrow" panose="020B0606020202030204" pitchFamily="34" charset="0"/>
              </a:rPr>
              <a:t> </a:t>
            </a:r>
            <a:r>
              <a:rPr kumimoji="1" lang="en-US" sz="1400" dirty="0" smtClean="0">
                <a:solidFill>
                  <a:srgbClr val="000000"/>
                </a:solidFill>
                <a:latin typeface="Arial Narrow" panose="020B0606020202030204" pitchFamily="34" charset="0"/>
              </a:rPr>
              <a:t>north of the field on the banks of Yenisei river (</a:t>
            </a:r>
            <a:r>
              <a:rPr kumimoji="1" lang="en-US" sz="1400" b="1" dirty="0" smtClean="0">
                <a:solidFill>
                  <a:srgbClr val="000000"/>
                </a:solidFill>
                <a:latin typeface="Arial Narrow" panose="020B0606020202030204" pitchFamily="34" charset="0"/>
              </a:rPr>
              <a:t>cape </a:t>
            </a:r>
            <a:r>
              <a:rPr kumimoji="1" lang="en-US" sz="1400" b="1" dirty="0" err="1" smtClean="0">
                <a:solidFill>
                  <a:srgbClr val="000000"/>
                </a:solidFill>
                <a:latin typeface="Arial Narrow" panose="020B0606020202030204" pitchFamily="34" charset="0"/>
              </a:rPr>
              <a:t>Tanalau</a:t>
            </a:r>
            <a:r>
              <a:rPr kumimoji="1" lang="en-US" sz="1400" dirty="0" smtClean="0">
                <a:solidFill>
                  <a:srgbClr val="000000"/>
                </a:solidFill>
                <a:latin typeface="Arial Narrow" panose="020B0606020202030204" pitchFamily="34" charset="0"/>
              </a:rPr>
              <a:t>) there will be built an oil loading terminal (2300 km from port of Murmansk and 5400 km from port of Rotterdam) and preliminary cargo storage terminal to serve the fields. From there cargoes will be transported by trucks. </a:t>
            </a:r>
            <a:endParaRPr kumimoji="1" lang="ru-RU" sz="1400" dirty="0">
              <a:solidFill>
                <a:srgbClr val="000000"/>
              </a:solidFill>
              <a:latin typeface="Arial Narrow" panose="020B0606020202030204" pitchFamily="34" charset="0"/>
            </a:endParaRPr>
          </a:p>
        </p:txBody>
      </p:sp>
      <p:graphicFrame>
        <p:nvGraphicFramePr>
          <p:cNvPr id="15" name="Таблица 14"/>
          <p:cNvGraphicFramePr>
            <a:graphicFrameLocks noGrp="1"/>
          </p:cNvGraphicFramePr>
          <p:nvPr>
            <p:extLst>
              <p:ext uri="{D42A27DB-BD31-4B8C-83A1-F6EECF244321}">
                <p14:modId xmlns:p14="http://schemas.microsoft.com/office/powerpoint/2010/main" xmlns="" val="3221079223"/>
              </p:ext>
            </p:extLst>
          </p:nvPr>
        </p:nvGraphicFramePr>
        <p:xfrm>
          <a:off x="179512" y="5589240"/>
          <a:ext cx="8796235" cy="745008"/>
        </p:xfrm>
        <a:graphic>
          <a:graphicData uri="http://schemas.openxmlformats.org/drawingml/2006/table">
            <a:tbl>
              <a:tblPr/>
              <a:tblGrid>
                <a:gridCol w="1212631"/>
                <a:gridCol w="473975"/>
                <a:gridCol w="473975"/>
                <a:gridCol w="473975"/>
                <a:gridCol w="4988279"/>
                <a:gridCol w="597337"/>
                <a:gridCol w="576063"/>
              </a:tblGrid>
              <a:tr h="171431">
                <a:tc>
                  <a:txBody>
                    <a:bodyPr/>
                    <a:lstStyle/>
                    <a:p>
                      <a:pPr algn="ctr" fontAlgn="ctr"/>
                      <a:r>
                        <a:rPr lang="ru-RU" sz="800" b="1" i="0" u="none" strike="noStrike" dirty="0">
                          <a:solidFill>
                            <a:srgbClr val="000000"/>
                          </a:solidFill>
                          <a:effectLst/>
                          <a:latin typeface="Calibri" panose="020F0502020204030204" pitchFamily="34" charset="0"/>
                        </a:rPr>
                        <a:t> </a:t>
                      </a:r>
                    </a:p>
                  </a:txBody>
                  <a:tcPr marL="7306" marR="7306"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ctr"/>
                      <a:r>
                        <a:rPr lang="ru-RU" sz="1600" b="1" i="0" u="none" strike="noStrike" dirty="0">
                          <a:solidFill>
                            <a:srgbClr val="000000"/>
                          </a:solidFill>
                          <a:effectLst/>
                          <a:latin typeface="Times New Roman" pitchFamily="18" charset="0"/>
                          <a:cs typeface="Times New Roman" pitchFamily="18" charset="0"/>
                        </a:rPr>
                        <a:t>2015</a:t>
                      </a:r>
                    </a:p>
                  </a:txBody>
                  <a:tcPr marL="7306" marR="7306"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ctr"/>
                      <a:r>
                        <a:rPr lang="ru-RU" sz="1600" b="1" i="0" u="none" strike="noStrike" dirty="0">
                          <a:solidFill>
                            <a:srgbClr val="000000"/>
                          </a:solidFill>
                          <a:effectLst/>
                          <a:latin typeface="Times New Roman" pitchFamily="18" charset="0"/>
                          <a:cs typeface="Times New Roman" pitchFamily="18" charset="0"/>
                        </a:rPr>
                        <a:t>2016</a:t>
                      </a:r>
                    </a:p>
                  </a:txBody>
                  <a:tcPr marL="7306" marR="7306"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ctr"/>
                      <a:r>
                        <a:rPr lang="ru-RU" sz="1600" b="1" i="0" u="none" strike="noStrike" dirty="0">
                          <a:solidFill>
                            <a:srgbClr val="000000"/>
                          </a:solidFill>
                          <a:effectLst/>
                          <a:latin typeface="Times New Roman" pitchFamily="18" charset="0"/>
                          <a:cs typeface="Times New Roman" pitchFamily="18" charset="0"/>
                        </a:rPr>
                        <a:t>2017</a:t>
                      </a:r>
                    </a:p>
                  </a:txBody>
                  <a:tcPr marL="7306" marR="7306"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ctr"/>
                      <a:r>
                        <a:rPr lang="ru-RU" sz="1600" b="1" i="0" u="none" strike="noStrike" dirty="0" smtClean="0">
                          <a:solidFill>
                            <a:srgbClr val="000000"/>
                          </a:solidFill>
                          <a:effectLst/>
                          <a:latin typeface="Times New Roman" pitchFamily="18" charset="0"/>
                          <a:cs typeface="Times New Roman" pitchFamily="18" charset="0"/>
                        </a:rPr>
                        <a:t>2018 - 2028</a:t>
                      </a:r>
                      <a:endParaRPr lang="ru-RU" sz="1600" b="1" i="0" u="none" strike="noStrike" dirty="0">
                        <a:solidFill>
                          <a:srgbClr val="000000"/>
                        </a:solidFill>
                        <a:effectLst/>
                        <a:latin typeface="Times New Roman" pitchFamily="18" charset="0"/>
                        <a:cs typeface="Times New Roman" pitchFamily="18" charset="0"/>
                      </a:endParaRPr>
                    </a:p>
                  </a:txBody>
                  <a:tcPr marL="7306" marR="7306"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ctr"/>
                      <a:r>
                        <a:rPr lang="ru-RU" sz="1600" b="1" i="0" u="none" strike="noStrike" dirty="0">
                          <a:solidFill>
                            <a:srgbClr val="000000"/>
                          </a:solidFill>
                          <a:effectLst/>
                          <a:latin typeface="Times New Roman" pitchFamily="18" charset="0"/>
                          <a:cs typeface="Times New Roman" pitchFamily="18" charset="0"/>
                        </a:rPr>
                        <a:t>2029</a:t>
                      </a:r>
                    </a:p>
                  </a:txBody>
                  <a:tcPr marL="7306" marR="7306"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ctr"/>
                      <a:r>
                        <a:rPr lang="ru-RU" sz="1600" b="1" i="0" u="none" strike="noStrike" dirty="0">
                          <a:solidFill>
                            <a:srgbClr val="000000"/>
                          </a:solidFill>
                          <a:effectLst/>
                          <a:latin typeface="Times New Roman" pitchFamily="18" charset="0"/>
                          <a:cs typeface="Times New Roman" pitchFamily="18" charset="0"/>
                        </a:rPr>
                        <a:t>2030</a:t>
                      </a:r>
                    </a:p>
                  </a:txBody>
                  <a:tcPr marL="7306" marR="7306" marT="674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r>
              <a:tr h="163598">
                <a:tc>
                  <a:txBody>
                    <a:bodyPr/>
                    <a:lstStyle/>
                    <a:p>
                      <a:pPr algn="l" fontAlgn="ctr"/>
                      <a:r>
                        <a:rPr lang="en-US" sz="1400" b="0" i="0" u="none" strike="noStrike" dirty="0" smtClean="0">
                          <a:solidFill>
                            <a:srgbClr val="000000"/>
                          </a:solidFill>
                          <a:effectLst/>
                          <a:latin typeface="Times New Roman" pitchFamily="18" charset="0"/>
                          <a:cs typeface="Times New Roman" pitchFamily="18" charset="0"/>
                        </a:rPr>
                        <a:t>Oil Extraction</a:t>
                      </a:r>
                      <a:r>
                        <a:rPr lang="en-US" sz="1400" b="1" i="0" u="none" strike="noStrike" dirty="0" smtClean="0">
                          <a:solidFill>
                            <a:srgbClr val="000000"/>
                          </a:solidFill>
                          <a:effectLst/>
                          <a:latin typeface="Times New Roman" pitchFamily="18" charset="0"/>
                          <a:cs typeface="Times New Roman" pitchFamily="18" charset="0"/>
                        </a:rPr>
                        <a:t>,</a:t>
                      </a:r>
                      <a:r>
                        <a:rPr lang="ru-RU" sz="1400" b="1" i="0" u="none" strike="noStrike" dirty="0" smtClean="0">
                          <a:solidFill>
                            <a:srgbClr val="000000"/>
                          </a:solidFill>
                          <a:effectLst/>
                          <a:latin typeface="Times New Roman" pitchFamily="18" charset="0"/>
                          <a:cs typeface="Times New Roman" pitchFamily="18" charset="0"/>
                        </a:rPr>
                        <a:t> </a:t>
                      </a:r>
                      <a:r>
                        <a:rPr lang="en-US" sz="1400" b="1" i="0" u="none" strike="noStrike" dirty="0" smtClean="0">
                          <a:solidFill>
                            <a:srgbClr val="000000"/>
                          </a:solidFill>
                          <a:effectLst/>
                          <a:latin typeface="Times New Roman" pitchFamily="18" charset="0"/>
                          <a:cs typeface="Times New Roman" pitchFamily="18" charset="0"/>
                        </a:rPr>
                        <a:t>thousand</a:t>
                      </a:r>
                      <a:r>
                        <a:rPr lang="en-US" sz="1400" b="1" i="0" u="none" strike="noStrike" baseline="0" dirty="0" smtClean="0">
                          <a:solidFill>
                            <a:srgbClr val="000000"/>
                          </a:solidFill>
                          <a:effectLst/>
                          <a:latin typeface="Times New Roman" pitchFamily="18" charset="0"/>
                          <a:cs typeface="Times New Roman" pitchFamily="18" charset="0"/>
                        </a:rPr>
                        <a:t> tons</a:t>
                      </a:r>
                      <a:endParaRPr lang="ru-RU" sz="1400" b="1" i="0" u="none" strike="noStrike" dirty="0">
                        <a:solidFill>
                          <a:srgbClr val="000000"/>
                        </a:solidFill>
                        <a:effectLst/>
                        <a:latin typeface="Times New Roman" pitchFamily="18" charset="0"/>
                        <a:cs typeface="Times New Roman" pitchFamily="18" charset="0"/>
                      </a:endParaRPr>
                    </a:p>
                  </a:txBody>
                  <a:tcPr marL="7306" marR="7306"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ctr"/>
                      <a:r>
                        <a:rPr lang="ru-RU" sz="1200" b="1" i="0" u="none" strike="noStrike" dirty="0">
                          <a:solidFill>
                            <a:srgbClr val="000000"/>
                          </a:solidFill>
                          <a:effectLst/>
                          <a:latin typeface="Times New Roman" pitchFamily="18" charset="0"/>
                          <a:cs typeface="Times New Roman" pitchFamily="18" charset="0"/>
                        </a:rPr>
                        <a:t>6</a:t>
                      </a:r>
                    </a:p>
                  </a:txBody>
                  <a:tcPr marL="7306" marR="7306"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1" i="0" u="none" strike="noStrike" dirty="0">
                          <a:solidFill>
                            <a:srgbClr val="000000"/>
                          </a:solidFill>
                          <a:effectLst/>
                          <a:latin typeface="Times New Roman" pitchFamily="18" charset="0"/>
                          <a:cs typeface="Times New Roman" pitchFamily="18" charset="0"/>
                        </a:rPr>
                        <a:t>360</a:t>
                      </a:r>
                    </a:p>
                  </a:txBody>
                  <a:tcPr marL="7306" marR="7306"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1" i="0" u="none" strike="noStrike" dirty="0">
                          <a:solidFill>
                            <a:srgbClr val="000000"/>
                          </a:solidFill>
                          <a:effectLst/>
                          <a:latin typeface="Times New Roman" pitchFamily="18" charset="0"/>
                          <a:cs typeface="Times New Roman" pitchFamily="18" charset="0"/>
                        </a:rPr>
                        <a:t>1388</a:t>
                      </a:r>
                    </a:p>
                  </a:txBody>
                  <a:tcPr marL="7306" marR="7306"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3200" b="1" i="0" u="none" strike="noStrike" dirty="0" smtClean="0">
                          <a:solidFill>
                            <a:srgbClr val="000000"/>
                          </a:solidFill>
                          <a:effectLst/>
                          <a:latin typeface="Times New Roman" pitchFamily="18" charset="0"/>
                          <a:cs typeface="Times New Roman" pitchFamily="18" charset="0"/>
                        </a:rPr>
                        <a:t>3 000 </a:t>
                      </a:r>
                      <a:endParaRPr lang="ru-RU" sz="3200" b="1" i="0" u="none" strike="noStrike" dirty="0">
                        <a:solidFill>
                          <a:srgbClr val="000000"/>
                        </a:solidFill>
                        <a:effectLst/>
                        <a:latin typeface="Times New Roman" pitchFamily="18" charset="0"/>
                        <a:cs typeface="Times New Roman" pitchFamily="18" charset="0"/>
                      </a:endParaRPr>
                    </a:p>
                  </a:txBody>
                  <a:tcPr marL="7306" marR="7306"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1" i="0" u="none" strike="noStrike" dirty="0">
                          <a:solidFill>
                            <a:srgbClr val="000000"/>
                          </a:solidFill>
                          <a:effectLst/>
                          <a:latin typeface="Times New Roman" pitchFamily="18" charset="0"/>
                          <a:cs typeface="Times New Roman" pitchFamily="18" charset="0"/>
                        </a:rPr>
                        <a:t>1916</a:t>
                      </a:r>
                    </a:p>
                  </a:txBody>
                  <a:tcPr marL="7306" marR="7306" marT="67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1" i="0" u="none" strike="noStrike" dirty="0">
                          <a:solidFill>
                            <a:srgbClr val="000000"/>
                          </a:solidFill>
                          <a:effectLst/>
                          <a:latin typeface="Times New Roman" pitchFamily="18" charset="0"/>
                          <a:cs typeface="Times New Roman" pitchFamily="18" charset="0"/>
                        </a:rPr>
                        <a:t>1809</a:t>
                      </a:r>
                    </a:p>
                  </a:txBody>
                  <a:tcPr marL="7306" marR="7306" marT="674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6" name="TextBox 15"/>
          <p:cNvSpPr txBox="1"/>
          <p:nvPr/>
        </p:nvSpPr>
        <p:spPr>
          <a:xfrm>
            <a:off x="251520" y="404664"/>
            <a:ext cx="8640960" cy="369332"/>
          </a:xfrm>
          <a:prstGeom prst="rect">
            <a:avLst/>
          </a:prstGeom>
          <a:noFill/>
        </p:spPr>
        <p:txBody>
          <a:bodyPr wrap="square" rtlCol="0">
            <a:spAutoFit/>
          </a:bodyPr>
          <a:lstStyle/>
          <a:p>
            <a:pPr algn="ctr"/>
            <a:r>
              <a:rPr lang="en-US" b="1" dirty="0" smtClean="0">
                <a:solidFill>
                  <a:srgbClr val="002060"/>
                </a:solidFill>
                <a:latin typeface="Times New Roman" pitchFamily="18" charset="0"/>
                <a:cs typeface="Times New Roman" pitchFamily="18" charset="0"/>
              </a:rPr>
              <a:t>Export of JSC </a:t>
            </a:r>
            <a:r>
              <a:rPr lang="en-US" b="1" dirty="0" err="1" smtClean="0">
                <a:solidFill>
                  <a:srgbClr val="002060"/>
                </a:solidFill>
                <a:latin typeface="Times New Roman" pitchFamily="18" charset="0"/>
                <a:cs typeface="Times New Roman" pitchFamily="18" charset="0"/>
              </a:rPr>
              <a:t>Payakha</a:t>
            </a:r>
            <a:r>
              <a:rPr lang="en-US" b="1" dirty="0" smtClean="0">
                <a:solidFill>
                  <a:srgbClr val="002060"/>
                </a:solidFill>
                <a:latin typeface="Times New Roman" pitchFamily="18" charset="0"/>
                <a:cs typeface="Times New Roman" pitchFamily="18" charset="0"/>
              </a:rPr>
              <a:t> products</a:t>
            </a:r>
            <a:endParaRPr lang="ru-RU"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404664"/>
            <a:ext cx="8640960" cy="369332"/>
          </a:xfrm>
          <a:prstGeom prst="rect">
            <a:avLst/>
          </a:prstGeom>
          <a:noFill/>
        </p:spPr>
        <p:txBody>
          <a:bodyPr wrap="square" rtlCol="0">
            <a:spAutoFit/>
          </a:bodyPr>
          <a:lstStyle/>
          <a:p>
            <a:pPr algn="ctr"/>
            <a:r>
              <a:rPr lang="en-US" b="1" dirty="0" smtClean="0">
                <a:solidFill>
                  <a:srgbClr val="002060"/>
                </a:solidFill>
                <a:latin typeface="Times New Roman" pitchFamily="18" charset="0"/>
                <a:cs typeface="Times New Roman" pitchFamily="18" charset="0"/>
              </a:rPr>
              <a:t>Export of Norilsk Nickel products</a:t>
            </a:r>
            <a:endParaRPr lang="ru-RU" b="1" dirty="0">
              <a:solidFill>
                <a:srgbClr val="002060"/>
              </a:solidFill>
              <a:latin typeface="Times New Roman" pitchFamily="18" charset="0"/>
              <a:cs typeface="Times New Roman" pitchFamily="18" charset="0"/>
            </a:endParaRPr>
          </a:p>
        </p:txBody>
      </p:sp>
      <p:grpSp>
        <p:nvGrpSpPr>
          <p:cNvPr id="11" name="Группа 10"/>
          <p:cNvGrpSpPr/>
          <p:nvPr/>
        </p:nvGrpSpPr>
        <p:grpSpPr>
          <a:xfrm>
            <a:off x="395536" y="4797152"/>
            <a:ext cx="8126294" cy="1801400"/>
            <a:chOff x="0" y="1196752"/>
            <a:chExt cx="8126294" cy="1801400"/>
          </a:xfrm>
        </p:grpSpPr>
        <p:grpSp>
          <p:nvGrpSpPr>
            <p:cNvPr id="6" name="Группа 5"/>
            <p:cNvGrpSpPr/>
            <p:nvPr/>
          </p:nvGrpSpPr>
          <p:grpSpPr>
            <a:xfrm>
              <a:off x="0" y="1196752"/>
              <a:ext cx="4067944" cy="1800200"/>
              <a:chOff x="147783" y="1221899"/>
              <a:chExt cx="3833090" cy="1623067"/>
            </a:xfrm>
          </p:grpSpPr>
          <p:pic>
            <p:nvPicPr>
              <p:cNvPr id="7" name="Рисунок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47783" y="1221899"/>
                <a:ext cx="3833090" cy="1623067"/>
              </a:xfrm>
              <a:prstGeom prst="rect">
                <a:avLst/>
              </a:prstGeom>
              <a:ln>
                <a:solidFill>
                  <a:srgbClr val="00A8F3"/>
                </a:solidFill>
              </a:ln>
            </p:spPr>
          </p:pic>
          <p:sp>
            <p:nvSpPr>
              <p:cNvPr id="8" name="Прямоугольник 7"/>
              <p:cNvSpPr/>
              <p:nvPr/>
            </p:nvSpPr>
            <p:spPr bwMode="auto">
              <a:xfrm>
                <a:off x="1853689" y="1892570"/>
                <a:ext cx="100692" cy="200372"/>
              </a:xfrm>
              <a:prstGeom prst="rect">
                <a:avLst/>
              </a:prstGeom>
              <a:noFill/>
              <a:ln w="19050" cap="flat" cmpd="sng" algn="ctr">
                <a:solidFill>
                  <a:srgbClr val="FF0000"/>
                </a:solidFill>
                <a:prstDash val="solid"/>
                <a:round/>
                <a:headEnd type="none" w="med" len="med"/>
                <a:tailEnd type="none" w="med" len="med"/>
              </a:ln>
              <a:effectLst/>
            </p:spPr>
            <p:txBody>
              <a:bodyPr vert="horz" wrap="square" lIns="97718" tIns="48860" rIns="97718" bIns="4886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ru-RU" sz="8000" b="0" i="0" u="none" strike="noStrike" cap="none" normalizeH="0" baseline="0" smtClean="0">
                  <a:ln>
                    <a:noFill/>
                  </a:ln>
                  <a:solidFill>
                    <a:schemeClr val="tx1"/>
                  </a:solidFill>
                  <a:effectLst/>
                  <a:latin typeface="Arial" charset="0"/>
                </a:endParaRPr>
              </a:p>
            </p:txBody>
          </p:sp>
        </p:grpSp>
        <p:pic>
          <p:nvPicPr>
            <p:cNvPr id="9" name="Рисунок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283968" y="1196752"/>
              <a:ext cx="3842326" cy="1801400"/>
            </a:xfrm>
            <a:prstGeom prst="rect">
              <a:avLst/>
            </a:prstGeom>
          </p:spPr>
        </p:pic>
      </p:grpSp>
      <p:sp>
        <p:nvSpPr>
          <p:cNvPr id="10" name="Прямоугольник 9"/>
          <p:cNvSpPr/>
          <p:nvPr/>
        </p:nvSpPr>
        <p:spPr>
          <a:xfrm>
            <a:off x="179512" y="980728"/>
            <a:ext cx="8856984" cy="3170099"/>
          </a:xfrm>
          <a:prstGeom prst="rect">
            <a:avLst/>
          </a:prstGeom>
        </p:spPr>
        <p:txBody>
          <a:bodyPr wrap="square">
            <a:spAutoFit/>
          </a:bodyPr>
          <a:lstStyle/>
          <a:p>
            <a:pPr>
              <a:buFont typeface="Arial"/>
              <a:buChar char="•"/>
            </a:pPr>
            <a:r>
              <a:rPr lang="en-US" sz="1400" dirty="0" smtClean="0">
                <a:solidFill>
                  <a:srgbClr val="002060"/>
                </a:solidFill>
                <a:latin typeface="Times New Roman" pitchFamily="18" charset="0"/>
                <a:cs typeface="Times New Roman" pitchFamily="18" charset="0"/>
              </a:rPr>
              <a:t> the world’s largest producer of nickel and palladium</a:t>
            </a:r>
          </a:p>
          <a:p>
            <a:pPr>
              <a:buFont typeface="Arial"/>
              <a:buChar char="•"/>
            </a:pPr>
            <a:r>
              <a:rPr lang="en-US" sz="1400" dirty="0" smtClean="0">
                <a:solidFill>
                  <a:srgbClr val="002060"/>
                </a:solidFill>
                <a:latin typeface="Times New Roman" pitchFamily="18" charset="0"/>
                <a:cs typeface="Times New Roman" pitchFamily="18" charset="0"/>
              </a:rPr>
              <a:t> one of the world’s leading producers of platinum and copper.</a:t>
            </a:r>
          </a:p>
          <a:p>
            <a:r>
              <a:rPr lang="en-US" sz="1400" dirty="0" smtClean="0">
                <a:solidFill>
                  <a:srgbClr val="002060"/>
                </a:solidFill>
                <a:latin typeface="Times New Roman" pitchFamily="18" charset="0"/>
                <a:cs typeface="Times New Roman" pitchFamily="18" charset="0"/>
              </a:rPr>
              <a:t>  The Company produces cobalt, rhodium, silver, gold, iridium, ruthenium, selenium, tellurium and sulfur.</a:t>
            </a:r>
          </a:p>
          <a:p>
            <a:pPr algn="just"/>
            <a:endParaRPr lang="ru-RU" sz="1400" dirty="0">
              <a:solidFill>
                <a:srgbClr val="002060"/>
              </a:solidFill>
              <a:latin typeface="Times New Roman" panose="02020603050405020304" pitchFamily="18" charset="0"/>
              <a:cs typeface="Times New Roman" panose="02020603050405020304" pitchFamily="18" charset="0"/>
            </a:endParaRPr>
          </a:p>
          <a:p>
            <a:pPr algn="just"/>
            <a:r>
              <a:rPr lang="en-US" sz="1400" dirty="0" smtClean="0">
                <a:solidFill>
                  <a:srgbClr val="002060"/>
                </a:solidFill>
                <a:latin typeface="Times New Roman" pitchFamily="18" charset="0"/>
                <a:cs typeface="Times New Roman" pitchFamily="18" charset="0"/>
              </a:rPr>
              <a:t>The Polar Division is located above the Polar Circle on the Taimyr Peninsula (</a:t>
            </a:r>
            <a:r>
              <a:rPr lang="en-US" sz="1400" dirty="0" err="1" smtClean="0">
                <a:solidFill>
                  <a:srgbClr val="002060"/>
                </a:solidFill>
                <a:latin typeface="Times New Roman" pitchFamily="18" charset="0"/>
                <a:cs typeface="Times New Roman" pitchFamily="18" charset="0"/>
              </a:rPr>
              <a:t>Krasnoyarsky</a:t>
            </a:r>
            <a:r>
              <a:rPr lang="en-US" sz="1400" dirty="0" smtClean="0">
                <a:solidFill>
                  <a:srgbClr val="002060"/>
                </a:solidFill>
                <a:latin typeface="Times New Roman" pitchFamily="18" charset="0"/>
                <a:cs typeface="Times New Roman" pitchFamily="18" charset="0"/>
              </a:rPr>
              <a:t> Region). Its entities are connected to suppliers and buyers via the Yenisei river and the Northern Sea Route, as well as by air. </a:t>
            </a:r>
          </a:p>
          <a:p>
            <a:pPr algn="just"/>
            <a:r>
              <a:rPr lang="en-US" sz="1400" dirty="0" smtClean="0">
                <a:solidFill>
                  <a:srgbClr val="002060"/>
                </a:solidFill>
                <a:latin typeface="Times New Roman" pitchFamily="18" charset="0"/>
                <a:cs typeface="Times New Roman" pitchFamily="18" charset="0"/>
              </a:rPr>
              <a:t>Main port of export for finished product and delivery of supplies is the </a:t>
            </a:r>
            <a:r>
              <a:rPr lang="en-US" sz="1400" b="1" dirty="0" smtClean="0">
                <a:solidFill>
                  <a:srgbClr val="002060"/>
                </a:solidFill>
                <a:latin typeface="Times New Roman" panose="02020603050405020304" pitchFamily="18" charset="0"/>
                <a:cs typeface="Times New Roman" panose="02020603050405020304" pitchFamily="18" charset="0"/>
              </a:rPr>
              <a:t>port of </a:t>
            </a:r>
            <a:r>
              <a:rPr lang="en-US" sz="1400" b="1" dirty="0" err="1" smtClean="0">
                <a:solidFill>
                  <a:srgbClr val="002060"/>
                </a:solidFill>
                <a:latin typeface="Times New Roman" panose="02020603050405020304" pitchFamily="18" charset="0"/>
                <a:cs typeface="Times New Roman" panose="02020603050405020304" pitchFamily="18" charset="0"/>
              </a:rPr>
              <a:t>Dudinka</a:t>
            </a:r>
            <a:r>
              <a:rPr lang="en-US" sz="1400" b="1" dirty="0" smtClean="0">
                <a:solidFill>
                  <a:srgbClr val="002060"/>
                </a:solidFill>
                <a:latin typeface="Times New Roman" panose="02020603050405020304" pitchFamily="18" charset="0"/>
                <a:cs typeface="Times New Roman" panose="02020603050405020304" pitchFamily="18" charset="0"/>
              </a:rPr>
              <a:t> </a:t>
            </a:r>
            <a:r>
              <a:rPr lang="en-US" sz="1400" dirty="0" smtClean="0">
                <a:solidFill>
                  <a:srgbClr val="002060"/>
                </a:solidFill>
                <a:latin typeface="Times New Roman" panose="02020603050405020304" pitchFamily="18" charset="0"/>
                <a:cs typeface="Times New Roman" panose="02020603050405020304" pitchFamily="18" charset="0"/>
              </a:rPr>
              <a:t>located in the low reaches of Yenisei. Nautical navigation in the port is done year-round (provided by atomic icebreaking fleet in winter-to-autumn period). </a:t>
            </a:r>
            <a:endParaRPr lang="ru-RU" sz="1400" dirty="0" smtClean="0">
              <a:solidFill>
                <a:srgbClr val="002060"/>
              </a:solidFill>
              <a:latin typeface="Times New Roman" panose="02020603050405020304" pitchFamily="18" charset="0"/>
              <a:cs typeface="Times New Roman" panose="02020603050405020304" pitchFamily="18" charset="0"/>
            </a:endParaRPr>
          </a:p>
          <a:p>
            <a:pPr algn="just"/>
            <a:endParaRPr lang="ru-RU" sz="1400" dirty="0" smtClean="0">
              <a:solidFill>
                <a:srgbClr val="002060"/>
              </a:solidFill>
              <a:effectLst/>
              <a:latin typeface="Times New Roman" panose="02020603050405020304" pitchFamily="18" charset="0"/>
              <a:cs typeface="Times New Roman" panose="02020603050405020304" pitchFamily="18" charset="0"/>
            </a:endParaRPr>
          </a:p>
          <a:p>
            <a:pPr algn="just"/>
            <a:r>
              <a:rPr lang="en-US" sz="1400" dirty="0" smtClean="0">
                <a:solidFill>
                  <a:srgbClr val="002060"/>
                </a:solidFill>
                <a:effectLst/>
                <a:latin typeface="Times New Roman" panose="02020603050405020304" pitchFamily="18" charset="0"/>
                <a:cs typeface="Times New Roman" panose="02020603050405020304" pitchFamily="18" charset="0"/>
              </a:rPr>
              <a:t>FSUE </a:t>
            </a:r>
            <a:r>
              <a:rPr lang="en-US" sz="1400" dirty="0" err="1" smtClean="0">
                <a:solidFill>
                  <a:srgbClr val="002060"/>
                </a:solidFill>
                <a:effectLst/>
                <a:latin typeface="Times New Roman" panose="02020603050405020304" pitchFamily="18" charset="0"/>
                <a:cs typeface="Times New Roman" panose="02020603050405020304" pitchFamily="18" charset="0"/>
              </a:rPr>
              <a:t>Atomflot</a:t>
            </a:r>
            <a:r>
              <a:rPr lang="en-US" sz="1400" dirty="0" smtClean="0">
                <a:solidFill>
                  <a:srgbClr val="002060"/>
                </a:solidFill>
                <a:effectLst/>
                <a:latin typeface="Times New Roman" panose="02020603050405020304" pitchFamily="18" charset="0"/>
                <a:cs typeface="Times New Roman" panose="02020603050405020304" pitchFamily="18" charset="0"/>
              </a:rPr>
              <a:t> and Norilsk </a:t>
            </a:r>
            <a:r>
              <a:rPr lang="en-US" sz="1400" dirty="0" err="1" smtClean="0">
                <a:solidFill>
                  <a:srgbClr val="002060"/>
                </a:solidFill>
                <a:effectLst/>
                <a:latin typeface="Times New Roman" panose="02020603050405020304" pitchFamily="18" charset="0"/>
                <a:cs typeface="Times New Roman" panose="02020603050405020304" pitchFamily="18" charset="0"/>
              </a:rPr>
              <a:t>Nikel</a:t>
            </a:r>
            <a:r>
              <a:rPr lang="en-US" sz="1400" dirty="0" smtClean="0">
                <a:solidFill>
                  <a:srgbClr val="002060"/>
                </a:solidFill>
                <a:effectLst/>
                <a:latin typeface="Times New Roman" panose="02020603050405020304" pitchFamily="18" charset="0"/>
                <a:cs typeface="Times New Roman" panose="02020603050405020304" pitchFamily="18" charset="0"/>
              </a:rPr>
              <a:t> have signed a 3-year contract for icebreaking support. In 2014 another 3-year contact for the period 2015-2017 is planned to be signed. </a:t>
            </a:r>
            <a:endParaRPr lang="ru-RU" sz="1400" dirty="0" smtClean="0">
              <a:solidFill>
                <a:srgbClr val="002060"/>
              </a:solidFill>
              <a:effectLst/>
              <a:latin typeface="Times New Roman" panose="02020603050405020304" pitchFamily="18" charset="0"/>
              <a:cs typeface="Times New Roman" panose="02020603050405020304" pitchFamily="18" charset="0"/>
            </a:endParaRPr>
          </a:p>
          <a:p>
            <a:pPr algn="just"/>
            <a:endParaRPr lang="ru-RU" sz="1400" dirty="0">
              <a:solidFill>
                <a:srgbClr val="002060"/>
              </a:solidFill>
              <a:latin typeface="Times New Roman" panose="02020603050405020304" pitchFamily="18" charset="0"/>
              <a:cs typeface="Times New Roman" panose="02020603050405020304" pitchFamily="18" charset="0"/>
            </a:endParaRPr>
          </a:p>
          <a:p>
            <a:pPr algn="just"/>
            <a:r>
              <a:rPr lang="en-US" sz="1400" dirty="0" smtClean="0">
                <a:solidFill>
                  <a:srgbClr val="002060"/>
                </a:solidFill>
                <a:effectLst/>
                <a:latin typeface="Times New Roman" panose="02020603050405020304" pitchFamily="18" charset="0"/>
                <a:cs typeface="Times New Roman" panose="02020603050405020304" pitchFamily="18" charset="0"/>
              </a:rPr>
              <a:t>Annual total volume of finished product and supplies </a:t>
            </a:r>
            <a:r>
              <a:rPr lang="en-US" sz="1400" dirty="0" err="1" smtClean="0">
                <a:solidFill>
                  <a:srgbClr val="002060"/>
                </a:solidFill>
                <a:effectLst/>
                <a:latin typeface="Times New Roman" panose="02020603050405020304" pitchFamily="18" charset="0"/>
                <a:cs typeface="Times New Roman" panose="02020603050405020304" pitchFamily="18" charset="0"/>
              </a:rPr>
              <a:t>transhipped</a:t>
            </a:r>
            <a:r>
              <a:rPr lang="en-US" sz="1400" dirty="0" smtClean="0">
                <a:solidFill>
                  <a:srgbClr val="002060"/>
                </a:solidFill>
                <a:effectLst/>
                <a:latin typeface="Times New Roman" panose="02020603050405020304" pitchFamily="18" charset="0"/>
                <a:cs typeface="Times New Roman" panose="02020603050405020304" pitchFamily="18" charset="0"/>
              </a:rPr>
              <a:t> through port of </a:t>
            </a:r>
            <a:r>
              <a:rPr lang="en-US" sz="1400" dirty="0" err="1" smtClean="0">
                <a:solidFill>
                  <a:srgbClr val="002060"/>
                </a:solidFill>
                <a:effectLst/>
                <a:latin typeface="Times New Roman" panose="02020603050405020304" pitchFamily="18" charset="0"/>
                <a:cs typeface="Times New Roman" panose="02020603050405020304" pitchFamily="18" charset="0"/>
              </a:rPr>
              <a:t>Dudinka</a:t>
            </a:r>
            <a:r>
              <a:rPr lang="en-US" sz="1400" dirty="0" smtClean="0">
                <a:solidFill>
                  <a:srgbClr val="002060"/>
                </a:solidFill>
                <a:effectLst/>
                <a:latin typeface="Times New Roman" panose="02020603050405020304" pitchFamily="18" charset="0"/>
                <a:cs typeface="Times New Roman" panose="02020603050405020304" pitchFamily="18" charset="0"/>
              </a:rPr>
              <a:t> is </a:t>
            </a:r>
            <a:r>
              <a:rPr lang="ru-RU" b="1" dirty="0" smtClean="0">
                <a:solidFill>
                  <a:srgbClr val="002060"/>
                </a:solidFill>
                <a:latin typeface="Times New Roman" panose="02020603050405020304" pitchFamily="18" charset="0"/>
                <a:cs typeface="Times New Roman" panose="02020603050405020304" pitchFamily="18" charset="0"/>
              </a:rPr>
              <a:t>1,3 </a:t>
            </a:r>
            <a:r>
              <a:rPr lang="en-US" b="1" dirty="0" err="1" smtClean="0">
                <a:solidFill>
                  <a:srgbClr val="002060"/>
                </a:solidFill>
                <a:latin typeface="Times New Roman" panose="02020603050405020304" pitchFamily="18" charset="0"/>
                <a:cs typeface="Times New Roman" panose="02020603050405020304" pitchFamily="18" charset="0"/>
              </a:rPr>
              <a:t>mln</a:t>
            </a:r>
            <a:r>
              <a:rPr lang="ru-RU" b="1" dirty="0" smtClean="0">
                <a:solidFill>
                  <a:srgbClr val="002060"/>
                </a:solidFill>
                <a:latin typeface="Times New Roman" panose="02020603050405020304" pitchFamily="18" charset="0"/>
                <a:cs typeface="Times New Roman" panose="02020603050405020304" pitchFamily="18" charset="0"/>
              </a:rPr>
              <a:t> </a:t>
            </a:r>
            <a:r>
              <a:rPr lang="en-US" b="1" dirty="0" err="1" smtClean="0">
                <a:solidFill>
                  <a:srgbClr val="002060"/>
                </a:solidFill>
                <a:latin typeface="Times New Roman" panose="02020603050405020304" pitchFamily="18" charset="0"/>
                <a:cs typeface="Times New Roman" panose="02020603050405020304" pitchFamily="18" charset="0"/>
              </a:rPr>
              <a:t>tonn</a:t>
            </a:r>
            <a:r>
              <a:rPr lang="ru-RU" b="1" dirty="0" smtClean="0">
                <a:solidFill>
                  <a:srgbClr val="002060"/>
                </a:solidFill>
                <a:latin typeface="Times New Roman" panose="02020603050405020304" pitchFamily="18" charset="0"/>
                <a:cs typeface="Times New Roman" panose="02020603050405020304" pitchFamily="18" charset="0"/>
              </a:rPr>
              <a:t>.</a:t>
            </a:r>
            <a:r>
              <a:rPr lang="ru-RU" b="1" dirty="0" smtClean="0">
                <a:solidFill>
                  <a:srgbClr val="002060"/>
                </a:solidFill>
                <a:effectLst/>
                <a:latin typeface="Times New Roman" panose="02020603050405020304" pitchFamily="18" charset="0"/>
                <a:cs typeface="Times New Roman" panose="02020603050405020304" pitchFamily="18" charset="0"/>
              </a:rPr>
              <a:t> </a:t>
            </a:r>
            <a:endParaRPr lang="ru-RU" b="1" dirty="0">
              <a:solidFill>
                <a:srgbClr val="002060"/>
              </a:solidFill>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февраль 2012.jpg"/>
          <p:cNvPicPr>
            <a:picLocks noChangeAspect="1"/>
          </p:cNvPicPr>
          <p:nvPr/>
        </p:nvPicPr>
        <p:blipFill>
          <a:blip r:embed="rId2" cstate="print"/>
          <a:stretch>
            <a:fillRect/>
          </a:stretch>
        </p:blipFill>
        <p:spPr>
          <a:xfrm>
            <a:off x="112437" y="836712"/>
            <a:ext cx="8919125" cy="5917448"/>
          </a:xfrm>
          <a:prstGeom prst="rect">
            <a:avLst/>
          </a:prstGeom>
        </p:spPr>
      </p:pic>
      <p:sp>
        <p:nvSpPr>
          <p:cNvPr id="5" name="TextBox 4"/>
          <p:cNvSpPr txBox="1"/>
          <p:nvPr/>
        </p:nvSpPr>
        <p:spPr>
          <a:xfrm>
            <a:off x="467544" y="116632"/>
            <a:ext cx="8208912" cy="707886"/>
          </a:xfrm>
          <a:prstGeom prst="rect">
            <a:avLst/>
          </a:prstGeom>
          <a:noFill/>
        </p:spPr>
        <p:txBody>
          <a:bodyPr wrap="square" rtlCol="0">
            <a:spAutoFit/>
          </a:bodyPr>
          <a:lstStyle/>
          <a:p>
            <a:pPr algn="ctr"/>
            <a:r>
              <a:rPr lang="en-US" sz="2400" b="1" dirty="0" smtClean="0">
                <a:solidFill>
                  <a:srgbClr val="002060"/>
                </a:solidFill>
                <a:latin typeface="Times New Roman" pitchFamily="18" charset="0"/>
                <a:cs typeface="Times New Roman" pitchFamily="18" charset="0"/>
              </a:rPr>
              <a:t>II. Ice Conditions in the Russian Arctic </a:t>
            </a:r>
          </a:p>
          <a:p>
            <a:pPr algn="ctr"/>
            <a:r>
              <a:rPr lang="en-US" sz="1600" b="1" dirty="0" smtClean="0">
                <a:solidFill>
                  <a:srgbClr val="002060"/>
                </a:solidFill>
                <a:latin typeface="Times New Roman" pitchFamily="18" charset="0"/>
                <a:cs typeface="Times New Roman" pitchFamily="18" charset="0"/>
              </a:rPr>
              <a:t>Satellite Image of Ice Conditions in the Russian sector of Arctic dd. </a:t>
            </a:r>
            <a:r>
              <a:rPr lang="ru-RU" sz="1600" b="1" dirty="0" smtClean="0">
                <a:solidFill>
                  <a:srgbClr val="002060"/>
                </a:solidFill>
                <a:latin typeface="Times New Roman" pitchFamily="18" charset="0"/>
                <a:cs typeface="Times New Roman" pitchFamily="18" charset="0"/>
              </a:rPr>
              <a:t>17</a:t>
            </a:r>
            <a:r>
              <a:rPr lang="en-US" sz="1600" b="1" dirty="0" smtClean="0">
                <a:solidFill>
                  <a:srgbClr val="002060"/>
                </a:solidFill>
                <a:latin typeface="Times New Roman" pitchFamily="18" charset="0"/>
                <a:cs typeface="Times New Roman" pitchFamily="18" charset="0"/>
              </a:rPr>
              <a:t>.0</a:t>
            </a:r>
            <a:r>
              <a:rPr lang="ru-RU" sz="1600" b="1" dirty="0" smtClean="0">
                <a:solidFill>
                  <a:srgbClr val="002060"/>
                </a:solidFill>
                <a:latin typeface="Times New Roman" pitchFamily="18" charset="0"/>
                <a:cs typeface="Times New Roman" pitchFamily="18" charset="0"/>
              </a:rPr>
              <a:t>9</a:t>
            </a:r>
            <a:r>
              <a:rPr lang="en-US" sz="1600" b="1" dirty="0" smtClean="0">
                <a:solidFill>
                  <a:srgbClr val="002060"/>
                </a:solidFill>
                <a:latin typeface="Times New Roman" pitchFamily="18" charset="0"/>
                <a:cs typeface="Times New Roman" pitchFamily="18" charset="0"/>
              </a:rPr>
              <a:t>.201</a:t>
            </a:r>
            <a:r>
              <a:rPr lang="ru-RU" sz="1600" b="1" dirty="0" smtClean="0">
                <a:solidFill>
                  <a:srgbClr val="002060"/>
                </a:solidFill>
                <a:latin typeface="Times New Roman" pitchFamily="18" charset="0"/>
                <a:cs typeface="Times New Roman" pitchFamily="18" charset="0"/>
              </a:rPr>
              <a:t>3</a:t>
            </a:r>
            <a:endParaRPr lang="ru-RU" sz="1600" b="1" dirty="0">
              <a:solidFill>
                <a:srgbClr val="002060"/>
              </a:solidFill>
              <a:latin typeface="Times New Roman" pitchFamily="18" charset="0"/>
              <a:cs typeface="Times New Roman" pitchFamily="18" charset="0"/>
            </a:endParaRPr>
          </a:p>
        </p:txBody>
      </p:sp>
      <p:grpSp>
        <p:nvGrpSpPr>
          <p:cNvPr id="2" name="Группа 18"/>
          <p:cNvGrpSpPr/>
          <p:nvPr/>
        </p:nvGrpSpPr>
        <p:grpSpPr>
          <a:xfrm>
            <a:off x="5364088" y="4161450"/>
            <a:ext cx="3600403" cy="2547980"/>
            <a:chOff x="5364088" y="4161450"/>
            <a:chExt cx="3600403" cy="2547980"/>
          </a:xfrm>
        </p:grpSpPr>
        <p:pic>
          <p:nvPicPr>
            <p:cNvPr id="7" name="Рисунок 6" descr="20130827.GIF"/>
            <p:cNvPicPr>
              <a:picLocks noChangeAspect="1"/>
            </p:cNvPicPr>
            <p:nvPr/>
          </p:nvPicPr>
          <p:blipFill>
            <a:blip r:embed="rId3" cstate="print"/>
            <a:stretch>
              <a:fillRect/>
            </a:stretch>
          </p:blipFill>
          <p:spPr>
            <a:xfrm>
              <a:off x="5364088" y="4161450"/>
              <a:ext cx="3528392" cy="2494771"/>
            </a:xfrm>
            <a:prstGeom prst="rect">
              <a:avLst/>
            </a:prstGeom>
          </p:spPr>
        </p:pic>
        <p:grpSp>
          <p:nvGrpSpPr>
            <p:cNvPr id="3" name="Группа 17"/>
            <p:cNvGrpSpPr/>
            <p:nvPr/>
          </p:nvGrpSpPr>
          <p:grpSpPr>
            <a:xfrm>
              <a:off x="7236296" y="6093296"/>
              <a:ext cx="1728195" cy="616134"/>
              <a:chOff x="7164286" y="6165304"/>
              <a:chExt cx="1584179" cy="616134"/>
            </a:xfrm>
          </p:grpSpPr>
          <p:grpSp>
            <p:nvGrpSpPr>
              <p:cNvPr id="6" name="Группа 13"/>
              <p:cNvGrpSpPr/>
              <p:nvPr/>
            </p:nvGrpSpPr>
            <p:grpSpPr>
              <a:xfrm>
                <a:off x="7164286" y="6165304"/>
                <a:ext cx="1584179" cy="246221"/>
                <a:chOff x="5580112" y="6165304"/>
                <a:chExt cx="2160245" cy="246221"/>
              </a:xfrm>
            </p:grpSpPr>
            <p:sp>
              <p:nvSpPr>
                <p:cNvPr id="12" name="Прямоугольник 11"/>
                <p:cNvSpPr/>
                <p:nvPr/>
              </p:nvSpPr>
              <p:spPr>
                <a:xfrm>
                  <a:off x="5580112" y="6237312"/>
                  <a:ext cx="216024" cy="14401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TextBox 12"/>
                <p:cNvSpPr txBox="1"/>
                <p:nvPr/>
              </p:nvSpPr>
              <p:spPr>
                <a:xfrm>
                  <a:off x="5796140" y="6165304"/>
                  <a:ext cx="1944217" cy="246221"/>
                </a:xfrm>
                <a:prstGeom prst="rect">
                  <a:avLst/>
                </a:prstGeom>
                <a:noFill/>
              </p:spPr>
              <p:txBody>
                <a:bodyPr wrap="square" rtlCol="0">
                  <a:spAutoFit/>
                </a:bodyPr>
                <a:lstStyle/>
                <a:p>
                  <a:r>
                    <a:rPr lang="en-US" sz="1000" b="1" dirty="0" smtClean="0">
                      <a:solidFill>
                        <a:srgbClr val="002060"/>
                      </a:solidFill>
                      <a:latin typeface="Times New Roman" pitchFamily="18" charset="0"/>
                      <a:cs typeface="Times New Roman" pitchFamily="18" charset="0"/>
                    </a:rPr>
                    <a:t>Ice Concentration 1-6</a:t>
                  </a:r>
                  <a:endParaRPr lang="ru-RU" sz="1000" b="1" dirty="0">
                    <a:solidFill>
                      <a:srgbClr val="002060"/>
                    </a:solidFill>
                    <a:latin typeface="Times New Roman" pitchFamily="18" charset="0"/>
                    <a:cs typeface="Times New Roman" pitchFamily="18" charset="0"/>
                  </a:endParaRPr>
                </a:p>
              </p:txBody>
            </p:sp>
          </p:grpSp>
          <p:grpSp>
            <p:nvGrpSpPr>
              <p:cNvPr id="8" name="Группа 14"/>
              <p:cNvGrpSpPr/>
              <p:nvPr/>
            </p:nvGrpSpPr>
            <p:grpSpPr>
              <a:xfrm>
                <a:off x="7164288" y="6381328"/>
                <a:ext cx="1584176" cy="400110"/>
                <a:chOff x="5580112" y="6165304"/>
                <a:chExt cx="2160240" cy="400110"/>
              </a:xfrm>
            </p:grpSpPr>
            <p:sp>
              <p:nvSpPr>
                <p:cNvPr id="16" name="Прямоугольник 15"/>
                <p:cNvSpPr/>
                <p:nvPr/>
              </p:nvSpPr>
              <p:spPr>
                <a:xfrm>
                  <a:off x="5580112" y="6237312"/>
                  <a:ext cx="216024" cy="144016"/>
                </a:xfrm>
                <a:prstGeom prst="rect">
                  <a:avLst/>
                </a:prstGeom>
                <a:solidFill>
                  <a:srgbClr val="CC9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TextBox 16"/>
                <p:cNvSpPr txBox="1"/>
                <p:nvPr/>
              </p:nvSpPr>
              <p:spPr>
                <a:xfrm>
                  <a:off x="5796137" y="6165304"/>
                  <a:ext cx="1944215" cy="400110"/>
                </a:xfrm>
                <a:prstGeom prst="rect">
                  <a:avLst/>
                </a:prstGeom>
                <a:noFill/>
              </p:spPr>
              <p:txBody>
                <a:bodyPr wrap="square" rtlCol="0">
                  <a:spAutoFit/>
                </a:bodyPr>
                <a:lstStyle/>
                <a:p>
                  <a:r>
                    <a:rPr lang="en-US" sz="1000" b="1" dirty="0" smtClean="0">
                      <a:solidFill>
                        <a:srgbClr val="002060"/>
                      </a:solidFill>
                      <a:latin typeface="Times New Roman" pitchFamily="18" charset="0"/>
                      <a:cs typeface="Times New Roman" pitchFamily="18" charset="0"/>
                    </a:rPr>
                    <a:t>Ice Concentration 7-10</a:t>
                  </a:r>
                  <a:endParaRPr lang="ru-RU" sz="1000" b="1" dirty="0">
                    <a:solidFill>
                      <a:srgbClr val="002060"/>
                    </a:solidFill>
                    <a:latin typeface="Times New Roman" pitchFamily="18" charset="0"/>
                    <a:cs typeface="Times New Roman" pitchFamily="18" charset="0"/>
                  </a:endParaRPr>
                </a:p>
              </p:txBody>
            </p:sp>
          </p:grpSp>
        </p:grpSp>
      </p:grpSp>
      <p:pic>
        <p:nvPicPr>
          <p:cNvPr id="14" name="Рисунок 13" descr="февраль 2012.jpg"/>
          <p:cNvPicPr>
            <a:picLocks noChangeAspect="1"/>
          </p:cNvPicPr>
          <p:nvPr/>
        </p:nvPicPr>
        <p:blipFill>
          <a:blip r:embed="rId4" cstate="print"/>
          <a:stretch>
            <a:fillRect/>
          </a:stretch>
        </p:blipFill>
        <p:spPr>
          <a:xfrm>
            <a:off x="251520" y="4149080"/>
            <a:ext cx="3744416" cy="2484256"/>
          </a:xfrm>
          <a:prstGeom prst="rect">
            <a:avLst/>
          </a:prstGeom>
        </p:spPr>
      </p:pic>
      <p:sp>
        <p:nvSpPr>
          <p:cNvPr id="15" name="TextBox 14"/>
          <p:cNvSpPr txBox="1"/>
          <p:nvPr/>
        </p:nvSpPr>
        <p:spPr>
          <a:xfrm>
            <a:off x="467544" y="5877272"/>
            <a:ext cx="1368152" cy="307777"/>
          </a:xfrm>
          <a:prstGeom prst="rect">
            <a:avLst/>
          </a:prstGeom>
          <a:noFill/>
        </p:spPr>
        <p:txBody>
          <a:bodyPr wrap="square" rtlCol="0">
            <a:spAutoFit/>
          </a:bodyPr>
          <a:lstStyle/>
          <a:p>
            <a:r>
              <a:rPr lang="en-US" sz="1400" b="1" dirty="0" smtClean="0">
                <a:solidFill>
                  <a:srgbClr val="002060"/>
                </a:solidFill>
                <a:latin typeface="Times New Roman" pitchFamily="18" charset="0"/>
                <a:cs typeface="Times New Roman" pitchFamily="18" charset="0"/>
              </a:rPr>
              <a:t>1</a:t>
            </a:r>
            <a:r>
              <a:rPr lang="ru-RU" sz="1400" b="1" dirty="0" smtClean="0">
                <a:solidFill>
                  <a:srgbClr val="002060"/>
                </a:solidFill>
                <a:latin typeface="Times New Roman" pitchFamily="18" charset="0"/>
                <a:cs typeface="Times New Roman" pitchFamily="18" charset="0"/>
              </a:rPr>
              <a:t>7</a:t>
            </a:r>
            <a:r>
              <a:rPr lang="en-US" sz="1400" b="1" dirty="0" smtClean="0">
                <a:solidFill>
                  <a:srgbClr val="002060"/>
                </a:solidFill>
                <a:latin typeface="Times New Roman" pitchFamily="18" charset="0"/>
                <a:cs typeface="Times New Roman" pitchFamily="18" charset="0"/>
              </a:rPr>
              <a:t>-1</a:t>
            </a:r>
            <a:r>
              <a:rPr lang="ru-RU" sz="1400" b="1" dirty="0" smtClean="0">
                <a:solidFill>
                  <a:srgbClr val="002060"/>
                </a:solidFill>
                <a:latin typeface="Times New Roman" pitchFamily="18" charset="0"/>
                <a:cs typeface="Times New Roman" pitchFamily="18" charset="0"/>
              </a:rPr>
              <a:t>8</a:t>
            </a:r>
            <a:r>
              <a:rPr lang="en-US" sz="1400" b="1" dirty="0" smtClean="0">
                <a:solidFill>
                  <a:srgbClr val="002060"/>
                </a:solidFill>
                <a:latin typeface="Times New Roman" pitchFamily="18" charset="0"/>
                <a:cs typeface="Times New Roman" pitchFamily="18" charset="0"/>
              </a:rPr>
              <a:t>.0</a:t>
            </a:r>
            <a:r>
              <a:rPr lang="ru-RU" sz="1400" b="1" dirty="0" smtClean="0">
                <a:solidFill>
                  <a:srgbClr val="002060"/>
                </a:solidFill>
                <a:latin typeface="Times New Roman" pitchFamily="18" charset="0"/>
                <a:cs typeface="Times New Roman" pitchFamily="18" charset="0"/>
              </a:rPr>
              <a:t>9</a:t>
            </a:r>
            <a:r>
              <a:rPr lang="en-US" sz="1400" b="1" dirty="0" smtClean="0">
                <a:solidFill>
                  <a:srgbClr val="002060"/>
                </a:solidFill>
                <a:latin typeface="Times New Roman" pitchFamily="18" charset="0"/>
                <a:cs typeface="Times New Roman" pitchFamily="18" charset="0"/>
              </a:rPr>
              <a:t>.2012</a:t>
            </a:r>
            <a:endParaRPr lang="ru-RU" sz="1400" dirty="0"/>
          </a:p>
        </p:txBody>
      </p:sp>
      <p:sp>
        <p:nvSpPr>
          <p:cNvPr id="18" name="TextBox 17"/>
          <p:cNvSpPr txBox="1"/>
          <p:nvPr/>
        </p:nvSpPr>
        <p:spPr>
          <a:xfrm>
            <a:off x="4211960" y="1268760"/>
            <a:ext cx="2088232" cy="523220"/>
          </a:xfrm>
          <a:prstGeom prst="rect">
            <a:avLst/>
          </a:prstGeom>
          <a:solidFill>
            <a:schemeClr val="bg1">
              <a:lumMod val="85000"/>
            </a:schemeClr>
          </a:solidFill>
          <a:ln>
            <a:solidFill>
              <a:schemeClr val="bg1">
                <a:lumMod val="75000"/>
              </a:schemeClr>
            </a:solidFill>
          </a:ln>
        </p:spPr>
        <p:txBody>
          <a:bodyPr wrap="square" rtlCol="0">
            <a:spAutoFit/>
          </a:bodyPr>
          <a:lstStyle/>
          <a:p>
            <a:pPr algn="ctr"/>
            <a:r>
              <a:rPr lang="en-US" sz="1400" b="1" dirty="0" smtClean="0">
                <a:solidFill>
                  <a:srgbClr val="002060"/>
                </a:solidFill>
                <a:latin typeface="Times New Roman" pitchFamily="18" charset="0"/>
                <a:cs typeface="Times New Roman" pitchFamily="18" charset="0"/>
              </a:rPr>
              <a:t>40% ice area increase compared to 2012</a:t>
            </a:r>
            <a:endParaRPr lang="ru-RU" sz="1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179512" y="2132856"/>
            <a:ext cx="8786813" cy="642937"/>
          </a:xfrm>
        </p:spPr>
        <p:txBody>
          <a:bodyPr/>
          <a:lstStyle/>
          <a:p>
            <a:pPr>
              <a:defRPr/>
            </a:pPr>
            <a:r>
              <a:rPr lang="en-US" sz="2800" b="1" dirty="0" smtClean="0">
                <a:solidFill>
                  <a:srgbClr val="002060"/>
                </a:solidFill>
                <a:effectLst>
                  <a:outerShdw blurRad="38100" dist="38100" dir="2700000" algn="tl">
                    <a:srgbClr val="000000">
                      <a:alpha val="43137"/>
                    </a:srgbClr>
                  </a:outerShdw>
                </a:effectLst>
              </a:rPr>
              <a:t>Northern Sea Route</a:t>
            </a:r>
            <a:endParaRPr lang="ru-RU" sz="2800" b="1" dirty="0">
              <a:solidFill>
                <a:srgbClr val="002060"/>
              </a:solidFill>
              <a:effectLst>
                <a:outerShdw blurRad="38100" dist="38100" dir="2700000" algn="tl">
                  <a:srgbClr val="000000">
                    <a:alpha val="43137"/>
                  </a:srgbClr>
                </a:outerShdw>
              </a:effectLst>
            </a:endParaRPr>
          </a:p>
        </p:txBody>
      </p:sp>
      <p:pic>
        <p:nvPicPr>
          <p:cNvPr id="10244" name="Picture 2"/>
          <p:cNvPicPr>
            <a:picLocks noGrp="1" noChangeAspect="1" noChangeArrowheads="1"/>
          </p:cNvPicPr>
          <p:nvPr>
            <p:ph idx="1"/>
          </p:nvPr>
        </p:nvPicPr>
        <p:blipFill>
          <a:blip r:embed="rId3" cstate="print"/>
          <a:srcRect/>
          <a:stretch>
            <a:fillRect/>
          </a:stretch>
        </p:blipFill>
        <p:spPr>
          <a:xfrm>
            <a:off x="539552" y="2708920"/>
            <a:ext cx="8143875" cy="2500313"/>
          </a:xfrm>
          <a:ln w="19050">
            <a:solidFill>
              <a:srgbClr val="000099"/>
            </a:solidFill>
          </a:ln>
        </p:spPr>
      </p:pic>
      <p:sp>
        <p:nvSpPr>
          <p:cNvPr id="47" name="Полилиния 46"/>
          <p:cNvSpPr/>
          <p:nvPr/>
        </p:nvSpPr>
        <p:spPr>
          <a:xfrm>
            <a:off x="4644008" y="3933056"/>
            <a:ext cx="1990725" cy="333375"/>
          </a:xfrm>
          <a:custGeom>
            <a:avLst/>
            <a:gdLst>
              <a:gd name="connsiteX0" fmla="*/ 0 w 1990725"/>
              <a:gd name="connsiteY0" fmla="*/ 333375 h 333375"/>
              <a:gd name="connsiteX1" fmla="*/ 1990725 w 1990725"/>
              <a:gd name="connsiteY1" fmla="*/ 0 h 333375"/>
            </a:gdLst>
            <a:ahLst/>
            <a:cxnLst>
              <a:cxn ang="0">
                <a:pos x="connsiteX0" y="connsiteY0"/>
              </a:cxn>
              <a:cxn ang="0">
                <a:pos x="connsiteX1" y="connsiteY1"/>
              </a:cxn>
            </a:cxnLst>
            <a:rect l="l" t="t" r="r" b="b"/>
            <a:pathLst>
              <a:path w="1990725" h="333375">
                <a:moveTo>
                  <a:pt x="0" y="333375"/>
                </a:moveTo>
                <a:lnTo>
                  <a:pt x="1990725" y="0"/>
                </a:lnTo>
              </a:path>
            </a:pathLst>
          </a:cu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sp>
        <p:nvSpPr>
          <p:cNvPr id="51" name="Полилиния 50"/>
          <p:cNvSpPr/>
          <p:nvPr/>
        </p:nvSpPr>
        <p:spPr>
          <a:xfrm>
            <a:off x="3419872" y="4293096"/>
            <a:ext cx="1138238" cy="352425"/>
          </a:xfrm>
          <a:custGeom>
            <a:avLst/>
            <a:gdLst>
              <a:gd name="connsiteX0" fmla="*/ 47739 w 1138409"/>
              <a:gd name="connsiteY0" fmla="*/ 352540 h 352540"/>
              <a:gd name="connsiteX1" fmla="*/ 124857 w 1138409"/>
              <a:gd name="connsiteY1" fmla="*/ 319489 h 352540"/>
              <a:gd name="connsiteX2" fmla="*/ 168925 w 1138409"/>
              <a:gd name="connsiteY2" fmla="*/ 286439 h 352540"/>
              <a:gd name="connsiteX3" fmla="*/ 1138409 w 1138409"/>
              <a:gd name="connsiteY3" fmla="*/ 0 h 352540"/>
            </a:gdLst>
            <a:ahLst/>
            <a:cxnLst>
              <a:cxn ang="0">
                <a:pos x="connsiteX0" y="connsiteY0"/>
              </a:cxn>
              <a:cxn ang="0">
                <a:pos x="connsiteX1" y="connsiteY1"/>
              </a:cxn>
              <a:cxn ang="0">
                <a:pos x="connsiteX2" y="connsiteY2"/>
              </a:cxn>
              <a:cxn ang="0">
                <a:pos x="connsiteX3" y="connsiteY3"/>
              </a:cxn>
            </a:cxnLst>
            <a:rect l="l" t="t" r="r" b="b"/>
            <a:pathLst>
              <a:path w="1138409" h="352540">
                <a:moveTo>
                  <a:pt x="47739" y="352540"/>
                </a:moveTo>
                <a:cubicBezTo>
                  <a:pt x="76199" y="341523"/>
                  <a:pt x="104659" y="330506"/>
                  <a:pt x="124857" y="319489"/>
                </a:cubicBezTo>
                <a:cubicBezTo>
                  <a:pt x="145055" y="308472"/>
                  <a:pt x="0" y="339687"/>
                  <a:pt x="168925" y="286439"/>
                </a:cubicBezTo>
                <a:cubicBezTo>
                  <a:pt x="337850" y="233191"/>
                  <a:pt x="738129" y="116595"/>
                  <a:pt x="1138409" y="0"/>
                </a:cubicBezTo>
              </a:path>
            </a:pathLst>
          </a:custGeom>
          <a:ln w="190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grpSp>
        <p:nvGrpSpPr>
          <p:cNvPr id="19" name="Группа 18"/>
          <p:cNvGrpSpPr/>
          <p:nvPr/>
        </p:nvGrpSpPr>
        <p:grpSpPr>
          <a:xfrm>
            <a:off x="827584" y="2924944"/>
            <a:ext cx="7858125" cy="3419475"/>
            <a:chOff x="781050" y="2366963"/>
            <a:chExt cx="7858125" cy="3419475"/>
          </a:xfrm>
        </p:grpSpPr>
        <p:sp>
          <p:nvSpPr>
            <p:cNvPr id="48" name="Скругленная прямоугольная выноска 47"/>
            <p:cNvSpPr/>
            <p:nvPr/>
          </p:nvSpPr>
          <p:spPr>
            <a:xfrm>
              <a:off x="1571625" y="4929188"/>
              <a:ext cx="2714625" cy="857250"/>
            </a:xfrm>
            <a:prstGeom prst="wedgeRoundRectCallout">
              <a:avLst>
                <a:gd name="adj1" fmla="val 77106"/>
                <a:gd name="adj2" fmla="val -180332"/>
                <a:gd name="adj3" fmla="val 16667"/>
              </a:avLst>
            </a:prstGeom>
            <a:solidFill>
              <a:srgbClr val="6699FF"/>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smtClean="0">
                  <a:solidFill>
                    <a:schemeClr val="bg1"/>
                  </a:solidFill>
                </a:rPr>
                <a:t>Draught</a:t>
              </a:r>
              <a:r>
                <a:rPr lang="ru-RU" sz="1400" b="1" dirty="0" smtClean="0">
                  <a:solidFill>
                    <a:schemeClr val="bg1"/>
                  </a:solidFill>
                </a:rPr>
                <a:t> 12,5 </a:t>
              </a:r>
              <a:r>
                <a:rPr lang="en-US" sz="1400" b="1" dirty="0" smtClean="0">
                  <a:solidFill>
                    <a:schemeClr val="bg1"/>
                  </a:solidFill>
                </a:rPr>
                <a:t>m</a:t>
              </a:r>
              <a:endParaRPr lang="ru-RU" sz="1400" b="1" dirty="0">
                <a:solidFill>
                  <a:schemeClr val="bg1"/>
                </a:solidFill>
              </a:endParaRPr>
            </a:p>
          </p:txBody>
        </p:sp>
        <p:sp>
          <p:nvSpPr>
            <p:cNvPr id="45" name="Скругленная прямоугольная выноска 44"/>
            <p:cNvSpPr/>
            <p:nvPr/>
          </p:nvSpPr>
          <p:spPr>
            <a:xfrm>
              <a:off x="4929188" y="4929188"/>
              <a:ext cx="2714625" cy="857250"/>
            </a:xfrm>
            <a:prstGeom prst="wedgeRoundRectCallout">
              <a:avLst>
                <a:gd name="adj1" fmla="val -36172"/>
                <a:gd name="adj2" fmla="val -199599"/>
                <a:gd name="adj3" fmla="val 16667"/>
              </a:avLst>
            </a:prstGeom>
            <a:solidFill>
              <a:srgbClr val="6699FF"/>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smtClean="0">
                  <a:solidFill>
                    <a:schemeClr val="bg1"/>
                  </a:solidFill>
                </a:rPr>
                <a:t>Draught</a:t>
              </a:r>
              <a:r>
                <a:rPr lang="ru-RU" sz="1400" b="1" dirty="0" smtClean="0">
                  <a:solidFill>
                    <a:schemeClr val="bg1"/>
                  </a:solidFill>
                </a:rPr>
                <a:t> 18 </a:t>
              </a:r>
              <a:r>
                <a:rPr lang="en-US" sz="1400" b="1" dirty="0" smtClean="0">
                  <a:solidFill>
                    <a:schemeClr val="bg1"/>
                  </a:solidFill>
                </a:rPr>
                <a:t>m</a:t>
              </a:r>
              <a:endParaRPr lang="ru-RU" sz="1400" b="1" dirty="0">
                <a:solidFill>
                  <a:schemeClr val="bg1"/>
                </a:solidFill>
              </a:endParaRPr>
            </a:p>
          </p:txBody>
        </p:sp>
        <p:grpSp>
          <p:nvGrpSpPr>
            <p:cNvPr id="18" name="Группа 17"/>
            <p:cNvGrpSpPr/>
            <p:nvPr/>
          </p:nvGrpSpPr>
          <p:grpSpPr>
            <a:xfrm>
              <a:off x="781050" y="2366963"/>
              <a:ext cx="7858125" cy="2271712"/>
              <a:chOff x="781050" y="2366963"/>
              <a:chExt cx="7858125" cy="2271712"/>
            </a:xfrm>
          </p:grpSpPr>
          <p:sp>
            <p:nvSpPr>
              <p:cNvPr id="38" name="5-конечная звезда 37"/>
              <p:cNvSpPr/>
              <p:nvPr/>
            </p:nvSpPr>
            <p:spPr>
              <a:xfrm>
                <a:off x="1928813" y="2928938"/>
                <a:ext cx="71437" cy="71437"/>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39" name="TextBox 38"/>
              <p:cNvSpPr txBox="1"/>
              <p:nvPr/>
            </p:nvSpPr>
            <p:spPr>
              <a:xfrm>
                <a:off x="1069082" y="2582987"/>
                <a:ext cx="1000125" cy="276225"/>
              </a:xfrm>
              <a:prstGeom prst="rect">
                <a:avLst/>
              </a:prstGeom>
              <a:noFill/>
            </p:spPr>
            <p:txBody>
              <a:bodyPr>
                <a:spAutoFit/>
              </a:bodyPr>
              <a:lstStyle/>
              <a:p>
                <a:pPr>
                  <a:defRPr/>
                </a:pPr>
                <a:r>
                  <a:rPr lang="en-US" sz="1200" b="1" dirty="0" smtClean="0">
                    <a:solidFill>
                      <a:srgbClr val="FF0000"/>
                    </a:solidFill>
                    <a:effectLst>
                      <a:outerShdw blurRad="38100" dist="38100" dir="2700000" algn="tl">
                        <a:srgbClr val="000000">
                          <a:alpha val="43137"/>
                        </a:srgbClr>
                      </a:outerShdw>
                    </a:effectLst>
                  </a:rPr>
                  <a:t>Murmansk</a:t>
                </a:r>
                <a:endParaRPr lang="ru-RU" sz="1200" b="1" dirty="0">
                  <a:solidFill>
                    <a:srgbClr val="FF0000"/>
                  </a:solidFill>
                  <a:effectLst>
                    <a:outerShdw blurRad="38100" dist="38100" dir="2700000" algn="tl">
                      <a:srgbClr val="000000">
                        <a:alpha val="43137"/>
                      </a:srgbClr>
                    </a:outerShdw>
                  </a:effectLst>
                </a:endParaRPr>
              </a:p>
            </p:txBody>
          </p:sp>
          <p:sp>
            <p:nvSpPr>
              <p:cNvPr id="40" name="TextBox 39"/>
              <p:cNvSpPr txBox="1"/>
              <p:nvPr/>
            </p:nvSpPr>
            <p:spPr>
              <a:xfrm>
                <a:off x="781050" y="2887663"/>
                <a:ext cx="928688" cy="276225"/>
              </a:xfrm>
              <a:prstGeom prst="rect">
                <a:avLst/>
              </a:prstGeom>
              <a:noFill/>
            </p:spPr>
            <p:txBody>
              <a:bodyPr>
                <a:spAutoFit/>
              </a:bodyPr>
              <a:lstStyle/>
              <a:p>
                <a:pPr>
                  <a:defRPr/>
                </a:pPr>
                <a:r>
                  <a:rPr lang="en-US" sz="1200" b="1" dirty="0" err="1" smtClean="0">
                    <a:solidFill>
                      <a:srgbClr val="FF0000"/>
                    </a:solidFill>
                    <a:effectLst>
                      <a:outerShdw blurRad="38100" dist="38100" dir="2700000" algn="tl">
                        <a:srgbClr val="000000">
                          <a:alpha val="43137"/>
                        </a:srgbClr>
                      </a:outerShdw>
                    </a:effectLst>
                  </a:rPr>
                  <a:t>Vitino</a:t>
                </a:r>
                <a:endParaRPr lang="ru-RU" sz="1200" b="1" dirty="0">
                  <a:solidFill>
                    <a:srgbClr val="FF0000"/>
                  </a:solidFill>
                  <a:effectLst>
                    <a:outerShdw blurRad="38100" dist="38100" dir="2700000" algn="tl">
                      <a:srgbClr val="000000">
                        <a:alpha val="43137"/>
                      </a:srgbClr>
                    </a:outerShdw>
                  </a:effectLst>
                </a:endParaRPr>
              </a:p>
            </p:txBody>
          </p:sp>
          <p:sp>
            <p:nvSpPr>
              <p:cNvPr id="41" name="TextBox 40"/>
              <p:cNvSpPr txBox="1"/>
              <p:nvPr/>
            </p:nvSpPr>
            <p:spPr>
              <a:xfrm>
                <a:off x="1428750" y="4214813"/>
                <a:ext cx="1857375" cy="276225"/>
              </a:xfrm>
              <a:prstGeom prst="rect">
                <a:avLst/>
              </a:prstGeom>
              <a:noFill/>
            </p:spPr>
            <p:txBody>
              <a:bodyPr>
                <a:spAutoFit/>
              </a:bodyPr>
              <a:lstStyle/>
              <a:p>
                <a:pPr algn="r">
                  <a:defRPr/>
                </a:pPr>
                <a:r>
                  <a:rPr lang="en-US" sz="1200" b="1" dirty="0" smtClean="0">
                    <a:solidFill>
                      <a:srgbClr val="FF0000"/>
                    </a:solidFill>
                    <a:effectLst>
                      <a:outerShdw blurRad="38100" dist="38100" dir="2700000" algn="tl">
                        <a:srgbClr val="000000">
                          <a:alpha val="43137"/>
                        </a:srgbClr>
                      </a:outerShdw>
                    </a:effectLst>
                  </a:rPr>
                  <a:t>c</a:t>
                </a:r>
                <a:r>
                  <a:rPr lang="ru-RU" sz="1200" b="1" dirty="0" smtClean="0">
                    <a:solidFill>
                      <a:srgbClr val="FF0000"/>
                    </a:solidFill>
                    <a:effectLst>
                      <a:outerShdw blurRad="38100" dist="38100" dir="2700000" algn="tl">
                        <a:srgbClr val="000000">
                          <a:alpha val="43137"/>
                        </a:srgbClr>
                      </a:outerShdw>
                    </a:effectLst>
                  </a:rPr>
                  <a:t> </a:t>
                </a:r>
                <a:r>
                  <a:rPr lang="en-US" sz="1200" b="1" dirty="0" err="1" smtClean="0">
                    <a:solidFill>
                      <a:srgbClr val="FF0000"/>
                    </a:solidFill>
                    <a:effectLst>
                      <a:outerShdw blurRad="38100" dist="38100" dir="2700000" algn="tl">
                        <a:srgbClr val="000000">
                          <a:alpha val="43137"/>
                        </a:srgbClr>
                      </a:outerShdw>
                    </a:effectLst>
                  </a:rPr>
                  <a:t>Drovyanoy</a:t>
                </a:r>
                <a:r>
                  <a:rPr lang="en-US" sz="1200" b="1" dirty="0" smtClean="0">
                    <a:solidFill>
                      <a:srgbClr val="FF0000"/>
                    </a:solidFill>
                    <a:effectLst>
                      <a:outerShdw blurRad="38100" dist="38100" dir="2700000" algn="tl">
                        <a:srgbClr val="000000">
                          <a:alpha val="43137"/>
                        </a:srgbClr>
                      </a:outerShdw>
                    </a:effectLst>
                  </a:rPr>
                  <a:t>, </a:t>
                </a:r>
                <a:r>
                  <a:rPr lang="en-US" sz="1200" b="1" dirty="0" err="1" smtClean="0">
                    <a:solidFill>
                      <a:srgbClr val="FF0000"/>
                    </a:solidFill>
                    <a:effectLst>
                      <a:outerShdw blurRad="38100" dist="38100" dir="2700000" algn="tl">
                        <a:srgbClr val="000000">
                          <a:alpha val="43137"/>
                        </a:srgbClr>
                      </a:outerShdw>
                    </a:effectLst>
                  </a:rPr>
                  <a:t>Yamal</a:t>
                </a:r>
                <a:endParaRPr lang="ru-RU" sz="1200" b="1" dirty="0">
                  <a:solidFill>
                    <a:srgbClr val="FF0000"/>
                  </a:solidFill>
                  <a:effectLst>
                    <a:outerShdw blurRad="38100" dist="38100" dir="2700000" algn="tl">
                      <a:srgbClr val="000000">
                        <a:alpha val="43137"/>
                      </a:srgbClr>
                    </a:outerShdw>
                  </a:effectLst>
                </a:endParaRPr>
              </a:p>
            </p:txBody>
          </p:sp>
          <p:sp>
            <p:nvSpPr>
              <p:cNvPr id="42" name="5-конечная звезда 41"/>
              <p:cNvSpPr/>
              <p:nvPr/>
            </p:nvSpPr>
            <p:spPr>
              <a:xfrm>
                <a:off x="3281363" y="4124325"/>
                <a:ext cx="71437" cy="71438"/>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44" name="5-конечная звезда 43"/>
              <p:cNvSpPr/>
              <p:nvPr/>
            </p:nvSpPr>
            <p:spPr>
              <a:xfrm>
                <a:off x="1570038" y="3067050"/>
                <a:ext cx="71437" cy="71438"/>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49" name="Полилиния 48"/>
              <p:cNvSpPr/>
              <p:nvPr/>
            </p:nvSpPr>
            <p:spPr>
              <a:xfrm>
                <a:off x="1571625" y="3144838"/>
                <a:ext cx="1643063" cy="427037"/>
              </a:xfrm>
              <a:custGeom>
                <a:avLst/>
                <a:gdLst>
                  <a:gd name="connsiteX0" fmla="*/ 3672 w 1667219"/>
                  <a:gd name="connsiteY0" fmla="*/ 0 h 427822"/>
                  <a:gd name="connsiteX1" fmla="*/ 3672 w 1667219"/>
                  <a:gd name="connsiteY1" fmla="*/ 176269 h 427822"/>
                  <a:gd name="connsiteX2" fmla="*/ 25706 w 1667219"/>
                  <a:gd name="connsiteY2" fmla="*/ 275421 h 427822"/>
                  <a:gd name="connsiteX3" fmla="*/ 36723 w 1667219"/>
                  <a:gd name="connsiteY3" fmla="*/ 308472 h 427822"/>
                  <a:gd name="connsiteX4" fmla="*/ 113841 w 1667219"/>
                  <a:gd name="connsiteY4" fmla="*/ 363556 h 427822"/>
                  <a:gd name="connsiteX5" fmla="*/ 279094 w 1667219"/>
                  <a:gd name="connsiteY5" fmla="*/ 418641 h 427822"/>
                  <a:gd name="connsiteX6" fmla="*/ 499431 w 1667219"/>
                  <a:gd name="connsiteY6" fmla="*/ 308472 h 427822"/>
                  <a:gd name="connsiteX7" fmla="*/ 1667219 w 1667219"/>
                  <a:gd name="connsiteY7" fmla="*/ 176269 h 427822"/>
                  <a:gd name="connsiteX0" fmla="*/ 3672 w 1714376"/>
                  <a:gd name="connsiteY0" fmla="*/ 0 h 427822"/>
                  <a:gd name="connsiteX1" fmla="*/ 3672 w 1714376"/>
                  <a:gd name="connsiteY1" fmla="*/ 176269 h 427822"/>
                  <a:gd name="connsiteX2" fmla="*/ 25706 w 1714376"/>
                  <a:gd name="connsiteY2" fmla="*/ 275421 h 427822"/>
                  <a:gd name="connsiteX3" fmla="*/ 36723 w 1714376"/>
                  <a:gd name="connsiteY3" fmla="*/ 308472 h 427822"/>
                  <a:gd name="connsiteX4" fmla="*/ 113841 w 1714376"/>
                  <a:gd name="connsiteY4" fmla="*/ 363556 h 427822"/>
                  <a:gd name="connsiteX5" fmla="*/ 279094 w 1714376"/>
                  <a:gd name="connsiteY5" fmla="*/ 418641 h 427822"/>
                  <a:gd name="connsiteX6" fmla="*/ 499431 w 1714376"/>
                  <a:gd name="connsiteY6" fmla="*/ 308472 h 427822"/>
                  <a:gd name="connsiteX7" fmla="*/ 1714376 w 1714376"/>
                  <a:gd name="connsiteY7" fmla="*/ 175060 h 42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376" h="427822">
                    <a:moveTo>
                      <a:pt x="3672" y="0"/>
                    </a:moveTo>
                    <a:cubicBezTo>
                      <a:pt x="1836" y="65183"/>
                      <a:pt x="0" y="130366"/>
                      <a:pt x="3672" y="176269"/>
                    </a:cubicBezTo>
                    <a:cubicBezTo>
                      <a:pt x="7344" y="222172"/>
                      <a:pt x="20198" y="253387"/>
                      <a:pt x="25706" y="275421"/>
                    </a:cubicBezTo>
                    <a:cubicBezTo>
                      <a:pt x="31215" y="297455"/>
                      <a:pt x="22034" y="293783"/>
                      <a:pt x="36723" y="308472"/>
                    </a:cubicBezTo>
                    <a:cubicBezTo>
                      <a:pt x="51412" y="323161"/>
                      <a:pt x="73446" y="345195"/>
                      <a:pt x="113841" y="363556"/>
                    </a:cubicBezTo>
                    <a:cubicBezTo>
                      <a:pt x="154236" y="381918"/>
                      <a:pt x="214829" y="427822"/>
                      <a:pt x="279094" y="418641"/>
                    </a:cubicBezTo>
                    <a:cubicBezTo>
                      <a:pt x="343359" y="409460"/>
                      <a:pt x="260217" y="349069"/>
                      <a:pt x="499431" y="308472"/>
                    </a:cubicBezTo>
                    <a:cubicBezTo>
                      <a:pt x="738645" y="267875"/>
                      <a:pt x="1514236" y="200766"/>
                      <a:pt x="1714376" y="175060"/>
                    </a:cubicBezTo>
                  </a:path>
                </a:pathLst>
              </a:custGeom>
              <a:ln w="190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sp>
            <p:nvSpPr>
              <p:cNvPr id="46" name="Полилиния 45"/>
              <p:cNvSpPr/>
              <p:nvPr/>
            </p:nvSpPr>
            <p:spPr>
              <a:xfrm>
                <a:off x="1924050" y="2366963"/>
                <a:ext cx="6715125" cy="2271712"/>
              </a:xfrm>
              <a:custGeom>
                <a:avLst/>
                <a:gdLst>
                  <a:gd name="connsiteX0" fmla="*/ 0 w 6715125"/>
                  <a:gd name="connsiteY0" fmla="*/ 614362 h 2271712"/>
                  <a:gd name="connsiteX1" fmla="*/ 1152525 w 6715125"/>
                  <a:gd name="connsiteY1" fmla="*/ 900112 h 2271712"/>
                  <a:gd name="connsiteX2" fmla="*/ 1676400 w 6715125"/>
                  <a:gd name="connsiteY2" fmla="*/ 1109662 h 2271712"/>
                  <a:gd name="connsiteX3" fmla="*/ 2295525 w 6715125"/>
                  <a:gd name="connsiteY3" fmla="*/ 1347787 h 2271712"/>
                  <a:gd name="connsiteX4" fmla="*/ 2533650 w 6715125"/>
                  <a:gd name="connsiteY4" fmla="*/ 1395412 h 2271712"/>
                  <a:gd name="connsiteX5" fmla="*/ 2647950 w 6715125"/>
                  <a:gd name="connsiteY5" fmla="*/ 1366837 h 2271712"/>
                  <a:gd name="connsiteX6" fmla="*/ 2800350 w 6715125"/>
                  <a:gd name="connsiteY6" fmla="*/ 1404937 h 2271712"/>
                  <a:gd name="connsiteX7" fmla="*/ 3724275 w 6715125"/>
                  <a:gd name="connsiteY7" fmla="*/ 1509712 h 2271712"/>
                  <a:gd name="connsiteX8" fmla="*/ 3790950 w 6715125"/>
                  <a:gd name="connsiteY8" fmla="*/ 1500187 h 2271712"/>
                  <a:gd name="connsiteX9" fmla="*/ 3914775 w 6715125"/>
                  <a:gd name="connsiteY9" fmla="*/ 1423987 h 2271712"/>
                  <a:gd name="connsiteX10" fmla="*/ 4924425 w 6715125"/>
                  <a:gd name="connsiteY10" fmla="*/ 871537 h 2271712"/>
                  <a:gd name="connsiteX11" fmla="*/ 4991100 w 6715125"/>
                  <a:gd name="connsiteY11" fmla="*/ 823912 h 2271712"/>
                  <a:gd name="connsiteX12" fmla="*/ 5133975 w 6715125"/>
                  <a:gd name="connsiteY12" fmla="*/ 633412 h 2271712"/>
                  <a:gd name="connsiteX13" fmla="*/ 5314950 w 6715125"/>
                  <a:gd name="connsiteY13" fmla="*/ 471487 h 2271712"/>
                  <a:gd name="connsiteX14" fmla="*/ 5715000 w 6715125"/>
                  <a:gd name="connsiteY14" fmla="*/ 90487 h 2271712"/>
                  <a:gd name="connsiteX15" fmla="*/ 5819775 w 6715125"/>
                  <a:gd name="connsiteY15" fmla="*/ 61912 h 2271712"/>
                  <a:gd name="connsiteX16" fmla="*/ 5905500 w 6715125"/>
                  <a:gd name="connsiteY16" fmla="*/ 14287 h 2271712"/>
                  <a:gd name="connsiteX17" fmla="*/ 6134100 w 6715125"/>
                  <a:gd name="connsiteY17" fmla="*/ 147637 h 2271712"/>
                  <a:gd name="connsiteX18" fmla="*/ 6191250 w 6715125"/>
                  <a:gd name="connsiteY18" fmla="*/ 271462 h 2271712"/>
                  <a:gd name="connsiteX19" fmla="*/ 6324600 w 6715125"/>
                  <a:gd name="connsiteY19" fmla="*/ 785812 h 2271712"/>
                  <a:gd name="connsiteX20" fmla="*/ 6715125 w 6715125"/>
                  <a:gd name="connsiteY20" fmla="*/ 2271712 h 2271712"/>
                  <a:gd name="connsiteX0" fmla="*/ 0 w 6715125"/>
                  <a:gd name="connsiteY0" fmla="*/ 614362 h 2271712"/>
                  <a:gd name="connsiteX1" fmla="*/ 1152525 w 6715125"/>
                  <a:gd name="connsiteY1" fmla="*/ 900112 h 2271712"/>
                  <a:gd name="connsiteX2" fmla="*/ 1676400 w 6715125"/>
                  <a:gd name="connsiteY2" fmla="*/ 1109662 h 2271712"/>
                  <a:gd name="connsiteX3" fmla="*/ 2295525 w 6715125"/>
                  <a:gd name="connsiteY3" fmla="*/ 1347787 h 2271712"/>
                  <a:gd name="connsiteX4" fmla="*/ 2505074 w 6715125"/>
                  <a:gd name="connsiteY4" fmla="*/ 1400173 h 2271712"/>
                  <a:gd name="connsiteX5" fmla="*/ 2647950 w 6715125"/>
                  <a:gd name="connsiteY5" fmla="*/ 1366837 h 2271712"/>
                  <a:gd name="connsiteX6" fmla="*/ 2800350 w 6715125"/>
                  <a:gd name="connsiteY6" fmla="*/ 1404937 h 2271712"/>
                  <a:gd name="connsiteX7" fmla="*/ 3724275 w 6715125"/>
                  <a:gd name="connsiteY7" fmla="*/ 1509712 h 2271712"/>
                  <a:gd name="connsiteX8" fmla="*/ 3790950 w 6715125"/>
                  <a:gd name="connsiteY8" fmla="*/ 1500187 h 2271712"/>
                  <a:gd name="connsiteX9" fmla="*/ 3914775 w 6715125"/>
                  <a:gd name="connsiteY9" fmla="*/ 1423987 h 2271712"/>
                  <a:gd name="connsiteX10" fmla="*/ 4924425 w 6715125"/>
                  <a:gd name="connsiteY10" fmla="*/ 871537 h 2271712"/>
                  <a:gd name="connsiteX11" fmla="*/ 4991100 w 6715125"/>
                  <a:gd name="connsiteY11" fmla="*/ 823912 h 2271712"/>
                  <a:gd name="connsiteX12" fmla="*/ 5133975 w 6715125"/>
                  <a:gd name="connsiteY12" fmla="*/ 633412 h 2271712"/>
                  <a:gd name="connsiteX13" fmla="*/ 5314950 w 6715125"/>
                  <a:gd name="connsiteY13" fmla="*/ 471487 h 2271712"/>
                  <a:gd name="connsiteX14" fmla="*/ 5715000 w 6715125"/>
                  <a:gd name="connsiteY14" fmla="*/ 90487 h 2271712"/>
                  <a:gd name="connsiteX15" fmla="*/ 5819775 w 6715125"/>
                  <a:gd name="connsiteY15" fmla="*/ 61912 h 2271712"/>
                  <a:gd name="connsiteX16" fmla="*/ 5905500 w 6715125"/>
                  <a:gd name="connsiteY16" fmla="*/ 14287 h 2271712"/>
                  <a:gd name="connsiteX17" fmla="*/ 6134100 w 6715125"/>
                  <a:gd name="connsiteY17" fmla="*/ 147637 h 2271712"/>
                  <a:gd name="connsiteX18" fmla="*/ 6191250 w 6715125"/>
                  <a:gd name="connsiteY18" fmla="*/ 271462 h 2271712"/>
                  <a:gd name="connsiteX19" fmla="*/ 6324600 w 6715125"/>
                  <a:gd name="connsiteY19" fmla="*/ 785812 h 2271712"/>
                  <a:gd name="connsiteX20" fmla="*/ 6715125 w 6715125"/>
                  <a:gd name="connsiteY20" fmla="*/ 2271712 h 2271712"/>
                  <a:gd name="connsiteX0" fmla="*/ 0 w 6715125"/>
                  <a:gd name="connsiteY0" fmla="*/ 614362 h 2271712"/>
                  <a:gd name="connsiteX1" fmla="*/ 1152525 w 6715125"/>
                  <a:gd name="connsiteY1" fmla="*/ 900112 h 2271712"/>
                  <a:gd name="connsiteX2" fmla="*/ 1676400 w 6715125"/>
                  <a:gd name="connsiteY2" fmla="*/ 1109662 h 2271712"/>
                  <a:gd name="connsiteX3" fmla="*/ 2295525 w 6715125"/>
                  <a:gd name="connsiteY3" fmla="*/ 1347787 h 2271712"/>
                  <a:gd name="connsiteX4" fmla="*/ 2505074 w 6715125"/>
                  <a:gd name="connsiteY4" fmla="*/ 1400173 h 2271712"/>
                  <a:gd name="connsiteX5" fmla="*/ 2647950 w 6715125"/>
                  <a:gd name="connsiteY5" fmla="*/ 1366837 h 2271712"/>
                  <a:gd name="connsiteX6" fmla="*/ 2800350 w 6715125"/>
                  <a:gd name="connsiteY6" fmla="*/ 1404937 h 2271712"/>
                  <a:gd name="connsiteX7" fmla="*/ 3648082 w 6715125"/>
                  <a:gd name="connsiteY7" fmla="*/ 1471611 h 2271712"/>
                  <a:gd name="connsiteX8" fmla="*/ 3790950 w 6715125"/>
                  <a:gd name="connsiteY8" fmla="*/ 1500187 h 2271712"/>
                  <a:gd name="connsiteX9" fmla="*/ 3914775 w 6715125"/>
                  <a:gd name="connsiteY9" fmla="*/ 1423987 h 2271712"/>
                  <a:gd name="connsiteX10" fmla="*/ 4924425 w 6715125"/>
                  <a:gd name="connsiteY10" fmla="*/ 871537 h 2271712"/>
                  <a:gd name="connsiteX11" fmla="*/ 4991100 w 6715125"/>
                  <a:gd name="connsiteY11" fmla="*/ 823912 h 2271712"/>
                  <a:gd name="connsiteX12" fmla="*/ 5133975 w 6715125"/>
                  <a:gd name="connsiteY12" fmla="*/ 633412 h 2271712"/>
                  <a:gd name="connsiteX13" fmla="*/ 5314950 w 6715125"/>
                  <a:gd name="connsiteY13" fmla="*/ 471487 h 2271712"/>
                  <a:gd name="connsiteX14" fmla="*/ 5715000 w 6715125"/>
                  <a:gd name="connsiteY14" fmla="*/ 90487 h 2271712"/>
                  <a:gd name="connsiteX15" fmla="*/ 5819775 w 6715125"/>
                  <a:gd name="connsiteY15" fmla="*/ 61912 h 2271712"/>
                  <a:gd name="connsiteX16" fmla="*/ 5905500 w 6715125"/>
                  <a:gd name="connsiteY16" fmla="*/ 14287 h 2271712"/>
                  <a:gd name="connsiteX17" fmla="*/ 6134100 w 6715125"/>
                  <a:gd name="connsiteY17" fmla="*/ 147637 h 2271712"/>
                  <a:gd name="connsiteX18" fmla="*/ 6191250 w 6715125"/>
                  <a:gd name="connsiteY18" fmla="*/ 271462 h 2271712"/>
                  <a:gd name="connsiteX19" fmla="*/ 6324600 w 6715125"/>
                  <a:gd name="connsiteY19" fmla="*/ 785812 h 2271712"/>
                  <a:gd name="connsiteX20" fmla="*/ 6715125 w 6715125"/>
                  <a:gd name="connsiteY20" fmla="*/ 2271712 h 2271712"/>
                  <a:gd name="connsiteX0" fmla="*/ 0 w 6715125"/>
                  <a:gd name="connsiteY0" fmla="*/ 614362 h 2271712"/>
                  <a:gd name="connsiteX1" fmla="*/ 1152525 w 6715125"/>
                  <a:gd name="connsiteY1" fmla="*/ 900112 h 2271712"/>
                  <a:gd name="connsiteX2" fmla="*/ 1676400 w 6715125"/>
                  <a:gd name="connsiteY2" fmla="*/ 1109662 h 2271712"/>
                  <a:gd name="connsiteX3" fmla="*/ 2295525 w 6715125"/>
                  <a:gd name="connsiteY3" fmla="*/ 1347787 h 2271712"/>
                  <a:gd name="connsiteX4" fmla="*/ 2505074 w 6715125"/>
                  <a:gd name="connsiteY4" fmla="*/ 1400173 h 2271712"/>
                  <a:gd name="connsiteX5" fmla="*/ 2647950 w 6715125"/>
                  <a:gd name="connsiteY5" fmla="*/ 1366837 h 2271712"/>
                  <a:gd name="connsiteX6" fmla="*/ 2800350 w 6715125"/>
                  <a:gd name="connsiteY6" fmla="*/ 1404937 h 2271712"/>
                  <a:gd name="connsiteX7" fmla="*/ 3648082 w 6715125"/>
                  <a:gd name="connsiteY7" fmla="*/ 1471611 h 2271712"/>
                  <a:gd name="connsiteX8" fmla="*/ 3790950 w 6715125"/>
                  <a:gd name="connsiteY8" fmla="*/ 1500187 h 2271712"/>
                  <a:gd name="connsiteX9" fmla="*/ 3914775 w 6715125"/>
                  <a:gd name="connsiteY9" fmla="*/ 1423987 h 2271712"/>
                  <a:gd name="connsiteX10" fmla="*/ 4719652 w 6715125"/>
                  <a:gd name="connsiteY10" fmla="*/ 971545 h 2271712"/>
                  <a:gd name="connsiteX11" fmla="*/ 4991100 w 6715125"/>
                  <a:gd name="connsiteY11" fmla="*/ 823912 h 2271712"/>
                  <a:gd name="connsiteX12" fmla="*/ 5133975 w 6715125"/>
                  <a:gd name="connsiteY12" fmla="*/ 633412 h 2271712"/>
                  <a:gd name="connsiteX13" fmla="*/ 5314950 w 6715125"/>
                  <a:gd name="connsiteY13" fmla="*/ 471487 h 2271712"/>
                  <a:gd name="connsiteX14" fmla="*/ 5715000 w 6715125"/>
                  <a:gd name="connsiteY14" fmla="*/ 90487 h 2271712"/>
                  <a:gd name="connsiteX15" fmla="*/ 5819775 w 6715125"/>
                  <a:gd name="connsiteY15" fmla="*/ 61912 h 2271712"/>
                  <a:gd name="connsiteX16" fmla="*/ 5905500 w 6715125"/>
                  <a:gd name="connsiteY16" fmla="*/ 14287 h 2271712"/>
                  <a:gd name="connsiteX17" fmla="*/ 6134100 w 6715125"/>
                  <a:gd name="connsiteY17" fmla="*/ 147637 h 2271712"/>
                  <a:gd name="connsiteX18" fmla="*/ 6191250 w 6715125"/>
                  <a:gd name="connsiteY18" fmla="*/ 271462 h 2271712"/>
                  <a:gd name="connsiteX19" fmla="*/ 6324600 w 6715125"/>
                  <a:gd name="connsiteY19" fmla="*/ 785812 h 2271712"/>
                  <a:gd name="connsiteX20" fmla="*/ 6715125 w 6715125"/>
                  <a:gd name="connsiteY20" fmla="*/ 2271712 h 2271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715125" h="2271712">
                    <a:moveTo>
                      <a:pt x="0" y="614362"/>
                    </a:moveTo>
                    <a:cubicBezTo>
                      <a:pt x="436562" y="715962"/>
                      <a:pt x="873125" y="817562"/>
                      <a:pt x="1152525" y="900112"/>
                    </a:cubicBezTo>
                    <a:cubicBezTo>
                      <a:pt x="1431925" y="982662"/>
                      <a:pt x="1676400" y="1109662"/>
                      <a:pt x="1676400" y="1109662"/>
                    </a:cubicBezTo>
                    <a:lnTo>
                      <a:pt x="2295525" y="1347787"/>
                    </a:lnTo>
                    <a:cubicBezTo>
                      <a:pt x="2433637" y="1396206"/>
                      <a:pt x="2446337" y="1396998"/>
                      <a:pt x="2505074" y="1400173"/>
                    </a:cubicBezTo>
                    <a:cubicBezTo>
                      <a:pt x="2563812" y="1403348"/>
                      <a:pt x="2598737" y="1366043"/>
                      <a:pt x="2647950" y="1366837"/>
                    </a:cubicBezTo>
                    <a:cubicBezTo>
                      <a:pt x="2697163" y="1367631"/>
                      <a:pt x="2633661" y="1387475"/>
                      <a:pt x="2800350" y="1404937"/>
                    </a:cubicBezTo>
                    <a:cubicBezTo>
                      <a:pt x="2967039" y="1422399"/>
                      <a:pt x="3482982" y="1455736"/>
                      <a:pt x="3648082" y="1471611"/>
                    </a:cubicBezTo>
                    <a:cubicBezTo>
                      <a:pt x="3813182" y="1487486"/>
                      <a:pt x="3746501" y="1508124"/>
                      <a:pt x="3790950" y="1500187"/>
                    </a:cubicBezTo>
                    <a:cubicBezTo>
                      <a:pt x="3835399" y="1492250"/>
                      <a:pt x="3914775" y="1423987"/>
                      <a:pt x="3914775" y="1423987"/>
                    </a:cubicBezTo>
                    <a:lnTo>
                      <a:pt x="4719652" y="971545"/>
                    </a:lnTo>
                    <a:cubicBezTo>
                      <a:pt x="4899039" y="871533"/>
                      <a:pt x="4922046" y="880267"/>
                      <a:pt x="4991100" y="823912"/>
                    </a:cubicBezTo>
                    <a:cubicBezTo>
                      <a:pt x="5060154" y="767557"/>
                      <a:pt x="5080000" y="692150"/>
                      <a:pt x="5133975" y="633412"/>
                    </a:cubicBezTo>
                    <a:cubicBezTo>
                      <a:pt x="5187950" y="574675"/>
                      <a:pt x="5218113" y="561975"/>
                      <a:pt x="5314950" y="471487"/>
                    </a:cubicBezTo>
                    <a:cubicBezTo>
                      <a:pt x="5411788" y="381000"/>
                      <a:pt x="5630863" y="158750"/>
                      <a:pt x="5715000" y="90487"/>
                    </a:cubicBezTo>
                    <a:cubicBezTo>
                      <a:pt x="5799138" y="22225"/>
                      <a:pt x="5788025" y="74612"/>
                      <a:pt x="5819775" y="61912"/>
                    </a:cubicBezTo>
                    <a:cubicBezTo>
                      <a:pt x="5851525" y="49212"/>
                      <a:pt x="5853113" y="0"/>
                      <a:pt x="5905500" y="14287"/>
                    </a:cubicBezTo>
                    <a:cubicBezTo>
                      <a:pt x="5957887" y="28574"/>
                      <a:pt x="6086475" y="104775"/>
                      <a:pt x="6134100" y="147637"/>
                    </a:cubicBezTo>
                    <a:cubicBezTo>
                      <a:pt x="6181725" y="190499"/>
                      <a:pt x="6159500" y="165100"/>
                      <a:pt x="6191250" y="271462"/>
                    </a:cubicBezTo>
                    <a:cubicBezTo>
                      <a:pt x="6223000" y="377825"/>
                      <a:pt x="6237287" y="452437"/>
                      <a:pt x="6324600" y="785812"/>
                    </a:cubicBezTo>
                    <a:cubicBezTo>
                      <a:pt x="6411913" y="1119187"/>
                      <a:pt x="6653213" y="2032000"/>
                      <a:pt x="6715125" y="2271712"/>
                    </a:cubicBezTo>
                  </a:path>
                </a:pathLst>
              </a:custGeom>
              <a:ln w="190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grpSp>
      </p:grpSp>
      <p:sp>
        <p:nvSpPr>
          <p:cNvPr id="17" name="TextBox 16"/>
          <p:cNvSpPr txBox="1"/>
          <p:nvPr/>
        </p:nvSpPr>
        <p:spPr>
          <a:xfrm>
            <a:off x="539552" y="188640"/>
            <a:ext cx="8208912" cy="2062103"/>
          </a:xfrm>
          <a:prstGeom prst="rect">
            <a:avLst/>
          </a:prstGeom>
          <a:noFill/>
        </p:spPr>
        <p:txBody>
          <a:bodyPr wrap="square" rtlCol="0">
            <a:spAutoFit/>
          </a:bodyPr>
          <a:lstStyle/>
          <a:p>
            <a:pPr algn="just"/>
            <a:r>
              <a:rPr lang="en-US" sz="1600" b="1" i="1" dirty="0" smtClean="0">
                <a:solidFill>
                  <a:srgbClr val="002060"/>
                </a:solidFill>
                <a:latin typeface="Times New Roman" pitchFamily="18" charset="0"/>
                <a:cs typeface="Times New Roman" pitchFamily="18" charset="0"/>
              </a:rPr>
              <a:t>We need to develop the best economic model for the Northern Sea Route, so that by 2015 we raise its cargo tonnage up to 4 million tons a year. We have to speed up the construction of ice-class vessels and of new nuclear- and diesel-powered icebreakers (plans have been developed; we should carefully control their implementation). We also need to complete the creation of a modern navigation, communication, technical maintenance and emergency relief infrastructure along the entire length of the Northern Sea Route.</a:t>
            </a:r>
            <a:endParaRPr lang="ru-RU" sz="1600" b="1" i="1" dirty="0" smtClean="0">
              <a:solidFill>
                <a:srgbClr val="002060"/>
              </a:solidFill>
              <a:latin typeface="Times New Roman" pitchFamily="18" charset="0"/>
              <a:cs typeface="Times New Roman" pitchFamily="18" charset="0"/>
            </a:endParaRPr>
          </a:p>
          <a:p>
            <a:pPr algn="r"/>
            <a:r>
              <a:rPr lang="en-US" sz="1600" dirty="0" smtClean="0">
                <a:solidFill>
                  <a:srgbClr val="002060"/>
                </a:solidFill>
                <a:latin typeface="Times New Roman" pitchFamily="18" charset="0"/>
                <a:cs typeface="Times New Roman" pitchFamily="18" charset="0"/>
              </a:rPr>
              <a:t>From the speech by Russian Federation President Vladimir Putin at the meeting of the Security Council on state policy in the Arctic, April 22, 2014</a:t>
            </a:r>
            <a:endParaRPr lang="ru-RU" sz="1600"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15616" y="188640"/>
            <a:ext cx="6768752" cy="461665"/>
          </a:xfrm>
          <a:prstGeom prst="rect">
            <a:avLst/>
          </a:prstGeom>
          <a:noFill/>
        </p:spPr>
        <p:txBody>
          <a:bodyPr wrap="square" rtlCol="0">
            <a:spAutoFit/>
          </a:bodyPr>
          <a:lstStyle/>
          <a:p>
            <a:pPr algn="ctr"/>
            <a:r>
              <a:rPr lang="en-US" sz="2400" b="1" dirty="0" smtClean="0">
                <a:solidFill>
                  <a:srgbClr val="002060"/>
                </a:solidFill>
                <a:latin typeface="Times New Roman" pitchFamily="18" charset="0"/>
                <a:cs typeface="Times New Roman" pitchFamily="18" charset="0"/>
              </a:rPr>
              <a:t>Ice Conditions by Periods</a:t>
            </a:r>
            <a:r>
              <a:rPr lang="ru-RU" sz="2400" b="1" dirty="0" smtClean="0">
                <a:solidFill>
                  <a:srgbClr val="002060"/>
                </a:solidFill>
                <a:latin typeface="Times New Roman" pitchFamily="18" charset="0"/>
                <a:cs typeface="Times New Roman" pitchFamily="18" charset="0"/>
              </a:rPr>
              <a:t>:</a:t>
            </a:r>
            <a:endParaRPr lang="ru-RU" sz="2400" b="1" dirty="0">
              <a:solidFill>
                <a:srgbClr val="002060"/>
              </a:solidFill>
              <a:latin typeface="Times New Roman" pitchFamily="18" charset="0"/>
              <a:cs typeface="Times New Roman" pitchFamily="18" charset="0"/>
            </a:endParaRPr>
          </a:p>
        </p:txBody>
      </p:sp>
      <p:cxnSp>
        <p:nvCxnSpPr>
          <p:cNvPr id="7" name="Прямая соединительная линия 6"/>
          <p:cNvCxnSpPr/>
          <p:nvPr/>
        </p:nvCxnSpPr>
        <p:spPr>
          <a:xfrm>
            <a:off x="971600" y="6453336"/>
            <a:ext cx="93610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2" name="Таблица 11"/>
          <p:cNvGraphicFramePr>
            <a:graphicFrameLocks noGrp="1"/>
          </p:cNvGraphicFramePr>
          <p:nvPr/>
        </p:nvGraphicFramePr>
        <p:xfrm>
          <a:off x="827584" y="5229200"/>
          <a:ext cx="7200800" cy="1339200"/>
        </p:xfrm>
        <a:graphic>
          <a:graphicData uri="http://schemas.openxmlformats.org/drawingml/2006/table">
            <a:tbl>
              <a:tblPr firstRow="1" bandRow="1">
                <a:tableStyleId>{5940675A-B579-460E-94D1-54222C63F5DA}</a:tableStyleId>
              </a:tblPr>
              <a:tblGrid>
                <a:gridCol w="1243428"/>
                <a:gridCol w="2797719"/>
                <a:gridCol w="855397"/>
                <a:gridCol w="2304256"/>
              </a:tblGrid>
              <a:tr h="279435">
                <a:tc>
                  <a:txBody>
                    <a:bodyPr/>
                    <a:lstStyle/>
                    <a:p>
                      <a:endParaRPr lang="ru-RU" sz="1000" dirty="0">
                        <a:latin typeface="Times New Roman" pitchFamily="18" charset="0"/>
                        <a:cs typeface="Times New Roman" pitchFamily="18" charset="0"/>
                      </a:endParaRPr>
                    </a:p>
                  </a:txBody>
                  <a:tcPr>
                    <a:solidFill>
                      <a:srgbClr val="00B050"/>
                    </a:solidFill>
                  </a:tcPr>
                </a:tc>
                <a:tc>
                  <a:txBody>
                    <a:bodyPr/>
                    <a:lstStyle/>
                    <a:p>
                      <a:r>
                        <a:rPr lang="en-US" sz="1100" b="1" baseline="0" dirty="0" smtClean="0">
                          <a:solidFill>
                            <a:srgbClr val="002060"/>
                          </a:solidFill>
                          <a:latin typeface="Times New Roman" pitchFamily="18" charset="0"/>
                          <a:cs typeface="Times New Roman" pitchFamily="18" charset="0"/>
                        </a:rPr>
                        <a:t>Ice Concentration</a:t>
                      </a:r>
                      <a:r>
                        <a:rPr lang="ru-RU" sz="1100" b="1" baseline="0" dirty="0" smtClean="0">
                          <a:solidFill>
                            <a:srgbClr val="002060"/>
                          </a:solidFill>
                          <a:latin typeface="Times New Roman" pitchFamily="18" charset="0"/>
                          <a:cs typeface="Times New Roman" pitchFamily="18" charset="0"/>
                        </a:rPr>
                        <a:t> 1-6 </a:t>
                      </a:r>
                      <a:r>
                        <a:rPr lang="en-US" sz="1100" b="1" baseline="0" dirty="0" smtClean="0">
                          <a:solidFill>
                            <a:srgbClr val="002060"/>
                          </a:solidFill>
                          <a:latin typeface="Times New Roman" pitchFamily="18" charset="0"/>
                          <a:cs typeface="Times New Roman" pitchFamily="18" charset="0"/>
                        </a:rPr>
                        <a:t>points</a:t>
                      </a:r>
                      <a:endParaRPr lang="ru-RU" sz="1100" b="1" dirty="0">
                        <a:solidFill>
                          <a:srgbClr val="002060"/>
                        </a:solidFill>
                        <a:latin typeface="Times New Roman" pitchFamily="18" charset="0"/>
                        <a:cs typeface="Times New Roman" pitchFamily="18" charset="0"/>
                      </a:endParaRPr>
                    </a:p>
                  </a:txBody>
                  <a:tcPr>
                    <a:solidFill>
                      <a:schemeClr val="tx2">
                        <a:lumMod val="20000"/>
                        <a:lumOff val="80000"/>
                      </a:schemeClr>
                    </a:solidFill>
                  </a:tcPr>
                </a:tc>
                <a:tc>
                  <a:txBody>
                    <a:bodyPr/>
                    <a:lstStyle/>
                    <a:p>
                      <a:endParaRPr lang="ru-RU" sz="1100" b="1" dirty="0">
                        <a:solidFill>
                          <a:srgbClr val="002060"/>
                        </a:solidFill>
                        <a:latin typeface="Times New Roman" pitchFamily="18" charset="0"/>
                        <a:cs typeface="Times New Roman" pitchFamily="18" charset="0"/>
                      </a:endParaRPr>
                    </a:p>
                  </a:txBody>
                  <a:tcPr>
                    <a:solidFill>
                      <a:schemeClr val="accent6">
                        <a:lumMod val="75000"/>
                      </a:schemeClr>
                    </a:solidFill>
                  </a:tcPr>
                </a:tc>
                <a:tc>
                  <a:txBody>
                    <a:bodyPr/>
                    <a:lstStyle/>
                    <a:p>
                      <a:r>
                        <a:rPr lang="en-US" sz="1100" b="1" dirty="0" smtClean="0">
                          <a:solidFill>
                            <a:srgbClr val="002060"/>
                          </a:solidFill>
                          <a:latin typeface="Times New Roman" pitchFamily="18" charset="0"/>
                          <a:cs typeface="Times New Roman" pitchFamily="18" charset="0"/>
                        </a:rPr>
                        <a:t>Ice</a:t>
                      </a:r>
                      <a:r>
                        <a:rPr lang="en-US" sz="1100" b="1" baseline="0" dirty="0" smtClean="0">
                          <a:solidFill>
                            <a:srgbClr val="002060"/>
                          </a:solidFill>
                          <a:latin typeface="Times New Roman" pitchFamily="18" charset="0"/>
                          <a:cs typeface="Times New Roman" pitchFamily="18" charset="0"/>
                        </a:rPr>
                        <a:t> Concentration</a:t>
                      </a:r>
                      <a:r>
                        <a:rPr lang="ru-RU" sz="1100" b="1" dirty="0" smtClean="0">
                          <a:solidFill>
                            <a:srgbClr val="002060"/>
                          </a:solidFill>
                          <a:latin typeface="Times New Roman" pitchFamily="18" charset="0"/>
                          <a:cs typeface="Times New Roman" pitchFamily="18" charset="0"/>
                        </a:rPr>
                        <a:t> 7-10 </a:t>
                      </a:r>
                      <a:r>
                        <a:rPr lang="en-US" sz="1100" b="1" dirty="0" smtClean="0">
                          <a:solidFill>
                            <a:srgbClr val="002060"/>
                          </a:solidFill>
                          <a:latin typeface="Times New Roman" pitchFamily="18" charset="0"/>
                          <a:cs typeface="Times New Roman" pitchFamily="18" charset="0"/>
                        </a:rPr>
                        <a:t>points</a:t>
                      </a:r>
                      <a:endParaRPr lang="ru-RU" sz="1100" b="1" dirty="0">
                        <a:solidFill>
                          <a:srgbClr val="002060"/>
                        </a:solidFill>
                        <a:latin typeface="Times New Roman" pitchFamily="18" charset="0"/>
                        <a:cs typeface="Times New Roman" pitchFamily="18" charset="0"/>
                      </a:endParaRPr>
                    </a:p>
                  </a:txBody>
                  <a:tcPr>
                    <a:solidFill>
                      <a:schemeClr val="tx2">
                        <a:lumMod val="20000"/>
                        <a:lumOff val="80000"/>
                      </a:schemeClr>
                    </a:solidFill>
                  </a:tcPr>
                </a:tc>
              </a:tr>
              <a:tr h="224982">
                <a:tc>
                  <a:txBody>
                    <a:bodyPr/>
                    <a:lstStyle/>
                    <a:p>
                      <a:endParaRPr lang="ru-RU" sz="1000" dirty="0">
                        <a:latin typeface="Times New Roman" pitchFamily="18" charset="0"/>
                        <a:cs typeface="Times New Roman" pitchFamily="18" charset="0"/>
                      </a:endParaRPr>
                    </a:p>
                  </a:txBody>
                  <a:tcPr>
                    <a:solidFill>
                      <a:srgbClr val="0070C0"/>
                    </a:solidFill>
                  </a:tcPr>
                </a:tc>
                <a:tc>
                  <a:txBody>
                    <a:bodyPr/>
                    <a:lstStyle/>
                    <a:p>
                      <a:r>
                        <a:rPr lang="en-US" sz="1100" b="1" dirty="0" smtClean="0">
                          <a:solidFill>
                            <a:srgbClr val="002060"/>
                          </a:solidFill>
                          <a:latin typeface="Times New Roman" pitchFamily="18" charset="0"/>
                          <a:cs typeface="Times New Roman" pitchFamily="18" charset="0"/>
                        </a:rPr>
                        <a:t>Extra Young Ice</a:t>
                      </a:r>
                      <a:endParaRPr lang="ru-RU" sz="1100" b="1" dirty="0">
                        <a:solidFill>
                          <a:srgbClr val="002060"/>
                        </a:solidFill>
                        <a:latin typeface="Times New Roman" pitchFamily="18" charset="0"/>
                        <a:cs typeface="Times New Roman" pitchFamily="18" charset="0"/>
                      </a:endParaRPr>
                    </a:p>
                  </a:txBody>
                  <a:tcPr>
                    <a:solidFill>
                      <a:schemeClr val="tx2">
                        <a:lumMod val="20000"/>
                        <a:lumOff val="80000"/>
                      </a:schemeClr>
                    </a:solidFill>
                  </a:tcPr>
                </a:tc>
                <a:tc>
                  <a:txBody>
                    <a:bodyPr/>
                    <a:lstStyle/>
                    <a:p>
                      <a:endParaRPr lang="ru-RU" sz="1100" b="1" dirty="0">
                        <a:solidFill>
                          <a:srgbClr val="002060"/>
                        </a:solidFill>
                        <a:latin typeface="Times New Roman" pitchFamily="18" charset="0"/>
                        <a:cs typeface="Times New Roman" pitchFamily="18" charset="0"/>
                      </a:endParaRPr>
                    </a:p>
                  </a:txBody>
                  <a:tcPr>
                    <a:solidFill>
                      <a:schemeClr val="bg1"/>
                    </a:solidFill>
                  </a:tcPr>
                </a:tc>
                <a:tc>
                  <a:txBody>
                    <a:bodyPr/>
                    <a:lstStyle/>
                    <a:p>
                      <a:r>
                        <a:rPr lang="en-US" sz="1100" b="1" dirty="0" smtClean="0">
                          <a:solidFill>
                            <a:srgbClr val="002060"/>
                          </a:solidFill>
                          <a:latin typeface="Times New Roman" pitchFamily="18" charset="0"/>
                          <a:cs typeface="Times New Roman" pitchFamily="18" charset="0"/>
                        </a:rPr>
                        <a:t>Fast</a:t>
                      </a:r>
                      <a:r>
                        <a:rPr lang="en-US" sz="1100" b="1" baseline="0" dirty="0" smtClean="0">
                          <a:solidFill>
                            <a:srgbClr val="002060"/>
                          </a:solidFill>
                          <a:latin typeface="Times New Roman" pitchFamily="18" charset="0"/>
                          <a:cs typeface="Times New Roman" pitchFamily="18" charset="0"/>
                        </a:rPr>
                        <a:t> Ice </a:t>
                      </a:r>
                      <a:endParaRPr lang="ru-RU" sz="1100" b="1" dirty="0">
                        <a:solidFill>
                          <a:srgbClr val="002060"/>
                        </a:solidFill>
                        <a:latin typeface="Times New Roman" pitchFamily="18" charset="0"/>
                        <a:cs typeface="Times New Roman" pitchFamily="18" charset="0"/>
                      </a:endParaRPr>
                    </a:p>
                  </a:txBody>
                  <a:tcPr>
                    <a:solidFill>
                      <a:schemeClr val="tx2">
                        <a:lumMod val="20000"/>
                        <a:lumOff val="80000"/>
                      </a:schemeClr>
                    </a:solidFill>
                  </a:tcPr>
                </a:tc>
              </a:tr>
              <a:tr h="224982">
                <a:tc>
                  <a:txBody>
                    <a:bodyPr/>
                    <a:lstStyle/>
                    <a:p>
                      <a:endParaRPr lang="ru-RU" sz="1000" dirty="0">
                        <a:latin typeface="Times New Roman" pitchFamily="18" charset="0"/>
                        <a:cs typeface="Times New Roman" pitchFamily="18" charset="0"/>
                      </a:endParaRPr>
                    </a:p>
                  </a:txBody>
                  <a:tcPr>
                    <a:solidFill>
                      <a:srgbClr val="F876D3"/>
                    </a:solidFill>
                  </a:tcPr>
                </a:tc>
                <a:tc>
                  <a:txBody>
                    <a:bodyPr/>
                    <a:lstStyle/>
                    <a:p>
                      <a:r>
                        <a:rPr lang="en-US" sz="1100" b="1" dirty="0" smtClean="0">
                          <a:solidFill>
                            <a:srgbClr val="002060"/>
                          </a:solidFill>
                          <a:latin typeface="Times New Roman" pitchFamily="18" charset="0"/>
                          <a:cs typeface="Times New Roman" pitchFamily="18" charset="0"/>
                        </a:rPr>
                        <a:t>Young Ice </a:t>
                      </a:r>
                      <a:r>
                        <a:rPr lang="ru-RU" sz="1100" b="1" baseline="0" dirty="0" smtClean="0">
                          <a:solidFill>
                            <a:srgbClr val="002060"/>
                          </a:solidFill>
                          <a:latin typeface="Times New Roman" pitchFamily="18" charset="0"/>
                          <a:cs typeface="Times New Roman" pitchFamily="18" charset="0"/>
                        </a:rPr>
                        <a:t>(0-30 </a:t>
                      </a:r>
                      <a:r>
                        <a:rPr lang="en-US" sz="1100" b="1" baseline="0" dirty="0" smtClean="0">
                          <a:solidFill>
                            <a:srgbClr val="002060"/>
                          </a:solidFill>
                          <a:latin typeface="Times New Roman" pitchFamily="18" charset="0"/>
                          <a:cs typeface="Times New Roman" pitchFamily="18" charset="0"/>
                        </a:rPr>
                        <a:t>cm</a:t>
                      </a:r>
                      <a:r>
                        <a:rPr lang="ru-RU" sz="1100" b="1" baseline="0" dirty="0" smtClean="0">
                          <a:solidFill>
                            <a:srgbClr val="002060"/>
                          </a:solidFill>
                          <a:latin typeface="Times New Roman" pitchFamily="18" charset="0"/>
                          <a:cs typeface="Times New Roman" pitchFamily="18" charset="0"/>
                        </a:rPr>
                        <a:t>)</a:t>
                      </a:r>
                      <a:endParaRPr lang="ru-RU" sz="1100" b="1" dirty="0">
                        <a:solidFill>
                          <a:srgbClr val="002060"/>
                        </a:solidFill>
                        <a:latin typeface="Times New Roman" pitchFamily="18" charset="0"/>
                        <a:cs typeface="Times New Roman" pitchFamily="18" charset="0"/>
                      </a:endParaRPr>
                    </a:p>
                  </a:txBody>
                  <a:tcPr>
                    <a:solidFill>
                      <a:schemeClr val="tx2">
                        <a:lumMod val="20000"/>
                        <a:lumOff val="80000"/>
                      </a:schemeClr>
                    </a:solidFill>
                  </a:tcPr>
                </a:tc>
                <a:tc>
                  <a:txBody>
                    <a:bodyPr/>
                    <a:lstStyle/>
                    <a:p>
                      <a:endParaRPr lang="ru-RU" sz="1100" b="1" dirty="0">
                        <a:solidFill>
                          <a:srgbClr val="002060"/>
                        </a:solidFill>
                        <a:latin typeface="Times New Roman" pitchFamily="18" charset="0"/>
                        <a:cs typeface="Times New Roman" pitchFamily="18" charset="0"/>
                      </a:endParaRPr>
                    </a:p>
                  </a:txBody>
                  <a:tcPr>
                    <a:solidFill>
                      <a:schemeClr val="tx2">
                        <a:lumMod val="20000"/>
                        <a:lumOff val="80000"/>
                      </a:schemeClr>
                    </a:solidFill>
                  </a:tcPr>
                </a:tc>
                <a:tc>
                  <a:txBody>
                    <a:bodyPr/>
                    <a:lstStyle/>
                    <a:p>
                      <a:r>
                        <a:rPr lang="en-US" sz="1100" b="1" dirty="0" smtClean="0">
                          <a:solidFill>
                            <a:srgbClr val="002060"/>
                          </a:solidFill>
                          <a:latin typeface="Times New Roman" pitchFamily="18" charset="0"/>
                          <a:cs typeface="Times New Roman" pitchFamily="18" charset="0"/>
                        </a:rPr>
                        <a:t>Clear</a:t>
                      </a:r>
                      <a:r>
                        <a:rPr lang="en-US" sz="1100" b="1" baseline="0" dirty="0" smtClean="0">
                          <a:solidFill>
                            <a:srgbClr val="002060"/>
                          </a:solidFill>
                          <a:latin typeface="Times New Roman" pitchFamily="18" charset="0"/>
                          <a:cs typeface="Times New Roman" pitchFamily="18" charset="0"/>
                        </a:rPr>
                        <a:t> </a:t>
                      </a:r>
                      <a:endParaRPr lang="ru-RU" sz="1100" b="1" dirty="0">
                        <a:solidFill>
                          <a:srgbClr val="002060"/>
                        </a:solidFill>
                        <a:latin typeface="Times New Roman" pitchFamily="18" charset="0"/>
                        <a:cs typeface="Times New Roman" pitchFamily="18" charset="0"/>
                      </a:endParaRPr>
                    </a:p>
                  </a:txBody>
                  <a:tcPr>
                    <a:solidFill>
                      <a:schemeClr val="tx2">
                        <a:lumMod val="20000"/>
                        <a:lumOff val="80000"/>
                      </a:schemeClr>
                    </a:solidFill>
                  </a:tcPr>
                </a:tc>
              </a:tr>
              <a:tr h="282525">
                <a:tc>
                  <a:txBody>
                    <a:bodyPr/>
                    <a:lstStyle/>
                    <a:p>
                      <a:endParaRPr lang="ru-RU" sz="1000" dirty="0">
                        <a:latin typeface="Times New Roman" pitchFamily="18" charset="0"/>
                        <a:cs typeface="Times New Roman" pitchFamily="18" charset="0"/>
                      </a:endParaRPr>
                    </a:p>
                  </a:txBody>
                  <a:tcPr>
                    <a:solidFill>
                      <a:srgbClr val="00B050"/>
                    </a:solidFill>
                  </a:tcPr>
                </a:tc>
                <a:tc>
                  <a:txBody>
                    <a:bodyPr/>
                    <a:lstStyle/>
                    <a:p>
                      <a:r>
                        <a:rPr lang="en-US" sz="1100" b="1" baseline="0" dirty="0" smtClean="0">
                          <a:solidFill>
                            <a:srgbClr val="002060"/>
                          </a:solidFill>
                          <a:latin typeface="Times New Roman" pitchFamily="18" charset="0"/>
                          <a:cs typeface="Times New Roman" pitchFamily="18" charset="0"/>
                        </a:rPr>
                        <a:t>One-Year Ice </a:t>
                      </a:r>
                      <a:r>
                        <a:rPr lang="ru-RU" sz="1100" b="1" baseline="0" dirty="0" smtClean="0">
                          <a:solidFill>
                            <a:srgbClr val="002060"/>
                          </a:solidFill>
                          <a:latin typeface="Times New Roman" pitchFamily="18" charset="0"/>
                          <a:cs typeface="Times New Roman" pitchFamily="18" charset="0"/>
                        </a:rPr>
                        <a:t>(30-200 </a:t>
                      </a:r>
                      <a:r>
                        <a:rPr lang="en-US" sz="1100" b="1" baseline="0" dirty="0" smtClean="0">
                          <a:solidFill>
                            <a:srgbClr val="002060"/>
                          </a:solidFill>
                          <a:latin typeface="Times New Roman" pitchFamily="18" charset="0"/>
                          <a:cs typeface="Times New Roman" pitchFamily="18" charset="0"/>
                        </a:rPr>
                        <a:t>cm</a:t>
                      </a:r>
                      <a:r>
                        <a:rPr lang="ru-RU" sz="1100" b="1" baseline="0" dirty="0" smtClean="0">
                          <a:solidFill>
                            <a:srgbClr val="002060"/>
                          </a:solidFill>
                          <a:latin typeface="Times New Roman" pitchFamily="18" charset="0"/>
                          <a:cs typeface="Times New Roman" pitchFamily="18" charset="0"/>
                        </a:rPr>
                        <a:t>)</a:t>
                      </a:r>
                      <a:endParaRPr lang="ru-RU" sz="1100" b="1" dirty="0">
                        <a:solidFill>
                          <a:srgbClr val="002060"/>
                        </a:solidFill>
                        <a:latin typeface="Times New Roman" pitchFamily="18" charset="0"/>
                        <a:cs typeface="Times New Roman" pitchFamily="18" charset="0"/>
                      </a:endParaRPr>
                    </a:p>
                  </a:txBody>
                  <a:tcPr>
                    <a:solidFill>
                      <a:schemeClr val="tx2">
                        <a:lumMod val="20000"/>
                        <a:lumOff val="80000"/>
                      </a:schemeClr>
                    </a:solidFill>
                  </a:tcPr>
                </a:tc>
                <a:tc>
                  <a:txBody>
                    <a:bodyPr/>
                    <a:lstStyle/>
                    <a:p>
                      <a:endParaRPr lang="ru-RU" sz="1100" b="1" dirty="0">
                        <a:solidFill>
                          <a:srgbClr val="002060"/>
                        </a:solidFill>
                        <a:latin typeface="Times New Roman" pitchFamily="18" charset="0"/>
                        <a:cs typeface="Times New Roman" pitchFamily="18" charset="0"/>
                      </a:endParaRPr>
                    </a:p>
                  </a:txBody>
                  <a:tcPr>
                    <a:solidFill>
                      <a:schemeClr val="tx2">
                        <a:lumMod val="20000"/>
                        <a:lumOff val="80000"/>
                      </a:schemeClr>
                    </a:solidFill>
                  </a:tcPr>
                </a:tc>
                <a:tc>
                  <a:txBody>
                    <a:bodyPr/>
                    <a:lstStyle/>
                    <a:p>
                      <a:endParaRPr lang="ru-RU" sz="1100" dirty="0"/>
                    </a:p>
                  </a:txBody>
                  <a:tcPr>
                    <a:solidFill>
                      <a:schemeClr val="tx2">
                        <a:lumMod val="20000"/>
                        <a:lumOff val="80000"/>
                      </a:schemeClr>
                    </a:solidFill>
                  </a:tcPr>
                </a:tc>
              </a:tr>
              <a:tr h="224982">
                <a:tc>
                  <a:txBody>
                    <a:bodyPr/>
                    <a:lstStyle/>
                    <a:p>
                      <a:endParaRPr lang="ru-RU" sz="1000" dirty="0">
                        <a:latin typeface="Times New Roman" pitchFamily="18" charset="0"/>
                        <a:cs typeface="Times New Roman" pitchFamily="18" charset="0"/>
                      </a:endParaRPr>
                    </a:p>
                  </a:txBody>
                  <a:tcPr/>
                </a:tc>
                <a:tc gridSpan="3">
                  <a:txBody>
                    <a:bodyPr/>
                    <a:lstStyle/>
                    <a:p>
                      <a:r>
                        <a:rPr lang="en-US" sz="1100" b="1" dirty="0" smtClean="0">
                          <a:solidFill>
                            <a:srgbClr val="002060"/>
                          </a:solidFill>
                          <a:latin typeface="Times New Roman" pitchFamily="18" charset="0"/>
                          <a:cs typeface="Times New Roman" pitchFamily="18" charset="0"/>
                        </a:rPr>
                        <a:t>Ice Area Border according to TV/IR/microwave</a:t>
                      </a:r>
                      <a:endParaRPr lang="ru-RU" sz="1100" b="1" dirty="0">
                        <a:solidFill>
                          <a:srgbClr val="002060"/>
                        </a:solidFill>
                        <a:latin typeface="Times New Roman" pitchFamily="18" charset="0"/>
                        <a:cs typeface="Times New Roman" pitchFamily="18" charset="0"/>
                      </a:endParaRPr>
                    </a:p>
                  </a:txBody>
                  <a:tcPr>
                    <a:solidFill>
                      <a:schemeClr val="tx2">
                        <a:lumMod val="20000"/>
                        <a:lumOff val="80000"/>
                      </a:schemeClr>
                    </a:solidFill>
                  </a:tcPr>
                </a:tc>
                <a:tc hMerge="1">
                  <a:txBody>
                    <a:bodyPr/>
                    <a:lstStyle/>
                    <a:p>
                      <a:endParaRPr lang="ru-RU" sz="1000" dirty="0">
                        <a:latin typeface="Times New Roman" pitchFamily="18" charset="0"/>
                        <a:cs typeface="Times New Roman" pitchFamily="18" charset="0"/>
                      </a:endParaRPr>
                    </a:p>
                  </a:txBody>
                  <a:tcPr/>
                </a:tc>
                <a:tc hMerge="1">
                  <a:txBody>
                    <a:bodyPr/>
                    <a:lstStyle/>
                    <a:p>
                      <a:endParaRPr lang="ru-RU" sz="1000" b="1" dirty="0">
                        <a:solidFill>
                          <a:srgbClr val="002060"/>
                        </a:solidFill>
                        <a:latin typeface="Times New Roman" pitchFamily="18" charset="0"/>
                        <a:cs typeface="Times New Roman" pitchFamily="18" charset="0"/>
                      </a:endParaRPr>
                    </a:p>
                  </a:txBody>
                  <a:tcPr>
                    <a:solidFill>
                      <a:schemeClr val="tx2">
                        <a:lumMod val="20000"/>
                        <a:lumOff val="80000"/>
                      </a:schemeClr>
                    </a:solidFill>
                  </a:tcPr>
                </a:tc>
              </a:tr>
            </a:tbl>
          </a:graphicData>
        </a:graphic>
      </p:graphicFrame>
      <p:grpSp>
        <p:nvGrpSpPr>
          <p:cNvPr id="2" name="Группа 29"/>
          <p:cNvGrpSpPr/>
          <p:nvPr/>
        </p:nvGrpSpPr>
        <p:grpSpPr>
          <a:xfrm>
            <a:off x="3131840" y="764704"/>
            <a:ext cx="2880320" cy="2172019"/>
            <a:chOff x="6156176" y="828167"/>
            <a:chExt cx="2880320" cy="2036548"/>
          </a:xfrm>
        </p:grpSpPr>
        <p:pic>
          <p:nvPicPr>
            <p:cNvPr id="37" name="Рисунок 36" descr="20120731.GIF"/>
            <p:cNvPicPr>
              <a:picLocks noChangeAspect="1"/>
            </p:cNvPicPr>
            <p:nvPr/>
          </p:nvPicPr>
          <p:blipFill>
            <a:blip r:embed="rId3" cstate="print"/>
            <a:stretch>
              <a:fillRect/>
            </a:stretch>
          </p:blipFill>
          <p:spPr>
            <a:xfrm>
              <a:off x="6156176" y="828167"/>
              <a:ext cx="2880320" cy="2036548"/>
            </a:xfrm>
            <a:prstGeom prst="rect">
              <a:avLst/>
            </a:prstGeom>
          </p:spPr>
        </p:pic>
        <p:sp>
          <p:nvSpPr>
            <p:cNvPr id="38" name="TextBox 37"/>
            <p:cNvSpPr txBox="1"/>
            <p:nvPr/>
          </p:nvSpPr>
          <p:spPr>
            <a:xfrm>
              <a:off x="7524328" y="2492896"/>
              <a:ext cx="1368152" cy="307777"/>
            </a:xfrm>
            <a:prstGeom prst="rect">
              <a:avLst/>
            </a:prstGeom>
            <a:noFill/>
          </p:spPr>
          <p:txBody>
            <a:bodyPr wrap="square" rtlCol="0">
              <a:spAutoFit/>
            </a:bodyPr>
            <a:lstStyle/>
            <a:p>
              <a:pPr algn="ctr"/>
              <a:r>
                <a:rPr lang="en-US" sz="1400" b="1" dirty="0" smtClean="0">
                  <a:solidFill>
                    <a:srgbClr val="002060"/>
                  </a:solidFill>
                  <a:latin typeface="Times New Roman" pitchFamily="18" charset="0"/>
                  <a:cs typeface="Times New Roman" pitchFamily="18" charset="0"/>
                </a:rPr>
                <a:t>2</a:t>
              </a:r>
              <a:r>
                <a:rPr lang="ru-RU" sz="1400" b="1" dirty="0" smtClean="0">
                  <a:solidFill>
                    <a:srgbClr val="002060"/>
                  </a:solidFill>
                  <a:latin typeface="Times New Roman" pitchFamily="18" charset="0"/>
                  <a:cs typeface="Times New Roman" pitchFamily="18" charset="0"/>
                </a:rPr>
                <a:t>8-</a:t>
              </a:r>
              <a:r>
                <a:rPr lang="en-US" sz="1400" b="1" dirty="0" smtClean="0">
                  <a:solidFill>
                    <a:srgbClr val="002060"/>
                  </a:solidFill>
                  <a:latin typeface="Times New Roman" pitchFamily="18" charset="0"/>
                  <a:cs typeface="Times New Roman" pitchFamily="18" charset="0"/>
                </a:rPr>
                <a:t>3</a:t>
              </a:r>
              <a:r>
                <a:rPr lang="ru-RU" sz="1400" b="1" dirty="0" smtClean="0">
                  <a:solidFill>
                    <a:srgbClr val="002060"/>
                  </a:solidFill>
                  <a:latin typeface="Times New Roman" pitchFamily="18" charset="0"/>
                  <a:cs typeface="Times New Roman" pitchFamily="18" charset="0"/>
                </a:rPr>
                <a:t>0.0</a:t>
              </a:r>
              <a:r>
                <a:rPr lang="en-US" sz="1400" b="1" dirty="0" smtClean="0">
                  <a:solidFill>
                    <a:srgbClr val="002060"/>
                  </a:solidFill>
                  <a:latin typeface="Times New Roman" pitchFamily="18" charset="0"/>
                  <a:cs typeface="Times New Roman" pitchFamily="18" charset="0"/>
                </a:rPr>
                <a:t>7</a:t>
              </a:r>
              <a:r>
                <a:rPr lang="ru-RU" sz="1400" b="1" dirty="0" smtClean="0">
                  <a:solidFill>
                    <a:srgbClr val="002060"/>
                  </a:solidFill>
                  <a:latin typeface="Times New Roman" pitchFamily="18" charset="0"/>
                  <a:cs typeface="Times New Roman" pitchFamily="18" charset="0"/>
                </a:rPr>
                <a:t>.13</a:t>
              </a:r>
              <a:endParaRPr lang="ru-RU" sz="1400" dirty="0"/>
            </a:p>
          </p:txBody>
        </p:sp>
      </p:grpSp>
      <p:grpSp>
        <p:nvGrpSpPr>
          <p:cNvPr id="4" name="Группа 20"/>
          <p:cNvGrpSpPr/>
          <p:nvPr/>
        </p:nvGrpSpPr>
        <p:grpSpPr>
          <a:xfrm>
            <a:off x="107504" y="764704"/>
            <a:ext cx="3055257" cy="2160238"/>
            <a:chOff x="3131840" y="764705"/>
            <a:chExt cx="3055257" cy="2160238"/>
          </a:xfrm>
        </p:grpSpPr>
        <p:pic>
          <p:nvPicPr>
            <p:cNvPr id="40" name="Рисунок 39" descr="20120710.GIF"/>
            <p:cNvPicPr>
              <a:picLocks noChangeAspect="1"/>
            </p:cNvPicPr>
            <p:nvPr/>
          </p:nvPicPr>
          <p:blipFill>
            <a:blip r:embed="rId4" cstate="print"/>
            <a:stretch>
              <a:fillRect/>
            </a:stretch>
          </p:blipFill>
          <p:spPr>
            <a:xfrm>
              <a:off x="3131840" y="764705"/>
              <a:ext cx="3055257" cy="2160238"/>
            </a:xfrm>
            <a:prstGeom prst="rect">
              <a:avLst/>
            </a:prstGeom>
          </p:spPr>
        </p:pic>
        <p:sp>
          <p:nvSpPr>
            <p:cNvPr id="41" name="TextBox 40"/>
            <p:cNvSpPr txBox="1"/>
            <p:nvPr/>
          </p:nvSpPr>
          <p:spPr>
            <a:xfrm>
              <a:off x="4932040" y="2492896"/>
              <a:ext cx="1080120" cy="307777"/>
            </a:xfrm>
            <a:prstGeom prst="rect">
              <a:avLst/>
            </a:prstGeom>
            <a:noFill/>
          </p:spPr>
          <p:txBody>
            <a:bodyPr wrap="square" rtlCol="0">
              <a:spAutoFit/>
            </a:bodyPr>
            <a:lstStyle/>
            <a:p>
              <a:r>
                <a:rPr lang="en-US" sz="1400" b="1" dirty="0" smtClean="0">
                  <a:solidFill>
                    <a:srgbClr val="002060"/>
                  </a:solidFill>
                  <a:latin typeface="Times New Roman" pitchFamily="18" charset="0"/>
                  <a:cs typeface="Times New Roman" pitchFamily="18" charset="0"/>
                </a:rPr>
                <a:t>0</a:t>
              </a:r>
              <a:r>
                <a:rPr lang="ru-RU" sz="1400" b="1" dirty="0" smtClean="0">
                  <a:solidFill>
                    <a:srgbClr val="002060"/>
                  </a:solidFill>
                  <a:latin typeface="Times New Roman" pitchFamily="18" charset="0"/>
                  <a:cs typeface="Times New Roman" pitchFamily="18" charset="0"/>
                </a:rPr>
                <a:t>7-09.0</a:t>
              </a:r>
              <a:r>
                <a:rPr lang="en-US" sz="1400" b="1" dirty="0" smtClean="0">
                  <a:solidFill>
                    <a:srgbClr val="002060"/>
                  </a:solidFill>
                  <a:latin typeface="Times New Roman" pitchFamily="18" charset="0"/>
                  <a:cs typeface="Times New Roman" pitchFamily="18" charset="0"/>
                </a:rPr>
                <a:t>7</a:t>
              </a:r>
              <a:r>
                <a:rPr lang="ru-RU" sz="1400" b="1" dirty="0" smtClean="0">
                  <a:solidFill>
                    <a:srgbClr val="002060"/>
                  </a:solidFill>
                  <a:latin typeface="Times New Roman" pitchFamily="18" charset="0"/>
                  <a:cs typeface="Times New Roman" pitchFamily="18" charset="0"/>
                </a:rPr>
                <a:t>.13</a:t>
              </a:r>
              <a:endParaRPr lang="ru-RU" sz="1400" dirty="0"/>
            </a:p>
          </p:txBody>
        </p:sp>
      </p:grpSp>
      <p:grpSp>
        <p:nvGrpSpPr>
          <p:cNvPr id="5" name="Группа 30"/>
          <p:cNvGrpSpPr/>
          <p:nvPr/>
        </p:nvGrpSpPr>
        <p:grpSpPr>
          <a:xfrm>
            <a:off x="6012160" y="775636"/>
            <a:ext cx="3024335" cy="2138375"/>
            <a:chOff x="107505" y="2935876"/>
            <a:chExt cx="3024335" cy="2138375"/>
          </a:xfrm>
        </p:grpSpPr>
        <p:pic>
          <p:nvPicPr>
            <p:cNvPr id="43" name="Рисунок 42" descr="20120814.GIF"/>
            <p:cNvPicPr>
              <a:picLocks noChangeAspect="1"/>
            </p:cNvPicPr>
            <p:nvPr/>
          </p:nvPicPr>
          <p:blipFill>
            <a:blip r:embed="rId5" cstate="print"/>
            <a:stretch>
              <a:fillRect/>
            </a:stretch>
          </p:blipFill>
          <p:spPr>
            <a:xfrm>
              <a:off x="107505" y="2935876"/>
              <a:ext cx="3024335" cy="2138375"/>
            </a:xfrm>
            <a:prstGeom prst="rect">
              <a:avLst/>
            </a:prstGeom>
          </p:spPr>
        </p:pic>
        <p:sp>
          <p:nvSpPr>
            <p:cNvPr id="44" name="TextBox 43"/>
            <p:cNvSpPr txBox="1"/>
            <p:nvPr/>
          </p:nvSpPr>
          <p:spPr>
            <a:xfrm>
              <a:off x="1835696" y="4653136"/>
              <a:ext cx="1296144" cy="307777"/>
            </a:xfrm>
            <a:prstGeom prst="rect">
              <a:avLst/>
            </a:prstGeom>
            <a:noFill/>
          </p:spPr>
          <p:txBody>
            <a:bodyPr wrap="square" rtlCol="0">
              <a:spAutoFit/>
            </a:bodyPr>
            <a:lstStyle/>
            <a:p>
              <a:pPr algn="ctr"/>
              <a:r>
                <a:rPr lang="en-US" sz="1400" b="1" dirty="0" smtClean="0">
                  <a:solidFill>
                    <a:srgbClr val="002060"/>
                  </a:solidFill>
                  <a:latin typeface="Times New Roman" pitchFamily="18" charset="0"/>
                  <a:cs typeface="Times New Roman" pitchFamily="18" charset="0"/>
                </a:rPr>
                <a:t>1</a:t>
              </a:r>
              <a:r>
                <a:rPr lang="ru-RU" sz="1400" b="1" dirty="0" smtClean="0">
                  <a:solidFill>
                    <a:srgbClr val="002060"/>
                  </a:solidFill>
                  <a:latin typeface="Times New Roman" pitchFamily="18" charset="0"/>
                  <a:cs typeface="Times New Roman" pitchFamily="18" charset="0"/>
                </a:rPr>
                <a:t>1-</a:t>
              </a:r>
              <a:r>
                <a:rPr lang="en-US" sz="1400" b="1" dirty="0" smtClean="0">
                  <a:solidFill>
                    <a:srgbClr val="002060"/>
                  </a:solidFill>
                  <a:latin typeface="Times New Roman" pitchFamily="18" charset="0"/>
                  <a:cs typeface="Times New Roman" pitchFamily="18" charset="0"/>
                </a:rPr>
                <a:t>1</a:t>
              </a:r>
              <a:r>
                <a:rPr lang="ru-RU" sz="1400" b="1" dirty="0" smtClean="0">
                  <a:solidFill>
                    <a:srgbClr val="002060"/>
                  </a:solidFill>
                  <a:latin typeface="Times New Roman" pitchFamily="18" charset="0"/>
                  <a:cs typeface="Times New Roman" pitchFamily="18" charset="0"/>
                </a:rPr>
                <a:t>3.0</a:t>
              </a:r>
              <a:r>
                <a:rPr lang="en-US" sz="1400" b="1" dirty="0" smtClean="0">
                  <a:solidFill>
                    <a:srgbClr val="002060"/>
                  </a:solidFill>
                  <a:latin typeface="Times New Roman" pitchFamily="18" charset="0"/>
                  <a:cs typeface="Times New Roman" pitchFamily="18" charset="0"/>
                </a:rPr>
                <a:t>8</a:t>
              </a:r>
              <a:r>
                <a:rPr lang="ru-RU" sz="1400" b="1" dirty="0" smtClean="0">
                  <a:solidFill>
                    <a:srgbClr val="002060"/>
                  </a:solidFill>
                  <a:latin typeface="Times New Roman" pitchFamily="18" charset="0"/>
                  <a:cs typeface="Times New Roman" pitchFamily="18" charset="0"/>
                </a:rPr>
                <a:t>.13</a:t>
              </a:r>
              <a:endParaRPr lang="ru-RU" sz="1400" dirty="0"/>
            </a:p>
          </p:txBody>
        </p:sp>
      </p:grpSp>
      <p:grpSp>
        <p:nvGrpSpPr>
          <p:cNvPr id="6" name="Группа 17"/>
          <p:cNvGrpSpPr/>
          <p:nvPr/>
        </p:nvGrpSpPr>
        <p:grpSpPr>
          <a:xfrm>
            <a:off x="107504" y="2935876"/>
            <a:ext cx="3024336" cy="2138375"/>
            <a:chOff x="6156176" y="2935876"/>
            <a:chExt cx="2880320" cy="2138375"/>
          </a:xfrm>
        </p:grpSpPr>
        <p:pic>
          <p:nvPicPr>
            <p:cNvPr id="46" name="Рисунок 45" descr="20120918.GIF"/>
            <p:cNvPicPr>
              <a:picLocks noChangeAspect="1"/>
            </p:cNvPicPr>
            <p:nvPr/>
          </p:nvPicPr>
          <p:blipFill>
            <a:blip r:embed="rId6" cstate="print"/>
            <a:stretch>
              <a:fillRect/>
            </a:stretch>
          </p:blipFill>
          <p:spPr>
            <a:xfrm>
              <a:off x="6156176" y="2935876"/>
              <a:ext cx="2880320" cy="2138375"/>
            </a:xfrm>
            <a:prstGeom prst="rect">
              <a:avLst/>
            </a:prstGeom>
          </p:spPr>
        </p:pic>
        <p:sp>
          <p:nvSpPr>
            <p:cNvPr id="47" name="TextBox 46"/>
            <p:cNvSpPr txBox="1"/>
            <p:nvPr/>
          </p:nvSpPr>
          <p:spPr>
            <a:xfrm>
              <a:off x="7668344" y="4653136"/>
              <a:ext cx="1296144" cy="307777"/>
            </a:xfrm>
            <a:prstGeom prst="rect">
              <a:avLst/>
            </a:prstGeom>
            <a:noFill/>
          </p:spPr>
          <p:txBody>
            <a:bodyPr wrap="square" rtlCol="0">
              <a:spAutoFit/>
            </a:bodyPr>
            <a:lstStyle/>
            <a:p>
              <a:pPr algn="ctr"/>
              <a:r>
                <a:rPr lang="en-US" sz="1400" b="1" dirty="0" smtClean="0">
                  <a:solidFill>
                    <a:srgbClr val="002060"/>
                  </a:solidFill>
                  <a:latin typeface="Times New Roman" pitchFamily="18" charset="0"/>
                  <a:cs typeface="Times New Roman" pitchFamily="18" charset="0"/>
                </a:rPr>
                <a:t>1</a:t>
              </a:r>
              <a:r>
                <a:rPr lang="ru-RU" sz="1400" b="1" dirty="0" smtClean="0">
                  <a:solidFill>
                    <a:srgbClr val="002060"/>
                  </a:solidFill>
                  <a:latin typeface="Times New Roman" pitchFamily="18" charset="0"/>
                  <a:cs typeface="Times New Roman" pitchFamily="18" charset="0"/>
                </a:rPr>
                <a:t>5-</a:t>
              </a:r>
              <a:r>
                <a:rPr lang="en-US" sz="1400" b="1" dirty="0" smtClean="0">
                  <a:solidFill>
                    <a:srgbClr val="002060"/>
                  </a:solidFill>
                  <a:latin typeface="Times New Roman" pitchFamily="18" charset="0"/>
                  <a:cs typeface="Times New Roman" pitchFamily="18" charset="0"/>
                </a:rPr>
                <a:t>1</a:t>
              </a:r>
              <a:r>
                <a:rPr lang="ru-RU" sz="1400" b="1" dirty="0" smtClean="0">
                  <a:solidFill>
                    <a:srgbClr val="002060"/>
                  </a:solidFill>
                  <a:latin typeface="Times New Roman" pitchFamily="18" charset="0"/>
                  <a:cs typeface="Times New Roman" pitchFamily="18" charset="0"/>
                </a:rPr>
                <a:t>7.0</a:t>
              </a:r>
              <a:r>
                <a:rPr lang="en-US" sz="1400" b="1" dirty="0" smtClean="0">
                  <a:solidFill>
                    <a:srgbClr val="002060"/>
                  </a:solidFill>
                  <a:latin typeface="Times New Roman" pitchFamily="18" charset="0"/>
                  <a:cs typeface="Times New Roman" pitchFamily="18" charset="0"/>
                </a:rPr>
                <a:t>9</a:t>
              </a:r>
              <a:r>
                <a:rPr lang="ru-RU" sz="1400" b="1" dirty="0" smtClean="0">
                  <a:solidFill>
                    <a:srgbClr val="002060"/>
                  </a:solidFill>
                  <a:latin typeface="Times New Roman" pitchFamily="18" charset="0"/>
                  <a:cs typeface="Times New Roman" pitchFamily="18" charset="0"/>
                </a:rPr>
                <a:t>.13</a:t>
              </a:r>
              <a:endParaRPr lang="ru-RU" sz="1400" dirty="0"/>
            </a:p>
          </p:txBody>
        </p:sp>
      </p:grpSp>
      <p:grpSp>
        <p:nvGrpSpPr>
          <p:cNvPr id="8" name="Группа 33"/>
          <p:cNvGrpSpPr/>
          <p:nvPr/>
        </p:nvGrpSpPr>
        <p:grpSpPr>
          <a:xfrm>
            <a:off x="3131840" y="2924944"/>
            <a:ext cx="2880320" cy="2160240"/>
            <a:chOff x="6156176" y="2986790"/>
            <a:chExt cx="2880320" cy="2036548"/>
          </a:xfrm>
        </p:grpSpPr>
        <p:pic>
          <p:nvPicPr>
            <p:cNvPr id="49" name="Рисунок 48" descr="20121009.gif"/>
            <p:cNvPicPr>
              <a:picLocks noChangeAspect="1"/>
            </p:cNvPicPr>
            <p:nvPr/>
          </p:nvPicPr>
          <p:blipFill>
            <a:blip r:embed="rId7" cstate="print"/>
            <a:stretch>
              <a:fillRect/>
            </a:stretch>
          </p:blipFill>
          <p:spPr>
            <a:xfrm>
              <a:off x="6156176" y="2986790"/>
              <a:ext cx="2880320" cy="2036548"/>
            </a:xfrm>
            <a:prstGeom prst="rect">
              <a:avLst/>
            </a:prstGeom>
          </p:spPr>
        </p:pic>
        <p:sp>
          <p:nvSpPr>
            <p:cNvPr id="50" name="TextBox 49"/>
            <p:cNvSpPr txBox="1"/>
            <p:nvPr/>
          </p:nvSpPr>
          <p:spPr>
            <a:xfrm>
              <a:off x="7524328" y="4653136"/>
              <a:ext cx="1368152" cy="290154"/>
            </a:xfrm>
            <a:prstGeom prst="rect">
              <a:avLst/>
            </a:prstGeom>
            <a:noFill/>
          </p:spPr>
          <p:txBody>
            <a:bodyPr wrap="square" rtlCol="0">
              <a:spAutoFit/>
            </a:bodyPr>
            <a:lstStyle/>
            <a:p>
              <a:pPr algn="ctr"/>
              <a:r>
                <a:rPr lang="en-US" sz="1400" b="1" dirty="0" smtClean="0">
                  <a:solidFill>
                    <a:srgbClr val="002060"/>
                  </a:solidFill>
                  <a:latin typeface="Times New Roman" pitchFamily="18" charset="0"/>
                  <a:cs typeface="Times New Roman" pitchFamily="18" charset="0"/>
                </a:rPr>
                <a:t>0</a:t>
              </a:r>
              <a:r>
                <a:rPr lang="ru-RU" sz="1400" b="1" dirty="0" smtClean="0">
                  <a:solidFill>
                    <a:srgbClr val="002060"/>
                  </a:solidFill>
                  <a:latin typeface="Times New Roman" pitchFamily="18" charset="0"/>
                  <a:cs typeface="Times New Roman" pitchFamily="18" charset="0"/>
                </a:rPr>
                <a:t>6-</a:t>
              </a:r>
              <a:r>
                <a:rPr lang="en-US" sz="1400" b="1" dirty="0" smtClean="0">
                  <a:solidFill>
                    <a:srgbClr val="002060"/>
                  </a:solidFill>
                  <a:latin typeface="Times New Roman" pitchFamily="18" charset="0"/>
                  <a:cs typeface="Times New Roman" pitchFamily="18" charset="0"/>
                </a:rPr>
                <a:t>0</a:t>
              </a:r>
              <a:r>
                <a:rPr lang="ru-RU" sz="1400" b="1" dirty="0" smtClean="0">
                  <a:solidFill>
                    <a:srgbClr val="002060"/>
                  </a:solidFill>
                  <a:latin typeface="Times New Roman" pitchFamily="18" charset="0"/>
                  <a:cs typeface="Times New Roman" pitchFamily="18" charset="0"/>
                </a:rPr>
                <a:t>8.</a:t>
              </a:r>
              <a:r>
                <a:rPr lang="en-US" sz="1400" b="1" dirty="0" smtClean="0">
                  <a:solidFill>
                    <a:srgbClr val="002060"/>
                  </a:solidFill>
                  <a:latin typeface="Times New Roman" pitchFamily="18" charset="0"/>
                  <a:cs typeface="Times New Roman" pitchFamily="18" charset="0"/>
                </a:rPr>
                <a:t>1</a:t>
              </a:r>
              <a:r>
                <a:rPr lang="ru-RU" sz="1400" b="1" dirty="0" smtClean="0">
                  <a:solidFill>
                    <a:srgbClr val="002060"/>
                  </a:solidFill>
                  <a:latin typeface="Times New Roman" pitchFamily="18" charset="0"/>
                  <a:cs typeface="Times New Roman" pitchFamily="18" charset="0"/>
                </a:rPr>
                <a:t>0.13</a:t>
              </a:r>
              <a:endParaRPr lang="ru-RU" sz="1400" dirty="0"/>
            </a:p>
          </p:txBody>
        </p:sp>
      </p:grpSp>
      <p:pic>
        <p:nvPicPr>
          <p:cNvPr id="51" name="Рисунок 50" descr="20121113.GIF"/>
          <p:cNvPicPr>
            <a:picLocks noChangeAspect="1"/>
          </p:cNvPicPr>
          <p:nvPr/>
        </p:nvPicPr>
        <p:blipFill>
          <a:blip r:embed="rId8" cstate="print"/>
          <a:stretch>
            <a:fillRect/>
          </a:stretch>
        </p:blipFill>
        <p:spPr>
          <a:xfrm>
            <a:off x="5960695" y="2924945"/>
            <a:ext cx="3055258" cy="2160240"/>
          </a:xfrm>
          <a:prstGeom prst="rect">
            <a:avLst/>
          </a:prstGeom>
        </p:spPr>
      </p:pic>
      <p:sp>
        <p:nvSpPr>
          <p:cNvPr id="52" name="TextBox 51"/>
          <p:cNvSpPr txBox="1"/>
          <p:nvPr/>
        </p:nvSpPr>
        <p:spPr>
          <a:xfrm>
            <a:off x="7668344" y="4653136"/>
            <a:ext cx="1368152" cy="307777"/>
          </a:xfrm>
          <a:prstGeom prst="rect">
            <a:avLst/>
          </a:prstGeom>
          <a:noFill/>
        </p:spPr>
        <p:txBody>
          <a:bodyPr wrap="square" rtlCol="0">
            <a:spAutoFit/>
          </a:bodyPr>
          <a:lstStyle/>
          <a:p>
            <a:pPr algn="ctr"/>
            <a:r>
              <a:rPr lang="ru-RU" sz="1400" b="1" dirty="0" smtClean="0">
                <a:solidFill>
                  <a:srgbClr val="002060"/>
                </a:solidFill>
                <a:latin typeface="Times New Roman" pitchFamily="18" charset="0"/>
                <a:cs typeface="Times New Roman" pitchFamily="18" charset="0"/>
              </a:rPr>
              <a:t>10-12.</a:t>
            </a:r>
            <a:r>
              <a:rPr lang="en-US" sz="1400" b="1" dirty="0" smtClean="0">
                <a:solidFill>
                  <a:srgbClr val="002060"/>
                </a:solidFill>
                <a:latin typeface="Times New Roman" pitchFamily="18" charset="0"/>
                <a:cs typeface="Times New Roman" pitchFamily="18" charset="0"/>
              </a:rPr>
              <a:t>1</a:t>
            </a:r>
            <a:r>
              <a:rPr lang="ru-RU" sz="1400" b="1" dirty="0" smtClean="0">
                <a:solidFill>
                  <a:srgbClr val="002060"/>
                </a:solidFill>
                <a:latin typeface="Times New Roman" pitchFamily="18" charset="0"/>
                <a:cs typeface="Times New Roman" pitchFamily="18" charset="0"/>
              </a:rPr>
              <a:t>1.13</a:t>
            </a:r>
            <a:endParaRPr lang="ru-RU" sz="1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Belkin-MS\Pictures\Проводки\В Тихонов\107.jpg"/>
          <p:cNvPicPr>
            <a:picLocks noChangeAspect="1" noChangeArrowheads="1"/>
          </p:cNvPicPr>
          <p:nvPr/>
        </p:nvPicPr>
        <p:blipFill>
          <a:blip r:embed="rId2" cstate="print"/>
          <a:srcRect/>
          <a:stretch>
            <a:fillRect/>
          </a:stretch>
        </p:blipFill>
        <p:spPr bwMode="auto">
          <a:xfrm>
            <a:off x="755576" y="1556792"/>
            <a:ext cx="7680852" cy="4320480"/>
          </a:xfrm>
          <a:prstGeom prst="rect">
            <a:avLst/>
          </a:prstGeom>
          <a:noFill/>
          <a:scene3d>
            <a:camera prst="orthographicFront"/>
            <a:lightRig rig="threePt" dir="t"/>
          </a:scene3d>
          <a:sp3d>
            <a:bevelT/>
            <a:bevelB/>
          </a:sp3d>
        </p:spPr>
      </p:pic>
      <p:sp>
        <p:nvSpPr>
          <p:cNvPr id="5" name="Text Box 10"/>
          <p:cNvSpPr txBox="1">
            <a:spLocks noChangeArrowheads="1"/>
          </p:cNvSpPr>
          <p:nvPr/>
        </p:nvSpPr>
        <p:spPr bwMode="auto">
          <a:xfrm>
            <a:off x="2512562" y="548680"/>
            <a:ext cx="4084644" cy="830997"/>
          </a:xfrm>
          <a:prstGeom prst="rect">
            <a:avLst/>
          </a:prstGeom>
          <a:noFill/>
          <a:ln w="9525">
            <a:noFill/>
            <a:miter lim="800000"/>
            <a:headEnd/>
            <a:tailEnd/>
          </a:ln>
        </p:spPr>
        <p:txBody>
          <a:bodyPr wrap="none">
            <a:spAutoFit/>
          </a:bodyPr>
          <a:lstStyle/>
          <a:p>
            <a:pPr algn="ctr" fontAlgn="auto">
              <a:spcBef>
                <a:spcPts val="0"/>
              </a:spcBef>
              <a:spcAft>
                <a:spcPts val="0"/>
              </a:spcAft>
              <a:defRPr/>
            </a:pPr>
            <a:r>
              <a:rPr lang="en-US" sz="2400" b="1" dirty="0" smtClean="0">
                <a:solidFill>
                  <a:srgbClr val="002060"/>
                </a:solidFill>
                <a:latin typeface="Times New Roman" pitchFamily="18" charset="0"/>
                <a:ea typeface="+mj-ea"/>
                <a:cs typeface="Times New Roman" pitchFamily="18" charset="0"/>
              </a:rPr>
              <a:t>III. Atomic Icebreaking Fleet </a:t>
            </a:r>
          </a:p>
          <a:p>
            <a:pPr algn="ctr" fontAlgn="auto">
              <a:spcBef>
                <a:spcPts val="0"/>
              </a:spcBef>
              <a:spcAft>
                <a:spcPts val="0"/>
              </a:spcAft>
              <a:defRPr/>
            </a:pPr>
            <a:r>
              <a:rPr lang="en-US" sz="2400" b="1" dirty="0" smtClean="0">
                <a:solidFill>
                  <a:srgbClr val="002060"/>
                </a:solidFill>
                <a:latin typeface="Times New Roman" pitchFamily="18" charset="0"/>
                <a:ea typeface="+mj-ea"/>
                <a:cs typeface="Times New Roman" pitchFamily="18" charset="0"/>
              </a:rPr>
              <a:t>and Further Development</a:t>
            </a:r>
            <a:endParaRPr lang="ru-RU" sz="2400" b="1" dirty="0">
              <a:solidFill>
                <a:srgbClr val="002060"/>
              </a:solidFill>
              <a:latin typeface="Times New Roman" pitchFamily="18" charset="0"/>
              <a:ea typeface="+mj-ea"/>
              <a:cs typeface="Times New Roman" pitchFamily="18" charset="0"/>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Фасад5.jpg"/>
          <p:cNvPicPr>
            <a:picLocks noChangeAspect="1"/>
          </p:cNvPicPr>
          <p:nvPr/>
        </p:nvPicPr>
        <p:blipFill>
          <a:blip r:embed="rId2" cstate="print"/>
          <a:stretch>
            <a:fillRect/>
          </a:stretch>
        </p:blipFill>
        <p:spPr>
          <a:xfrm>
            <a:off x="1331640" y="692696"/>
            <a:ext cx="6593838" cy="3456384"/>
          </a:xfrm>
          <a:prstGeom prst="rect">
            <a:avLst/>
          </a:prstGeom>
        </p:spPr>
      </p:pic>
      <p:sp>
        <p:nvSpPr>
          <p:cNvPr id="5" name="TextBox 4"/>
          <p:cNvSpPr txBox="1"/>
          <p:nvPr/>
        </p:nvSpPr>
        <p:spPr>
          <a:xfrm>
            <a:off x="1331640" y="188640"/>
            <a:ext cx="6624736" cy="461665"/>
          </a:xfrm>
          <a:prstGeom prst="rect">
            <a:avLst/>
          </a:prstGeom>
          <a:noFill/>
        </p:spPr>
        <p:txBody>
          <a:bodyPr wrap="square" rtlCol="0">
            <a:spAutoFit/>
          </a:bodyPr>
          <a:lstStyle/>
          <a:p>
            <a:pPr algn="ctr"/>
            <a:r>
              <a:rPr lang="en-US" sz="2400" b="1" dirty="0" smtClean="0">
                <a:solidFill>
                  <a:srgbClr val="002060"/>
                </a:solidFill>
                <a:latin typeface="Times New Roman" pitchFamily="18" charset="0"/>
                <a:cs typeface="Times New Roman" pitchFamily="18" charset="0"/>
              </a:rPr>
              <a:t>Federal State Unitary Enterprise of Atomic Fleet</a:t>
            </a:r>
            <a:endParaRPr lang="ru-RU" sz="2400" b="1" dirty="0">
              <a:solidFill>
                <a:srgbClr val="002060"/>
              </a:solidFill>
              <a:latin typeface="Times New Roman" pitchFamily="18" charset="0"/>
              <a:cs typeface="Times New Roman" pitchFamily="18" charset="0"/>
            </a:endParaRPr>
          </a:p>
        </p:txBody>
      </p:sp>
      <p:sp>
        <p:nvSpPr>
          <p:cNvPr id="6" name="Прямоугольник 20"/>
          <p:cNvSpPr>
            <a:spLocks noChangeArrowheads="1"/>
          </p:cNvSpPr>
          <p:nvPr/>
        </p:nvSpPr>
        <p:spPr bwMode="auto">
          <a:xfrm>
            <a:off x="1187624" y="4293096"/>
            <a:ext cx="3600400" cy="2970044"/>
          </a:xfrm>
          <a:prstGeom prst="rect">
            <a:avLst/>
          </a:prstGeom>
          <a:noFill/>
          <a:ln w="9525">
            <a:noFill/>
            <a:miter lim="800000"/>
            <a:headEnd/>
            <a:tailEnd/>
          </a:ln>
        </p:spPr>
        <p:txBody>
          <a:bodyPr wrap="square">
            <a:spAutoFit/>
          </a:bodyPr>
          <a:lstStyle/>
          <a:p>
            <a:r>
              <a:rPr lang="en-US" b="1" u="sng" dirty="0" smtClean="0">
                <a:solidFill>
                  <a:srgbClr val="002060"/>
                </a:solidFill>
                <a:latin typeface="Times New Roman" pitchFamily="18" charset="0"/>
                <a:cs typeface="Times New Roman" pitchFamily="18" charset="0"/>
              </a:rPr>
              <a:t>Atomic Fleet has 18 units</a:t>
            </a:r>
            <a:r>
              <a:rPr lang="en-US" u="sng" dirty="0" smtClean="0">
                <a:solidFill>
                  <a:srgbClr val="002060"/>
                </a:solidFill>
                <a:latin typeface="Times New Roman" pitchFamily="18" charset="0"/>
                <a:cs typeface="Times New Roman" pitchFamily="18" charset="0"/>
              </a:rPr>
              <a:t>: </a:t>
            </a:r>
          </a:p>
          <a:p>
            <a:r>
              <a:rPr lang="en-US" sz="1600" b="1" dirty="0" smtClean="0">
                <a:solidFill>
                  <a:srgbClr val="002060"/>
                </a:solidFill>
                <a:latin typeface="Times New Roman" pitchFamily="18" charset="0"/>
                <a:cs typeface="Times New Roman" pitchFamily="18" charset="0"/>
              </a:rPr>
              <a:t>Personnel: 1158 </a:t>
            </a:r>
            <a:endParaRPr lang="ru-RU" sz="1600" b="1" dirty="0">
              <a:solidFill>
                <a:srgbClr val="002060"/>
              </a:solidFill>
              <a:latin typeface="Times New Roman" pitchFamily="18" charset="0"/>
              <a:cs typeface="Times New Roman" pitchFamily="18" charset="0"/>
            </a:endParaRPr>
          </a:p>
          <a:p>
            <a:pPr marL="180975" lvl="1" indent="269875">
              <a:buFont typeface="Wingdings" pitchFamily="2" charset="2"/>
              <a:buChar char="q"/>
            </a:pPr>
            <a:r>
              <a:rPr lang="en-US" sz="1400" dirty="0" smtClean="0">
                <a:solidFill>
                  <a:srgbClr val="002060"/>
                </a:solidFill>
                <a:latin typeface="Times New Roman" pitchFamily="18" charset="0"/>
                <a:cs typeface="Times New Roman" pitchFamily="18" charset="0"/>
              </a:rPr>
              <a:t>Atomic Vessels - </a:t>
            </a:r>
            <a:r>
              <a:rPr lang="en-US" sz="1400" dirty="0">
                <a:solidFill>
                  <a:srgbClr val="002060"/>
                </a:solidFill>
                <a:latin typeface="Times New Roman" pitchFamily="18" charset="0"/>
                <a:cs typeface="Times New Roman" pitchFamily="18" charset="0"/>
              </a:rPr>
              <a:t>10</a:t>
            </a:r>
            <a:endParaRPr lang="ru-RU" sz="1400" dirty="0">
              <a:solidFill>
                <a:srgbClr val="002060"/>
              </a:solidFill>
              <a:latin typeface="Times New Roman" pitchFamily="18" charset="0"/>
              <a:cs typeface="Times New Roman" pitchFamily="18" charset="0"/>
            </a:endParaRPr>
          </a:p>
          <a:p>
            <a:pPr marL="638175" lvl="3" indent="269875">
              <a:buFont typeface="Wingdings" pitchFamily="2" charset="2"/>
              <a:buChar char="q"/>
            </a:pPr>
            <a:r>
              <a:rPr lang="en-US" sz="1400" dirty="0" smtClean="0">
                <a:solidFill>
                  <a:srgbClr val="002060"/>
                </a:solidFill>
                <a:latin typeface="Times New Roman" pitchFamily="18" charset="0"/>
                <a:cs typeface="Times New Roman" pitchFamily="18" charset="0"/>
              </a:rPr>
              <a:t>Atomic Icebreakers </a:t>
            </a:r>
            <a:r>
              <a:rPr lang="en-US" sz="1400" dirty="0">
                <a:solidFill>
                  <a:srgbClr val="002060"/>
                </a:solidFill>
                <a:latin typeface="Times New Roman" pitchFamily="18" charset="0"/>
                <a:cs typeface="Times New Roman" pitchFamily="18" charset="0"/>
              </a:rPr>
              <a:t>– 9</a:t>
            </a:r>
          </a:p>
          <a:p>
            <a:pPr marL="638175" lvl="3" indent="269875"/>
            <a:r>
              <a:rPr lang="en-US" sz="1400" dirty="0" smtClean="0">
                <a:solidFill>
                  <a:srgbClr val="002060"/>
                </a:solidFill>
                <a:latin typeface="Times New Roman" pitchFamily="18" charset="0"/>
                <a:cs typeface="Times New Roman" pitchFamily="18" charset="0"/>
              </a:rPr>
              <a:t>Among them operational</a:t>
            </a:r>
            <a:r>
              <a:rPr lang="ru-RU" sz="1400" dirty="0" smtClean="0">
                <a:solidFill>
                  <a:srgbClr val="002060"/>
                </a:solidFill>
                <a:latin typeface="Times New Roman" pitchFamily="18" charset="0"/>
                <a:cs typeface="Times New Roman" pitchFamily="18" charset="0"/>
              </a:rPr>
              <a:t> </a:t>
            </a:r>
            <a:r>
              <a:rPr lang="ru-RU" sz="1400" dirty="0">
                <a:solidFill>
                  <a:srgbClr val="002060"/>
                </a:solidFill>
                <a:latin typeface="Times New Roman" pitchFamily="18" charset="0"/>
                <a:cs typeface="Times New Roman" pitchFamily="18" charset="0"/>
              </a:rPr>
              <a:t>- </a:t>
            </a:r>
            <a:r>
              <a:rPr lang="en-US" sz="1400" dirty="0" smtClean="0">
                <a:solidFill>
                  <a:srgbClr val="002060"/>
                </a:solidFill>
                <a:latin typeface="Times New Roman" pitchFamily="18" charset="0"/>
                <a:cs typeface="Times New Roman" pitchFamily="18" charset="0"/>
              </a:rPr>
              <a:t>5</a:t>
            </a:r>
            <a:r>
              <a:rPr lang="ru-RU" sz="1400" dirty="0" smtClean="0">
                <a:solidFill>
                  <a:srgbClr val="002060"/>
                </a:solidFill>
                <a:latin typeface="Times New Roman" pitchFamily="18" charset="0"/>
                <a:cs typeface="Times New Roman" pitchFamily="18" charset="0"/>
              </a:rPr>
              <a:t> </a:t>
            </a:r>
            <a:endParaRPr lang="ru-RU" sz="1400" dirty="0">
              <a:solidFill>
                <a:srgbClr val="002060"/>
              </a:solidFill>
              <a:latin typeface="Times New Roman" pitchFamily="18" charset="0"/>
              <a:cs typeface="Times New Roman" pitchFamily="18" charset="0"/>
            </a:endParaRPr>
          </a:p>
          <a:p>
            <a:pPr marL="638175" lvl="3" indent="269875">
              <a:buFont typeface="Wingdings" pitchFamily="2" charset="2"/>
              <a:buChar char="q"/>
            </a:pPr>
            <a:r>
              <a:rPr lang="en-US" sz="1400" dirty="0" smtClean="0">
                <a:solidFill>
                  <a:srgbClr val="002060"/>
                </a:solidFill>
                <a:latin typeface="Times New Roman" pitchFamily="18" charset="0"/>
                <a:cs typeface="Times New Roman" pitchFamily="18" charset="0"/>
              </a:rPr>
              <a:t>Atomic container carrier </a:t>
            </a:r>
            <a:r>
              <a:rPr lang="en-US" sz="1400" dirty="0">
                <a:solidFill>
                  <a:srgbClr val="002060"/>
                </a:solidFill>
                <a:latin typeface="Times New Roman" pitchFamily="18" charset="0"/>
                <a:cs typeface="Times New Roman" pitchFamily="18" charset="0"/>
              </a:rPr>
              <a:t>- 1</a:t>
            </a:r>
            <a:endParaRPr lang="ru-RU" sz="1400" dirty="0">
              <a:solidFill>
                <a:srgbClr val="002060"/>
              </a:solidFill>
              <a:latin typeface="Times New Roman" pitchFamily="18" charset="0"/>
              <a:cs typeface="Times New Roman" pitchFamily="18" charset="0"/>
            </a:endParaRPr>
          </a:p>
          <a:p>
            <a:pPr marL="180975" lvl="2" indent="269875">
              <a:buFont typeface="Wingdings" pitchFamily="2" charset="2"/>
              <a:buChar char="q"/>
            </a:pPr>
            <a:r>
              <a:rPr lang="en-US" sz="1400" dirty="0" smtClean="0">
                <a:solidFill>
                  <a:srgbClr val="002060"/>
                </a:solidFill>
                <a:latin typeface="Times New Roman" pitchFamily="18" charset="0"/>
                <a:cs typeface="Times New Roman" pitchFamily="18" charset="0"/>
              </a:rPr>
              <a:t>Special Vessels </a:t>
            </a:r>
            <a:r>
              <a:rPr lang="en-US" sz="1400" dirty="0">
                <a:solidFill>
                  <a:srgbClr val="002060"/>
                </a:solidFill>
                <a:latin typeface="Times New Roman" pitchFamily="18" charset="0"/>
                <a:cs typeface="Times New Roman" pitchFamily="18" charset="0"/>
              </a:rPr>
              <a:t>– 5</a:t>
            </a:r>
            <a:endParaRPr lang="ru-RU" sz="1400" dirty="0">
              <a:solidFill>
                <a:srgbClr val="002060"/>
              </a:solidFill>
              <a:latin typeface="Times New Roman" pitchFamily="18" charset="0"/>
              <a:cs typeface="Times New Roman" pitchFamily="18" charset="0"/>
            </a:endParaRPr>
          </a:p>
          <a:p>
            <a:pPr marL="180975" lvl="2" indent="269875">
              <a:buFont typeface="Wingdings" pitchFamily="2" charset="2"/>
              <a:buChar char="q"/>
            </a:pPr>
            <a:r>
              <a:rPr lang="en-US" sz="1400" dirty="0" smtClean="0">
                <a:solidFill>
                  <a:srgbClr val="002060"/>
                </a:solidFill>
                <a:latin typeface="Times New Roman" pitchFamily="18" charset="0"/>
                <a:cs typeface="Times New Roman" pitchFamily="18" charset="0"/>
              </a:rPr>
              <a:t>Floating Port Crane</a:t>
            </a:r>
            <a:endParaRPr lang="ru-RU" sz="1400" dirty="0">
              <a:solidFill>
                <a:srgbClr val="002060"/>
              </a:solidFill>
              <a:latin typeface="Times New Roman" pitchFamily="18" charset="0"/>
              <a:cs typeface="Times New Roman" pitchFamily="18" charset="0"/>
            </a:endParaRPr>
          </a:p>
          <a:p>
            <a:pPr marL="180975" lvl="2" indent="269875">
              <a:buFont typeface="Wingdings" pitchFamily="2" charset="2"/>
              <a:buChar char="q"/>
            </a:pPr>
            <a:r>
              <a:rPr lang="en-US" sz="1400" dirty="0" smtClean="0">
                <a:solidFill>
                  <a:srgbClr val="002060"/>
                </a:solidFill>
                <a:latin typeface="Times New Roman" pitchFamily="18" charset="0"/>
                <a:cs typeface="Times New Roman" pitchFamily="18" charset="0"/>
              </a:rPr>
              <a:t>2 Floating Docks</a:t>
            </a:r>
          </a:p>
          <a:p>
            <a:pPr marL="180975" lvl="2" indent="269875"/>
            <a:endParaRPr lang="en-US" sz="1400" b="1" dirty="0" smtClean="0">
              <a:solidFill>
                <a:srgbClr val="002060"/>
              </a:solidFill>
              <a:latin typeface="Times New Roman" pitchFamily="18" charset="0"/>
              <a:cs typeface="Times New Roman" pitchFamily="18" charset="0"/>
            </a:endParaRPr>
          </a:p>
          <a:p>
            <a:pPr marL="180975" lvl="2" indent="269875">
              <a:buFont typeface="Wingdings" pitchFamily="2" charset="2"/>
              <a:buChar char="q"/>
            </a:pPr>
            <a:endParaRPr lang="en-US" sz="1400" dirty="0" smtClean="0">
              <a:solidFill>
                <a:srgbClr val="002060"/>
              </a:solidFill>
              <a:latin typeface="Times New Roman" pitchFamily="18" charset="0"/>
              <a:cs typeface="Times New Roman" pitchFamily="18" charset="0"/>
            </a:endParaRPr>
          </a:p>
          <a:p>
            <a:pPr marL="180975" lvl="2" indent="269875"/>
            <a:endParaRPr lang="en-US" sz="1400" dirty="0" smtClean="0">
              <a:solidFill>
                <a:srgbClr val="002060"/>
              </a:solidFill>
              <a:latin typeface="Times New Roman" pitchFamily="18" charset="0"/>
              <a:cs typeface="Times New Roman" pitchFamily="18" charset="0"/>
            </a:endParaRPr>
          </a:p>
          <a:p>
            <a:pPr marL="180975" lvl="2" indent="269875">
              <a:buFont typeface="Wingdings" pitchFamily="2" charset="2"/>
              <a:buChar char="q"/>
            </a:pPr>
            <a:endParaRPr lang="ru-RU" sz="1300" dirty="0">
              <a:solidFill>
                <a:srgbClr val="002060"/>
              </a:solidFill>
            </a:endParaRPr>
          </a:p>
        </p:txBody>
      </p:sp>
      <p:sp>
        <p:nvSpPr>
          <p:cNvPr id="7" name="TextBox 28"/>
          <p:cNvSpPr txBox="1">
            <a:spLocks noChangeArrowheads="1"/>
          </p:cNvSpPr>
          <p:nvPr/>
        </p:nvSpPr>
        <p:spPr bwMode="auto">
          <a:xfrm>
            <a:off x="4355976" y="4293096"/>
            <a:ext cx="4032448" cy="1661993"/>
          </a:xfrm>
          <a:prstGeom prst="rect">
            <a:avLst/>
          </a:prstGeom>
          <a:noFill/>
          <a:ln w="9525">
            <a:noFill/>
            <a:miter lim="800000"/>
            <a:headEnd/>
            <a:tailEnd/>
          </a:ln>
        </p:spPr>
        <p:txBody>
          <a:bodyPr wrap="square">
            <a:spAutoFit/>
          </a:bodyPr>
          <a:lstStyle/>
          <a:p>
            <a:pPr marL="638175" lvl="3" indent="-9525" eaLnBrk="0" hangingPunct="0"/>
            <a:r>
              <a:rPr lang="en-US" b="1" u="sng" dirty="0" smtClean="0">
                <a:solidFill>
                  <a:srgbClr val="002060"/>
                </a:solidFill>
                <a:latin typeface="Times New Roman" pitchFamily="18" charset="0"/>
                <a:cs typeface="Times New Roman" pitchFamily="18" charset="0"/>
              </a:rPr>
              <a:t>Coastal Facilities</a:t>
            </a:r>
            <a:r>
              <a:rPr lang="en-US" u="sng" dirty="0" smtClean="0">
                <a:solidFill>
                  <a:srgbClr val="002060"/>
                </a:solidFill>
                <a:latin typeface="Times New Roman" pitchFamily="18" charset="0"/>
                <a:cs typeface="Times New Roman" pitchFamily="18" charset="0"/>
              </a:rPr>
              <a:t>: </a:t>
            </a:r>
          </a:p>
          <a:p>
            <a:pPr marL="638175" lvl="3" indent="-9525" eaLnBrk="0" hangingPunct="0"/>
            <a:r>
              <a:rPr lang="en-US" sz="1600" b="1" dirty="0" smtClean="0">
                <a:solidFill>
                  <a:srgbClr val="002060"/>
                </a:solidFill>
                <a:latin typeface="Times New Roman" pitchFamily="18" charset="0"/>
                <a:cs typeface="Times New Roman" pitchFamily="18" charset="0"/>
              </a:rPr>
              <a:t>Personnel: 856</a:t>
            </a:r>
          </a:p>
          <a:p>
            <a:pPr marL="638175" lvl="3" indent="269875" eaLnBrk="0" hangingPunct="0">
              <a:buFont typeface="Wingdings" pitchFamily="2" charset="2"/>
              <a:buChar char="q"/>
            </a:pPr>
            <a:r>
              <a:rPr lang="en-US" sz="1400" dirty="0" smtClean="0">
                <a:solidFill>
                  <a:srgbClr val="002060"/>
                </a:solidFill>
                <a:latin typeface="Times New Roman" pitchFamily="18" charset="0"/>
                <a:cs typeface="Times New Roman" pitchFamily="18" charset="0"/>
              </a:rPr>
              <a:t>base for the atomic icebreaking fleet;</a:t>
            </a:r>
          </a:p>
          <a:p>
            <a:pPr marL="638175" lvl="3" indent="269875" eaLnBrk="0" hangingPunct="0">
              <a:buFont typeface="Wingdings" pitchFamily="2" charset="2"/>
              <a:buChar char="q"/>
            </a:pPr>
            <a:r>
              <a:rPr lang="en-US" sz="1400" dirty="0" smtClean="0">
                <a:solidFill>
                  <a:srgbClr val="002060"/>
                </a:solidFill>
                <a:latin typeface="Times New Roman" pitchFamily="18" charset="0"/>
                <a:cs typeface="Times New Roman" pitchFamily="18" charset="0"/>
              </a:rPr>
              <a:t>full complex of ship repair; </a:t>
            </a:r>
          </a:p>
          <a:p>
            <a:pPr marL="638175" lvl="3" indent="269875" eaLnBrk="0" hangingPunct="0">
              <a:buFont typeface="Wingdings" pitchFamily="2" charset="2"/>
              <a:buChar char="q"/>
            </a:pPr>
            <a:r>
              <a:rPr lang="en-US" sz="1400" dirty="0" smtClean="0">
                <a:solidFill>
                  <a:srgbClr val="002060"/>
                </a:solidFill>
                <a:latin typeface="Times New Roman" pitchFamily="18" charset="0"/>
                <a:cs typeface="Times New Roman" pitchFamily="18" charset="0"/>
              </a:rPr>
              <a:t>nuclear fuel handling; </a:t>
            </a:r>
          </a:p>
          <a:p>
            <a:pPr marL="638175" lvl="3" indent="269875" eaLnBrk="0" hangingPunct="0">
              <a:buFont typeface="Wingdings" pitchFamily="2" charset="2"/>
              <a:buChar char="q"/>
            </a:pPr>
            <a:r>
              <a:rPr lang="en-US" sz="1400" dirty="0" smtClean="0">
                <a:solidFill>
                  <a:srgbClr val="002060"/>
                </a:solidFill>
                <a:latin typeface="Times New Roman" pitchFamily="18" charset="0"/>
                <a:cs typeface="Times New Roman" pitchFamily="18" charset="0"/>
              </a:rPr>
              <a:t>radioactive wastes handling. </a:t>
            </a:r>
          </a:p>
          <a:p>
            <a:pPr marL="638175" lvl="3" indent="269875" eaLnBrk="0" hangingPunct="0"/>
            <a:endParaRPr lang="ru-RU" sz="1200" dirty="0">
              <a:solidFill>
                <a:srgbClr val="0000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0"/>
          <p:cNvSpPr txBox="1">
            <a:spLocks noChangeArrowheads="1"/>
          </p:cNvSpPr>
          <p:nvPr/>
        </p:nvSpPr>
        <p:spPr bwMode="auto">
          <a:xfrm>
            <a:off x="2793986" y="260648"/>
            <a:ext cx="3510128" cy="461665"/>
          </a:xfrm>
          <a:prstGeom prst="rect">
            <a:avLst/>
          </a:prstGeom>
          <a:noFill/>
          <a:ln w="9525">
            <a:noFill/>
            <a:miter lim="800000"/>
            <a:headEnd/>
            <a:tailEnd/>
          </a:ln>
        </p:spPr>
        <p:txBody>
          <a:bodyPr wrap="none">
            <a:spAutoFit/>
          </a:bodyPr>
          <a:lstStyle/>
          <a:p>
            <a:pPr algn="ctr" fontAlgn="auto">
              <a:spcBef>
                <a:spcPts val="0"/>
              </a:spcBef>
              <a:spcAft>
                <a:spcPts val="0"/>
              </a:spcAft>
              <a:defRPr/>
            </a:pPr>
            <a:r>
              <a:rPr lang="en-US" sz="2400" b="1" dirty="0" smtClean="0">
                <a:solidFill>
                  <a:srgbClr val="002060"/>
                </a:solidFill>
                <a:latin typeface="Times New Roman" pitchFamily="18" charset="0"/>
                <a:ea typeface="+mj-ea"/>
                <a:cs typeface="Times New Roman" pitchFamily="18" charset="0"/>
              </a:rPr>
              <a:t>Atomic Icebreaking Fleet</a:t>
            </a:r>
            <a:endParaRPr lang="ru-RU" sz="2400" b="1" dirty="0">
              <a:solidFill>
                <a:srgbClr val="002060"/>
              </a:solidFill>
              <a:latin typeface="Times New Roman" pitchFamily="18" charset="0"/>
              <a:ea typeface="+mj-ea"/>
              <a:cs typeface="Times New Roman" pitchFamily="18" charset="0"/>
            </a:endParaRPr>
          </a:p>
        </p:txBody>
      </p:sp>
      <p:grpSp>
        <p:nvGrpSpPr>
          <p:cNvPr id="2" name="Группа 12"/>
          <p:cNvGrpSpPr/>
          <p:nvPr/>
        </p:nvGrpSpPr>
        <p:grpSpPr>
          <a:xfrm>
            <a:off x="971600" y="836712"/>
            <a:ext cx="6553299" cy="1815882"/>
            <a:chOff x="857250" y="3214116"/>
            <a:chExt cx="6553299" cy="1815882"/>
          </a:xfrm>
        </p:grpSpPr>
        <p:pic>
          <p:nvPicPr>
            <p:cNvPr id="14" name="Picture 5" descr="А1"/>
            <p:cNvPicPr>
              <a:picLocks noChangeAspect="1" noChangeArrowheads="1"/>
            </p:cNvPicPr>
            <p:nvPr/>
          </p:nvPicPr>
          <p:blipFill>
            <a:blip r:embed="rId2" cstate="print">
              <a:lum bright="8000" contrast="14000"/>
            </a:blip>
            <a:srcRect l="810"/>
            <a:stretch>
              <a:fillRect/>
            </a:stretch>
          </p:blipFill>
          <p:spPr bwMode="auto">
            <a:xfrm>
              <a:off x="857250" y="3286124"/>
              <a:ext cx="2880891" cy="1461113"/>
            </a:xfrm>
            <a:prstGeom prst="rect">
              <a:avLst/>
            </a:prstGeom>
            <a:noFill/>
            <a:ln w="9525">
              <a:noFill/>
              <a:miter lim="800000"/>
              <a:headEnd/>
              <a:tailEnd/>
            </a:ln>
            <a:scene3d>
              <a:camera prst="orthographicFront"/>
              <a:lightRig rig="threePt" dir="t"/>
            </a:scene3d>
            <a:sp3d>
              <a:bevelT/>
              <a:bevelB/>
            </a:sp3d>
          </p:spPr>
        </p:pic>
        <p:sp>
          <p:nvSpPr>
            <p:cNvPr id="15" name="Text Box 13"/>
            <p:cNvSpPr txBox="1">
              <a:spLocks noChangeArrowheads="1"/>
            </p:cNvSpPr>
            <p:nvPr/>
          </p:nvSpPr>
          <p:spPr bwMode="auto">
            <a:xfrm>
              <a:off x="4026173" y="3214116"/>
              <a:ext cx="3384376" cy="1815882"/>
            </a:xfrm>
            <a:prstGeom prst="rect">
              <a:avLst/>
            </a:prstGeom>
            <a:noFill/>
            <a:ln w="9525">
              <a:noFill/>
              <a:miter lim="800000"/>
              <a:headEnd/>
              <a:tailEnd/>
            </a:ln>
          </p:spPr>
          <p:txBody>
            <a:bodyPr wrap="square">
              <a:spAutoFit/>
            </a:bodyPr>
            <a:lstStyle/>
            <a:p>
              <a:r>
                <a:rPr lang="en-US" sz="1400" u="sng" dirty="0" smtClean="0">
                  <a:latin typeface="Times New Roman" pitchFamily="18" charset="0"/>
                  <a:cs typeface="Times New Roman" pitchFamily="18" charset="0"/>
                </a:rPr>
                <a:t>Atomic icebreakers of “</a:t>
              </a:r>
              <a:r>
                <a:rPr lang="en-US" sz="1400" u="sng" dirty="0" err="1" smtClean="0">
                  <a:latin typeface="Times New Roman" pitchFamily="18" charset="0"/>
                  <a:cs typeface="Times New Roman" pitchFamily="18" charset="0"/>
                </a:rPr>
                <a:t>Arktika</a:t>
              </a:r>
              <a:r>
                <a:rPr lang="en-US" sz="1400" u="sng" dirty="0" smtClean="0">
                  <a:latin typeface="Times New Roman" pitchFamily="18" charset="0"/>
                  <a:cs typeface="Times New Roman" pitchFamily="18" charset="0"/>
                </a:rPr>
                <a:t>” type:</a:t>
              </a:r>
              <a:endParaRPr lang="ru-RU" sz="1400"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rPr>
                <a:t>Propulsion Capacity</a:t>
              </a:r>
              <a:r>
                <a:rPr lang="ru-RU" sz="1400" dirty="0" smtClean="0">
                  <a:latin typeface="Times New Roman" pitchFamily="18" charset="0"/>
                  <a:cs typeface="Times New Roman" pitchFamily="18" charset="0"/>
                </a:rPr>
                <a:t> – 54 </a:t>
              </a:r>
              <a:r>
                <a:rPr lang="en-US" sz="1400" dirty="0" smtClean="0">
                  <a:latin typeface="Times New Roman" pitchFamily="18" charset="0"/>
                  <a:cs typeface="Times New Roman" pitchFamily="18" charset="0"/>
                </a:rPr>
                <a:t>MW</a:t>
              </a: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r>
                <a:rPr lang="en-US" sz="1400" dirty="0" smtClean="0">
                  <a:latin typeface="Times New Roman" pitchFamily="18" charset="0"/>
                  <a:cs typeface="Times New Roman" pitchFamily="18" charset="0"/>
                </a:rPr>
                <a:t>Water displacement</a:t>
              </a:r>
              <a:r>
                <a:rPr lang="ru-RU" sz="1400" dirty="0" smtClean="0">
                  <a:latin typeface="Times New Roman" pitchFamily="18" charset="0"/>
                  <a:cs typeface="Times New Roman" pitchFamily="18" charset="0"/>
                </a:rPr>
                <a:t> – 23000 </a:t>
              </a:r>
              <a:r>
                <a:rPr lang="en-US" sz="1400" dirty="0" smtClean="0">
                  <a:latin typeface="Times New Roman" pitchFamily="18" charset="0"/>
                  <a:cs typeface="Times New Roman" pitchFamily="18" charset="0"/>
                </a:rPr>
                <a:t>t</a:t>
              </a:r>
              <a:r>
                <a:rPr lang="ru-RU" sz="1400" dirty="0" smtClean="0">
                  <a:latin typeface="Times New Roman" pitchFamily="18" charset="0"/>
                  <a:cs typeface="Times New Roman" pitchFamily="18" charset="0"/>
                </a:rPr>
                <a:t> </a:t>
              </a:r>
              <a:endParaRPr lang="en-US" sz="1400"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rPr>
                <a:t>Draught</a:t>
              </a:r>
              <a:r>
                <a:rPr lang="ru-RU" sz="1400" dirty="0" smtClean="0">
                  <a:latin typeface="Times New Roman" pitchFamily="18" charset="0"/>
                  <a:cs typeface="Times New Roman" pitchFamily="18" charset="0"/>
                </a:rPr>
                <a:t> – 11,0 </a:t>
              </a:r>
              <a:r>
                <a:rPr lang="en-US" sz="1400" dirty="0" smtClean="0">
                  <a:latin typeface="Times New Roman" pitchFamily="18" charset="0"/>
                  <a:cs typeface="Times New Roman" pitchFamily="18" charset="0"/>
                </a:rPr>
                <a:t>m</a:t>
              </a:r>
              <a:r>
                <a:rPr lang="ru-RU" sz="1400" dirty="0" smtClean="0">
                  <a:latin typeface="Times New Roman" pitchFamily="18" charset="0"/>
                  <a:cs typeface="Times New Roman" pitchFamily="18" charset="0"/>
                </a:rPr>
                <a:t> </a:t>
              </a:r>
            </a:p>
            <a:p>
              <a:r>
                <a:rPr lang="en-US" sz="1400" dirty="0" smtClean="0">
                  <a:latin typeface="Times New Roman" pitchFamily="18" charset="0"/>
                  <a:cs typeface="Times New Roman" pitchFamily="18" charset="0"/>
                </a:rPr>
                <a:t>Icebreaking capability</a:t>
              </a:r>
              <a:r>
                <a:rPr lang="ru-RU" sz="1400" dirty="0" smtClean="0">
                  <a:latin typeface="Times New Roman" pitchFamily="18" charset="0"/>
                  <a:cs typeface="Times New Roman" pitchFamily="18" charset="0"/>
                </a:rPr>
                <a:t> – 2,25 </a:t>
              </a:r>
              <a:r>
                <a:rPr lang="en-US" sz="1400" dirty="0" smtClean="0">
                  <a:latin typeface="Times New Roman" pitchFamily="18" charset="0"/>
                  <a:cs typeface="Times New Roman" pitchFamily="18" charset="0"/>
                </a:rPr>
                <a:t>m</a:t>
              </a:r>
              <a:r>
                <a:rPr lang="ru-RU" sz="1400" dirty="0" smtClean="0">
                  <a:latin typeface="Times New Roman" pitchFamily="18" charset="0"/>
                  <a:cs typeface="Times New Roman" pitchFamily="18" charset="0"/>
                </a:rPr>
                <a:t> </a:t>
              </a:r>
              <a:endParaRPr lang="ru-RU" sz="1400" dirty="0">
                <a:latin typeface="Times New Roman" pitchFamily="18" charset="0"/>
                <a:cs typeface="Times New Roman" pitchFamily="18" charset="0"/>
              </a:endParaRPr>
            </a:p>
            <a:p>
              <a:r>
                <a:rPr lang="en-US" sz="1400" dirty="0" err="1" smtClean="0">
                  <a:latin typeface="Times New Roman" pitchFamily="18" charset="0"/>
                  <a:cs typeface="Times New Roman" pitchFamily="18" charset="0"/>
                </a:rPr>
                <a:t>i</a:t>
              </a:r>
              <a:r>
                <a:rPr lang="en-US" sz="1400" dirty="0" smtClean="0">
                  <a:latin typeface="Times New Roman" pitchFamily="18" charset="0"/>
                  <a:cs typeface="Times New Roman" pitchFamily="18" charset="0"/>
                </a:rPr>
                <a:t>/b</a:t>
              </a:r>
              <a:r>
                <a:rPr lang="ru-RU" sz="1400" dirty="0" smtClean="0">
                  <a:latin typeface="Times New Roman" pitchFamily="18" charset="0"/>
                  <a:cs typeface="Times New Roman" pitchFamily="18" charset="0"/>
                </a:rPr>
                <a:t> </a:t>
              </a:r>
              <a:r>
                <a:rPr lang="en-US" sz="1400" dirty="0" smtClean="0">
                  <a:latin typeface="Times New Roman" pitchFamily="18" charset="0"/>
                  <a:cs typeface="Times New Roman" pitchFamily="18" charset="0"/>
                </a:rPr>
                <a:t>“</a:t>
              </a:r>
              <a:r>
                <a:rPr lang="en-US" sz="1400" dirty="0" err="1" smtClean="0">
                  <a:latin typeface="Times New Roman" pitchFamily="18" charset="0"/>
                  <a:cs typeface="Times New Roman" pitchFamily="18" charset="0"/>
                </a:rPr>
                <a:t>Sovetsky</a:t>
              </a:r>
              <a:r>
                <a:rPr lang="en-US" sz="1400" dirty="0" smtClean="0">
                  <a:latin typeface="Times New Roman" pitchFamily="18" charset="0"/>
                  <a:cs typeface="Times New Roman" pitchFamily="18" charset="0"/>
                </a:rPr>
                <a:t> Soyuz”</a:t>
              </a:r>
              <a:r>
                <a:rPr lang="ru-RU" sz="1400" dirty="0" smtClean="0">
                  <a:latin typeface="Times New Roman" pitchFamily="18" charset="0"/>
                  <a:cs typeface="Times New Roman" pitchFamily="18" charset="0"/>
                </a:rPr>
                <a:t> 	–  </a:t>
              </a:r>
              <a:r>
                <a:rPr lang="ru-RU" sz="1400" b="1" dirty="0" smtClean="0">
                  <a:solidFill>
                    <a:srgbClr val="FF3300"/>
                  </a:solidFill>
                  <a:latin typeface="Times New Roman" pitchFamily="18" charset="0"/>
                  <a:cs typeface="Times New Roman" pitchFamily="18" charset="0"/>
                </a:rPr>
                <a:t>29.12.1989 </a:t>
              </a: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r>
                <a:rPr lang="en-US" sz="1400" dirty="0" err="1" smtClean="0">
                  <a:latin typeface="Times New Roman" pitchFamily="18" charset="0"/>
                  <a:cs typeface="Times New Roman" pitchFamily="18" charset="0"/>
                </a:rPr>
                <a:t>i</a:t>
              </a:r>
              <a:r>
                <a:rPr lang="en-US" sz="1400" dirty="0" smtClean="0">
                  <a:latin typeface="Times New Roman" pitchFamily="18" charset="0"/>
                  <a:cs typeface="Times New Roman" pitchFamily="18" charset="0"/>
                </a:rPr>
                <a:t>/b</a:t>
              </a:r>
              <a:r>
                <a:rPr lang="ru-RU" sz="1400" dirty="0" smtClean="0">
                  <a:latin typeface="Times New Roman" pitchFamily="18" charset="0"/>
                  <a:cs typeface="Times New Roman" pitchFamily="18" charset="0"/>
                </a:rPr>
                <a:t> </a:t>
              </a:r>
              <a:r>
                <a:rPr lang="en-US" sz="1400" dirty="0" smtClean="0">
                  <a:latin typeface="Times New Roman" pitchFamily="18" charset="0"/>
                  <a:cs typeface="Times New Roman" pitchFamily="18" charset="0"/>
                </a:rPr>
                <a:t>“</a:t>
              </a:r>
              <a:r>
                <a:rPr lang="en-US" sz="1400" dirty="0" err="1" smtClean="0">
                  <a:latin typeface="Times New Roman" pitchFamily="18" charset="0"/>
                  <a:cs typeface="Times New Roman" pitchFamily="18" charset="0"/>
                </a:rPr>
                <a:t>Yamal</a:t>
              </a:r>
              <a:r>
                <a:rPr lang="en-US" sz="1400" dirty="0" smtClean="0">
                  <a:latin typeface="Times New Roman" pitchFamily="18" charset="0"/>
                  <a:cs typeface="Times New Roman" pitchFamily="18" charset="0"/>
                </a:rPr>
                <a:t>”                      </a:t>
              </a:r>
              <a:r>
                <a:rPr lang="ru-RU" sz="1400" dirty="0" smtClean="0">
                  <a:latin typeface="Times New Roman" pitchFamily="18" charset="0"/>
                  <a:cs typeface="Times New Roman" pitchFamily="18" charset="0"/>
                </a:rPr>
                <a:t>–  </a:t>
              </a:r>
              <a:r>
                <a:rPr lang="ru-RU" sz="1400" b="1" dirty="0" smtClean="0">
                  <a:solidFill>
                    <a:srgbClr val="FF3300"/>
                  </a:solidFill>
                  <a:latin typeface="Times New Roman" pitchFamily="18" charset="0"/>
                  <a:cs typeface="Times New Roman" pitchFamily="18" charset="0"/>
                </a:rPr>
                <a:t>28.10.1992 </a:t>
              </a: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r>
                <a:rPr lang="en-US" sz="1400" dirty="0" err="1" smtClean="0">
                  <a:latin typeface="Times New Roman" pitchFamily="18" charset="0"/>
                  <a:cs typeface="Times New Roman" pitchFamily="18" charset="0"/>
                </a:rPr>
                <a:t>i</a:t>
              </a:r>
              <a:r>
                <a:rPr lang="en-US" sz="1400" dirty="0" smtClean="0">
                  <a:latin typeface="Times New Roman" pitchFamily="18" charset="0"/>
                  <a:cs typeface="Times New Roman" pitchFamily="18" charset="0"/>
                </a:rPr>
                <a:t>/b</a:t>
              </a:r>
              <a:r>
                <a:rPr lang="ru-RU" sz="1400" dirty="0" smtClean="0">
                  <a:latin typeface="Times New Roman" pitchFamily="18" charset="0"/>
                  <a:cs typeface="Times New Roman" pitchFamily="18" charset="0"/>
                </a:rPr>
                <a:t> </a:t>
              </a:r>
              <a:r>
                <a:rPr lang="en-US" sz="1400" dirty="0" smtClean="0">
                  <a:latin typeface="Times New Roman" pitchFamily="18" charset="0"/>
                  <a:cs typeface="Times New Roman" pitchFamily="18" charset="0"/>
                </a:rPr>
                <a:t>“50 Let </a:t>
              </a:r>
              <a:r>
                <a:rPr lang="en-US" sz="1400" dirty="0" err="1" smtClean="0">
                  <a:latin typeface="Times New Roman" pitchFamily="18" charset="0"/>
                  <a:cs typeface="Times New Roman" pitchFamily="18" charset="0"/>
                </a:rPr>
                <a:t>Pobedy</a:t>
              </a:r>
              <a:r>
                <a:rPr lang="en-US" sz="1400" dirty="0" smtClean="0">
                  <a:latin typeface="Times New Roman" pitchFamily="18" charset="0"/>
                  <a:cs typeface="Times New Roman" pitchFamily="18" charset="0"/>
                </a:rPr>
                <a:t>”</a:t>
              </a:r>
              <a:r>
                <a:rPr lang="ru-RU" sz="1400" dirty="0" smtClean="0">
                  <a:latin typeface="Times New Roman" pitchFamily="18" charset="0"/>
                  <a:cs typeface="Times New Roman" pitchFamily="18" charset="0"/>
                </a:rPr>
                <a:t> 	–  </a:t>
              </a:r>
              <a:r>
                <a:rPr lang="ru-RU" sz="1400" b="1" dirty="0" smtClean="0">
                  <a:solidFill>
                    <a:srgbClr val="FF3300"/>
                  </a:solidFill>
                  <a:latin typeface="Times New Roman" pitchFamily="18" charset="0"/>
                  <a:cs typeface="Times New Roman" pitchFamily="18" charset="0"/>
                </a:rPr>
                <a:t>23.03.2007</a:t>
              </a:r>
              <a:endParaRPr lang="ru-RU" sz="1400" dirty="0" smtClean="0">
                <a:solidFill>
                  <a:srgbClr val="C00000"/>
                </a:solidFill>
                <a:latin typeface="Calibri" pitchFamily="34" charset="0"/>
              </a:endParaRPr>
            </a:p>
          </p:txBody>
        </p:sp>
      </p:grpSp>
      <p:grpSp>
        <p:nvGrpSpPr>
          <p:cNvPr id="3" name="Группа 9"/>
          <p:cNvGrpSpPr/>
          <p:nvPr/>
        </p:nvGrpSpPr>
        <p:grpSpPr>
          <a:xfrm>
            <a:off x="971600" y="2636912"/>
            <a:ext cx="6168727" cy="1846659"/>
            <a:chOff x="5004048" y="1916832"/>
            <a:chExt cx="6168727" cy="1846659"/>
          </a:xfrm>
        </p:grpSpPr>
        <p:pic>
          <p:nvPicPr>
            <p:cNvPr id="6" name="Picture 6" descr="Taymyr_1_1"/>
            <p:cNvPicPr>
              <a:picLocks noChangeAspect="1" noChangeArrowheads="1"/>
            </p:cNvPicPr>
            <p:nvPr/>
          </p:nvPicPr>
          <p:blipFill>
            <a:blip r:embed="rId3" cstate="print">
              <a:lum contrast="6000"/>
            </a:blip>
            <a:srcRect l="1770" t="13686" r="3851" b="11592"/>
            <a:stretch>
              <a:fillRect/>
            </a:stretch>
          </p:blipFill>
          <p:spPr bwMode="auto">
            <a:xfrm>
              <a:off x="5004048" y="1988840"/>
              <a:ext cx="2955925" cy="1482725"/>
            </a:xfrm>
            <a:prstGeom prst="rect">
              <a:avLst/>
            </a:prstGeom>
            <a:noFill/>
            <a:ln w="9525">
              <a:noFill/>
              <a:miter lim="800000"/>
              <a:headEnd/>
              <a:tailEnd/>
            </a:ln>
            <a:scene3d>
              <a:camera prst="orthographicFront"/>
              <a:lightRig rig="threePt" dir="t"/>
            </a:scene3d>
            <a:sp3d>
              <a:bevelT/>
              <a:bevelB/>
            </a:sp3d>
          </p:spPr>
        </p:pic>
        <p:sp>
          <p:nvSpPr>
            <p:cNvPr id="16" name="Text Box 14"/>
            <p:cNvSpPr txBox="1">
              <a:spLocks noChangeArrowheads="1"/>
            </p:cNvSpPr>
            <p:nvPr/>
          </p:nvSpPr>
          <p:spPr bwMode="auto">
            <a:xfrm>
              <a:off x="8172400" y="1916832"/>
              <a:ext cx="3000375" cy="1846659"/>
            </a:xfrm>
            <a:prstGeom prst="rect">
              <a:avLst/>
            </a:prstGeom>
            <a:noFill/>
            <a:ln w="9525">
              <a:noFill/>
              <a:miter lim="800000"/>
              <a:headEnd/>
              <a:tailEnd/>
            </a:ln>
          </p:spPr>
          <p:txBody>
            <a:bodyPr>
              <a:spAutoFit/>
            </a:bodyPr>
            <a:lstStyle/>
            <a:p>
              <a:r>
                <a:rPr lang="en-US" sz="1400" u="sng" dirty="0" smtClean="0">
                  <a:latin typeface="Times New Roman" pitchFamily="18" charset="0"/>
                  <a:cs typeface="Times New Roman" pitchFamily="18" charset="0"/>
                </a:rPr>
                <a:t>Atomic Icebreakers of “Taimyr” type:</a:t>
              </a:r>
              <a:endParaRPr lang="ru-RU" sz="1400"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rPr>
                <a:t>Propulsion capacity</a:t>
              </a:r>
              <a:r>
                <a:rPr lang="ru-RU" sz="1400" dirty="0" smtClean="0">
                  <a:latin typeface="Times New Roman" pitchFamily="18" charset="0"/>
                  <a:cs typeface="Times New Roman" pitchFamily="18" charset="0"/>
                </a:rPr>
                <a:t> – 35 </a:t>
              </a:r>
              <a:r>
                <a:rPr lang="en-US" sz="1400" dirty="0" smtClean="0">
                  <a:latin typeface="Times New Roman" pitchFamily="18" charset="0"/>
                  <a:cs typeface="Times New Roman" pitchFamily="18" charset="0"/>
                </a:rPr>
                <a:t>MW</a:t>
              </a: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r>
                <a:rPr lang="en-US" sz="1400" dirty="0" smtClean="0">
                  <a:latin typeface="Times New Roman" pitchFamily="18" charset="0"/>
                  <a:cs typeface="Times New Roman" pitchFamily="18" charset="0"/>
                </a:rPr>
                <a:t>Water displacement</a:t>
              </a:r>
              <a:r>
                <a:rPr lang="ru-RU" sz="1400" dirty="0" smtClean="0">
                  <a:latin typeface="Times New Roman" pitchFamily="18" charset="0"/>
                  <a:cs typeface="Times New Roman" pitchFamily="18" charset="0"/>
                </a:rPr>
                <a:t> 21000 </a:t>
              </a:r>
              <a:r>
                <a:rPr lang="en-US" sz="1400" dirty="0" smtClean="0">
                  <a:latin typeface="Times New Roman" pitchFamily="18" charset="0"/>
                  <a:cs typeface="Times New Roman" pitchFamily="18" charset="0"/>
                </a:rPr>
                <a:t>t</a:t>
              </a:r>
              <a:endParaRPr lang="ru-RU" sz="1400"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rPr>
                <a:t>Draught</a:t>
              </a:r>
              <a:r>
                <a:rPr lang="ru-RU" sz="1400" dirty="0" smtClean="0">
                  <a:latin typeface="Times New Roman" pitchFamily="18" charset="0"/>
                  <a:cs typeface="Times New Roman" pitchFamily="18" charset="0"/>
                </a:rPr>
                <a:t> – 8,1 </a:t>
              </a:r>
              <a:r>
                <a:rPr lang="en-US" sz="1400" dirty="0" smtClean="0">
                  <a:latin typeface="Times New Roman" pitchFamily="18" charset="0"/>
                  <a:cs typeface="Times New Roman" pitchFamily="18" charset="0"/>
                </a:rPr>
                <a:t>m</a:t>
              </a:r>
              <a:r>
                <a:rPr lang="ru-RU" sz="1400" dirty="0" smtClean="0">
                  <a:latin typeface="Times New Roman" pitchFamily="18" charset="0"/>
                  <a:cs typeface="Times New Roman" pitchFamily="18" charset="0"/>
                </a:rPr>
                <a:t> </a:t>
              </a:r>
            </a:p>
            <a:p>
              <a:r>
                <a:rPr lang="en-US" sz="1400" dirty="0" smtClean="0">
                  <a:latin typeface="Times New Roman" pitchFamily="18" charset="0"/>
                  <a:cs typeface="Times New Roman" pitchFamily="18" charset="0"/>
                </a:rPr>
                <a:t>Icebreaking Capability</a:t>
              </a:r>
              <a:r>
                <a:rPr lang="ru-RU" sz="1400" dirty="0" smtClean="0">
                  <a:latin typeface="Times New Roman" pitchFamily="18" charset="0"/>
                  <a:cs typeface="Times New Roman" pitchFamily="18" charset="0"/>
                </a:rPr>
                <a:t> – 1,7 </a:t>
              </a:r>
              <a:r>
                <a:rPr lang="en-US" sz="1400" dirty="0" smtClean="0">
                  <a:latin typeface="Times New Roman" pitchFamily="18" charset="0"/>
                  <a:cs typeface="Times New Roman" pitchFamily="18" charset="0"/>
                </a:rPr>
                <a:t>m</a:t>
              </a:r>
              <a:r>
                <a:rPr lang="ru-RU" sz="1400" dirty="0" smtClean="0">
                  <a:latin typeface="Times New Roman" pitchFamily="18" charset="0"/>
                  <a:cs typeface="Times New Roman" pitchFamily="18" charset="0"/>
                </a:rPr>
                <a:t> </a:t>
              </a:r>
              <a:endParaRPr lang="ru-RU" sz="1400" dirty="0">
                <a:latin typeface="Times New Roman" pitchFamily="18" charset="0"/>
                <a:cs typeface="Times New Roman" pitchFamily="18" charset="0"/>
              </a:endParaRPr>
            </a:p>
            <a:p>
              <a:r>
                <a:rPr lang="en-US" sz="1400" dirty="0" err="1" smtClean="0">
                  <a:latin typeface="Times New Roman" pitchFamily="18" charset="0"/>
                  <a:cs typeface="Times New Roman" pitchFamily="18" charset="0"/>
                </a:rPr>
                <a:t>i</a:t>
              </a:r>
              <a:r>
                <a:rPr lang="en-US" sz="1400" dirty="0" smtClean="0">
                  <a:latin typeface="Times New Roman" pitchFamily="18" charset="0"/>
                  <a:cs typeface="Times New Roman" pitchFamily="18" charset="0"/>
                </a:rPr>
                <a:t>/b</a:t>
              </a:r>
              <a:r>
                <a:rPr lang="ru-RU" sz="1400" dirty="0" smtClean="0">
                  <a:latin typeface="Times New Roman" pitchFamily="18" charset="0"/>
                  <a:cs typeface="Times New Roman" pitchFamily="18" charset="0"/>
                </a:rPr>
                <a:t> </a:t>
              </a:r>
              <a:r>
                <a:rPr lang="en-US" sz="1400" dirty="0" smtClean="0">
                  <a:latin typeface="Times New Roman" pitchFamily="18" charset="0"/>
                  <a:cs typeface="Times New Roman" pitchFamily="18" charset="0"/>
                </a:rPr>
                <a:t>“Taimyr”   </a:t>
              </a:r>
              <a:r>
                <a:rPr lang="ru-RU" sz="1400" dirty="0" smtClean="0">
                  <a:latin typeface="Times New Roman" pitchFamily="18" charset="0"/>
                  <a:cs typeface="Times New Roman" pitchFamily="18" charset="0"/>
                </a:rPr>
                <a:t>–</a:t>
              </a:r>
              <a:r>
                <a:rPr lang="en-US" sz="1400" dirty="0" smtClean="0">
                  <a:latin typeface="Times New Roman" pitchFamily="18" charset="0"/>
                  <a:cs typeface="Times New Roman" pitchFamily="18" charset="0"/>
                </a:rPr>
                <a:t> </a:t>
              </a:r>
              <a:r>
                <a:rPr lang="ru-RU" sz="1400" b="1" dirty="0" smtClean="0">
                  <a:solidFill>
                    <a:srgbClr val="FF3300"/>
                  </a:solidFill>
                  <a:latin typeface="Times New Roman" pitchFamily="18" charset="0"/>
                  <a:cs typeface="Times New Roman" pitchFamily="18" charset="0"/>
                </a:rPr>
                <a:t>30.06.1989 </a:t>
              </a:r>
              <a:endParaRPr lang="ru-RU" sz="1400" dirty="0" smtClean="0">
                <a:solidFill>
                  <a:srgbClr val="FF3300"/>
                </a:solidFill>
                <a:latin typeface="Times New Roman" pitchFamily="18" charset="0"/>
                <a:cs typeface="Times New Roman" pitchFamily="18" charset="0"/>
              </a:endParaRPr>
            </a:p>
            <a:p>
              <a:r>
                <a:rPr lang="en-US" sz="1400" dirty="0" err="1" smtClean="0">
                  <a:latin typeface="Times New Roman" pitchFamily="18" charset="0"/>
                  <a:cs typeface="Times New Roman" pitchFamily="18" charset="0"/>
                </a:rPr>
                <a:t>i</a:t>
              </a:r>
              <a:r>
                <a:rPr lang="en-US" sz="1400" dirty="0" smtClean="0">
                  <a:latin typeface="Times New Roman" pitchFamily="18" charset="0"/>
                  <a:cs typeface="Times New Roman" pitchFamily="18" charset="0"/>
                </a:rPr>
                <a:t>/b</a:t>
              </a:r>
              <a:r>
                <a:rPr lang="ru-RU" sz="1400" dirty="0" smtClean="0">
                  <a:latin typeface="Times New Roman" pitchFamily="18" charset="0"/>
                  <a:cs typeface="Times New Roman" pitchFamily="18" charset="0"/>
                </a:rPr>
                <a:t> </a:t>
              </a:r>
              <a:r>
                <a:rPr lang="en-US" sz="1400" dirty="0" smtClean="0">
                  <a:latin typeface="Times New Roman" pitchFamily="18" charset="0"/>
                  <a:cs typeface="Times New Roman" pitchFamily="18" charset="0"/>
                </a:rPr>
                <a:t>“</a:t>
              </a:r>
              <a:r>
                <a:rPr lang="en-US" sz="1400" dirty="0" err="1" smtClean="0">
                  <a:latin typeface="Times New Roman" pitchFamily="18" charset="0"/>
                  <a:cs typeface="Times New Roman" pitchFamily="18" charset="0"/>
                </a:rPr>
                <a:t>Yaygach</a:t>
              </a:r>
              <a:r>
                <a:rPr lang="en-US" sz="1400" dirty="0" smtClean="0">
                  <a:latin typeface="Times New Roman" pitchFamily="18" charset="0"/>
                  <a:cs typeface="Times New Roman" pitchFamily="18" charset="0"/>
                </a:rPr>
                <a:t>” </a:t>
              </a:r>
              <a:r>
                <a:rPr lang="ru-RU" sz="1400" dirty="0" smtClean="0">
                  <a:latin typeface="Times New Roman" pitchFamily="18" charset="0"/>
                  <a:cs typeface="Times New Roman" pitchFamily="18" charset="0"/>
                </a:rPr>
                <a:t>–</a:t>
              </a:r>
              <a:r>
                <a:rPr lang="en-US" sz="1400" dirty="0" smtClean="0">
                  <a:latin typeface="Times New Roman" pitchFamily="18" charset="0"/>
                  <a:cs typeface="Times New Roman" pitchFamily="18" charset="0"/>
                </a:rPr>
                <a:t> </a:t>
              </a:r>
              <a:r>
                <a:rPr lang="ru-RU" sz="1400" b="1" dirty="0" smtClean="0">
                  <a:solidFill>
                    <a:srgbClr val="FF3300"/>
                  </a:solidFill>
                  <a:latin typeface="Times New Roman" pitchFamily="18" charset="0"/>
                  <a:cs typeface="Times New Roman" pitchFamily="18" charset="0"/>
                </a:rPr>
                <a:t>25.07.1990 </a:t>
              </a:r>
            </a:p>
            <a:p>
              <a:endParaRPr lang="ru-RU" sz="1200" dirty="0">
                <a:latin typeface="Calibri" pitchFamily="34" charset="0"/>
              </a:endParaRPr>
            </a:p>
          </p:txBody>
        </p:sp>
      </p:grpSp>
      <p:grpSp>
        <p:nvGrpSpPr>
          <p:cNvPr id="11" name="Группа 10"/>
          <p:cNvGrpSpPr/>
          <p:nvPr/>
        </p:nvGrpSpPr>
        <p:grpSpPr>
          <a:xfrm>
            <a:off x="971600" y="4509120"/>
            <a:ext cx="7056784" cy="2086902"/>
            <a:chOff x="971600" y="4077072"/>
            <a:chExt cx="7056784" cy="2086902"/>
          </a:xfrm>
        </p:grpSpPr>
        <p:pic>
          <p:nvPicPr>
            <p:cNvPr id="9" name="Рисунок 9" descr="paroturbinka_0000.tif"/>
            <p:cNvPicPr>
              <a:picLocks noChangeAspect="1"/>
            </p:cNvPicPr>
            <p:nvPr/>
          </p:nvPicPr>
          <p:blipFill>
            <a:blip r:embed="rId4" cstate="print"/>
            <a:srcRect/>
            <a:stretch>
              <a:fillRect/>
            </a:stretch>
          </p:blipFill>
          <p:spPr bwMode="auto">
            <a:xfrm>
              <a:off x="971600" y="4077072"/>
              <a:ext cx="2952328" cy="2086902"/>
            </a:xfrm>
            <a:prstGeom prst="rect">
              <a:avLst/>
            </a:prstGeom>
            <a:noFill/>
            <a:ln w="9525">
              <a:noFill/>
              <a:miter lim="800000"/>
              <a:headEnd/>
              <a:tailEnd/>
            </a:ln>
            <a:scene3d>
              <a:camera prst="orthographicFront"/>
              <a:lightRig rig="threePt" dir="t"/>
            </a:scene3d>
            <a:sp3d>
              <a:bevelT/>
              <a:bevelB/>
            </a:sp3d>
          </p:spPr>
        </p:pic>
        <p:sp>
          <p:nvSpPr>
            <p:cNvPr id="10" name="Text Box 14"/>
            <p:cNvSpPr txBox="1">
              <a:spLocks noChangeArrowheads="1"/>
            </p:cNvSpPr>
            <p:nvPr/>
          </p:nvSpPr>
          <p:spPr bwMode="auto">
            <a:xfrm>
              <a:off x="4211960" y="4077072"/>
              <a:ext cx="3816424" cy="2000548"/>
            </a:xfrm>
            <a:prstGeom prst="rect">
              <a:avLst/>
            </a:prstGeom>
            <a:noFill/>
            <a:ln w="9525">
              <a:noFill/>
              <a:miter lim="800000"/>
              <a:headEnd/>
              <a:tailEnd/>
            </a:ln>
          </p:spPr>
          <p:txBody>
            <a:bodyPr wrap="square">
              <a:spAutoFit/>
            </a:bodyPr>
            <a:lstStyle/>
            <a:p>
              <a:r>
                <a:rPr lang="en-US" sz="1400" u="sng" dirty="0" smtClean="0">
                  <a:latin typeface="Times New Roman" pitchFamily="18" charset="0"/>
                  <a:cs typeface="Times New Roman" pitchFamily="18" charset="0"/>
                </a:rPr>
                <a:t>Universal Atomic Icebreaker Project 22220 (IB60)</a:t>
              </a:r>
              <a:endParaRPr lang="ru-RU" sz="1400" dirty="0">
                <a:latin typeface="Times New Roman" pitchFamily="18" charset="0"/>
                <a:cs typeface="Times New Roman" pitchFamily="18" charset="0"/>
              </a:endParaRPr>
            </a:p>
            <a:p>
              <a:r>
                <a:rPr lang="en-US" sz="1400" dirty="0" smtClean="0">
                  <a:latin typeface="Times New Roman" pitchFamily="18" charset="0"/>
                  <a:cs typeface="Times New Roman" pitchFamily="18" charset="0"/>
                </a:rPr>
                <a:t>Propulsion Capacity</a:t>
              </a:r>
              <a:r>
                <a:rPr lang="ru-RU" sz="1400" dirty="0" smtClean="0">
                  <a:latin typeface="Times New Roman" pitchFamily="18" charset="0"/>
                  <a:cs typeface="Times New Roman" pitchFamily="18" charset="0"/>
                </a:rPr>
                <a:t>– 60 </a:t>
              </a:r>
              <a:r>
                <a:rPr lang="en-US" sz="1400" dirty="0" smtClean="0">
                  <a:latin typeface="Times New Roman" pitchFamily="18" charset="0"/>
                  <a:cs typeface="Times New Roman" pitchFamily="18" charset="0"/>
                </a:rPr>
                <a:t>MW</a:t>
              </a:r>
              <a:r>
                <a:rPr lang="ru-RU" sz="1400" dirty="0">
                  <a:latin typeface="Times New Roman" pitchFamily="18" charset="0"/>
                  <a:cs typeface="Times New Roman" pitchFamily="18" charset="0"/>
                </a:rPr>
                <a:t/>
              </a:r>
              <a:br>
                <a:rPr lang="ru-RU" sz="1400" dirty="0">
                  <a:latin typeface="Times New Roman" pitchFamily="18" charset="0"/>
                  <a:cs typeface="Times New Roman" pitchFamily="18" charset="0"/>
                </a:rPr>
              </a:br>
              <a:r>
                <a:rPr lang="en-US" sz="1400" dirty="0" smtClean="0">
                  <a:latin typeface="Times New Roman" pitchFamily="18" charset="0"/>
                  <a:cs typeface="Times New Roman" pitchFamily="18" charset="0"/>
                </a:rPr>
                <a:t>Water displacement</a:t>
              </a:r>
              <a:r>
                <a:rPr lang="ru-RU" sz="1400" dirty="0" smtClean="0">
                  <a:latin typeface="Times New Roman" pitchFamily="18" charset="0"/>
                  <a:cs typeface="Times New Roman" pitchFamily="18" charset="0"/>
                </a:rPr>
                <a:t> 33530 / 25 540 </a:t>
              </a:r>
              <a:r>
                <a:rPr lang="en-US" sz="1400" dirty="0" smtClean="0">
                  <a:latin typeface="Times New Roman" pitchFamily="18" charset="0"/>
                  <a:cs typeface="Times New Roman" pitchFamily="18" charset="0"/>
                </a:rPr>
                <a:t>t</a:t>
              </a:r>
              <a:endParaRPr lang="ru-RU" sz="1400"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rPr>
                <a:t>Draught</a:t>
              </a:r>
              <a:r>
                <a:rPr lang="ru-RU" sz="1400" dirty="0" smtClean="0">
                  <a:latin typeface="Times New Roman" pitchFamily="18" charset="0"/>
                  <a:cs typeface="Times New Roman" pitchFamily="18" charset="0"/>
                </a:rPr>
                <a:t> – 10,5 / 8,5 </a:t>
              </a:r>
              <a:r>
                <a:rPr lang="en-US" sz="1400" dirty="0" smtClean="0">
                  <a:latin typeface="Times New Roman" pitchFamily="18" charset="0"/>
                  <a:cs typeface="Times New Roman" pitchFamily="18" charset="0"/>
                </a:rPr>
                <a:t>m</a:t>
              </a:r>
              <a:endParaRPr lang="ru-RU" sz="1400"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rPr>
                <a:t>Icebreaking capability </a:t>
              </a:r>
              <a:r>
                <a:rPr lang="ru-RU" sz="1400" dirty="0" smtClean="0">
                  <a:latin typeface="Times New Roman" pitchFamily="18" charset="0"/>
                  <a:cs typeface="Times New Roman" pitchFamily="18" charset="0"/>
                </a:rPr>
                <a:t>– 2,9 м </a:t>
              </a:r>
              <a:endParaRPr lang="ru-RU" sz="1400" dirty="0">
                <a:latin typeface="Times New Roman" pitchFamily="18" charset="0"/>
                <a:cs typeface="Times New Roman" pitchFamily="18" charset="0"/>
              </a:endParaRPr>
            </a:p>
            <a:p>
              <a:r>
                <a:rPr lang="en-US" sz="1400" dirty="0" smtClean="0">
                  <a:latin typeface="Times New Roman" pitchFamily="18" charset="0"/>
                  <a:cs typeface="Times New Roman" pitchFamily="18" charset="0"/>
                </a:rPr>
                <a:t>1</a:t>
              </a:r>
              <a:r>
                <a:rPr lang="en-US" sz="1400" baseline="30000" dirty="0" smtClean="0">
                  <a:latin typeface="Times New Roman" pitchFamily="18" charset="0"/>
                  <a:cs typeface="Times New Roman" pitchFamily="18" charset="0"/>
                </a:rPr>
                <a:t>st</a:t>
              </a:r>
              <a:r>
                <a:rPr lang="en-US" sz="1400" dirty="0" smtClean="0">
                  <a:latin typeface="Times New Roman" pitchFamily="18" charset="0"/>
                  <a:cs typeface="Times New Roman" pitchFamily="18" charset="0"/>
                </a:rPr>
                <a:t> IB</a:t>
              </a:r>
              <a:r>
                <a:rPr lang="ru-RU" sz="1400" dirty="0" smtClean="0">
                  <a:latin typeface="Times New Roman" pitchFamily="18" charset="0"/>
                  <a:cs typeface="Times New Roman" pitchFamily="18" charset="0"/>
                </a:rPr>
                <a:t>60 – </a:t>
              </a:r>
              <a:r>
                <a:rPr lang="ru-RU" sz="1400" b="1" dirty="0" smtClean="0">
                  <a:solidFill>
                    <a:srgbClr val="C00000"/>
                  </a:solidFill>
                  <a:latin typeface="Times New Roman" pitchFamily="18" charset="0"/>
                  <a:cs typeface="Times New Roman" pitchFamily="18" charset="0"/>
                </a:rPr>
                <a:t>31.12.2017 </a:t>
              </a:r>
            </a:p>
            <a:p>
              <a:r>
                <a:rPr lang="en-US" sz="1400" dirty="0" smtClean="0">
                  <a:latin typeface="Times New Roman" pitchFamily="18" charset="0"/>
                  <a:cs typeface="Times New Roman" pitchFamily="18" charset="0"/>
                </a:rPr>
                <a:t>2</a:t>
              </a:r>
              <a:r>
                <a:rPr lang="en-US" sz="1400" baseline="30000" dirty="0" smtClean="0">
                  <a:latin typeface="Times New Roman" pitchFamily="18" charset="0"/>
                  <a:cs typeface="Times New Roman" pitchFamily="18" charset="0"/>
                </a:rPr>
                <a:t>nd</a:t>
              </a:r>
              <a:r>
                <a:rPr lang="en-US" sz="1400" dirty="0" smtClean="0">
                  <a:latin typeface="Times New Roman" pitchFamily="18" charset="0"/>
                  <a:cs typeface="Times New Roman" pitchFamily="18" charset="0"/>
                </a:rPr>
                <a:t> IB</a:t>
              </a:r>
              <a:r>
                <a:rPr lang="ru-RU" sz="1400" dirty="0" smtClean="0">
                  <a:latin typeface="Times New Roman" pitchFamily="18" charset="0"/>
                  <a:cs typeface="Times New Roman" pitchFamily="18" charset="0"/>
                </a:rPr>
                <a:t>60 – </a:t>
              </a:r>
              <a:r>
                <a:rPr lang="en-US" sz="1400" dirty="0" smtClean="0">
                  <a:latin typeface="Times New Roman" pitchFamily="18" charset="0"/>
                  <a:cs typeface="Times New Roman" pitchFamily="18" charset="0"/>
                </a:rPr>
                <a:t>  </a:t>
              </a:r>
              <a:r>
                <a:rPr lang="en-US" sz="1400" dirty="0" smtClean="0">
                  <a:solidFill>
                    <a:srgbClr val="FF0000"/>
                  </a:solidFill>
                  <a:latin typeface="Times New Roman" pitchFamily="18" charset="0"/>
                  <a:cs typeface="Times New Roman" pitchFamily="18" charset="0"/>
                </a:rPr>
                <a:t>year</a:t>
              </a:r>
              <a:r>
                <a:rPr lang="en-US" sz="1400" dirty="0" smtClean="0">
                  <a:latin typeface="Times New Roman" pitchFamily="18" charset="0"/>
                  <a:cs typeface="Times New Roman" pitchFamily="18" charset="0"/>
                </a:rPr>
                <a:t> </a:t>
              </a:r>
              <a:r>
                <a:rPr lang="ru-RU" sz="1400" b="1" dirty="0" smtClean="0">
                  <a:solidFill>
                    <a:srgbClr val="C00000"/>
                  </a:solidFill>
                  <a:latin typeface="Times New Roman" pitchFamily="18" charset="0"/>
                  <a:cs typeface="Times New Roman" pitchFamily="18" charset="0"/>
                </a:rPr>
                <a:t>20</a:t>
              </a:r>
              <a:r>
                <a:rPr lang="en-US" sz="1400" b="1" dirty="0" smtClean="0">
                  <a:solidFill>
                    <a:srgbClr val="C00000"/>
                  </a:solidFill>
                  <a:latin typeface="Times New Roman" pitchFamily="18" charset="0"/>
                  <a:cs typeface="Times New Roman" pitchFamily="18" charset="0"/>
                </a:rPr>
                <a:t>19</a:t>
              </a:r>
              <a:r>
                <a:rPr lang="ru-RU" sz="1400" b="1" dirty="0" smtClean="0">
                  <a:solidFill>
                    <a:srgbClr val="C00000"/>
                  </a:solidFill>
                  <a:latin typeface="Times New Roman" pitchFamily="18" charset="0"/>
                  <a:cs typeface="Times New Roman" pitchFamily="18" charset="0"/>
                </a:rPr>
                <a:t> </a:t>
              </a:r>
              <a:endParaRPr lang="ru-RU" sz="1400" dirty="0" smtClean="0">
                <a:solidFill>
                  <a:srgbClr val="C00000"/>
                </a:solidFill>
                <a:latin typeface="Times New Roman" pitchFamily="18" charset="0"/>
                <a:cs typeface="Times New Roman" pitchFamily="18" charset="0"/>
              </a:endParaRPr>
            </a:p>
            <a:p>
              <a:r>
                <a:rPr lang="en-US" sz="1400" dirty="0" smtClean="0">
                  <a:latin typeface="Times New Roman" pitchFamily="18" charset="0"/>
                  <a:cs typeface="Times New Roman" pitchFamily="18" charset="0"/>
                </a:rPr>
                <a:t>3</a:t>
              </a:r>
              <a:r>
                <a:rPr lang="en-US" sz="1400" baseline="30000" dirty="0" smtClean="0">
                  <a:latin typeface="Times New Roman" pitchFamily="18" charset="0"/>
                  <a:cs typeface="Times New Roman" pitchFamily="18" charset="0"/>
                </a:rPr>
                <a:t>rd</a:t>
              </a:r>
              <a:r>
                <a:rPr lang="en-US" sz="1400" dirty="0" smtClean="0">
                  <a:latin typeface="Times New Roman" pitchFamily="18" charset="0"/>
                  <a:cs typeface="Times New Roman" pitchFamily="18" charset="0"/>
                </a:rPr>
                <a:t> IB</a:t>
              </a:r>
              <a:r>
                <a:rPr lang="ru-RU" sz="1400" dirty="0" smtClean="0">
                  <a:latin typeface="Times New Roman" pitchFamily="18" charset="0"/>
                  <a:cs typeface="Times New Roman" pitchFamily="18" charset="0"/>
                </a:rPr>
                <a:t>60 – </a:t>
              </a:r>
              <a:r>
                <a:rPr lang="en-US" sz="1400" dirty="0" smtClean="0">
                  <a:latin typeface="Times New Roman" pitchFamily="18" charset="0"/>
                  <a:cs typeface="Times New Roman" pitchFamily="18" charset="0"/>
                </a:rPr>
                <a:t>   </a:t>
              </a:r>
              <a:r>
                <a:rPr lang="en-US" sz="1400" dirty="0" smtClean="0">
                  <a:solidFill>
                    <a:srgbClr val="FF0000"/>
                  </a:solidFill>
                  <a:latin typeface="Times New Roman" pitchFamily="18" charset="0"/>
                  <a:cs typeface="Times New Roman" pitchFamily="18" charset="0"/>
                </a:rPr>
                <a:t>year</a:t>
              </a:r>
              <a:r>
                <a:rPr lang="en-US" sz="1400" dirty="0" smtClean="0">
                  <a:latin typeface="Times New Roman" pitchFamily="18" charset="0"/>
                  <a:cs typeface="Times New Roman" pitchFamily="18" charset="0"/>
                </a:rPr>
                <a:t> </a:t>
              </a:r>
              <a:r>
                <a:rPr lang="ru-RU" sz="1400" b="1" dirty="0" smtClean="0">
                  <a:solidFill>
                    <a:srgbClr val="C00000"/>
                  </a:solidFill>
                  <a:latin typeface="Times New Roman" pitchFamily="18" charset="0"/>
                  <a:cs typeface="Times New Roman" pitchFamily="18" charset="0"/>
                </a:rPr>
                <a:t>202</a:t>
              </a:r>
              <a:r>
                <a:rPr lang="en-US" sz="1400" b="1" dirty="0" smtClean="0">
                  <a:solidFill>
                    <a:srgbClr val="C00000"/>
                  </a:solidFill>
                  <a:latin typeface="Times New Roman" pitchFamily="18" charset="0"/>
                  <a:cs typeface="Times New Roman" pitchFamily="18" charset="0"/>
                </a:rPr>
                <a:t>0</a:t>
              </a:r>
              <a:r>
                <a:rPr lang="ru-RU" sz="1400" b="1" dirty="0" smtClean="0">
                  <a:solidFill>
                    <a:srgbClr val="C00000"/>
                  </a:solidFill>
                  <a:latin typeface="Times New Roman" pitchFamily="18" charset="0"/>
                  <a:cs typeface="Times New Roman" pitchFamily="18" charset="0"/>
                </a:rPr>
                <a:t> </a:t>
              </a:r>
              <a:r>
                <a:rPr lang="ru-RU" sz="1400" dirty="0" smtClean="0">
                  <a:solidFill>
                    <a:srgbClr val="C00000"/>
                  </a:solidFill>
                  <a:latin typeface="Times New Roman" pitchFamily="18" charset="0"/>
                  <a:cs typeface="Times New Roman" pitchFamily="18" charset="0"/>
                </a:rPr>
                <a:t>   </a:t>
              </a:r>
              <a:endParaRPr lang="ru-RU" sz="1400" dirty="0">
                <a:solidFill>
                  <a:srgbClr val="C00000"/>
                </a:solidFill>
                <a:latin typeface="Times New Roman" pitchFamily="18" charset="0"/>
                <a:cs typeface="Times New Roman" pitchFamily="18" charset="0"/>
              </a:endParaRPr>
            </a:p>
            <a:p>
              <a:endParaRPr lang="ru-RU" sz="1200" dirty="0">
                <a:latin typeface="Calibri" pitchFamily="34" charset="0"/>
              </a:endParaRPr>
            </a:p>
          </p:txBody>
        </p:sp>
      </p:grpSp>
      <p:cxnSp>
        <p:nvCxnSpPr>
          <p:cNvPr id="13" name="Прямая соединительная линия 12"/>
          <p:cNvCxnSpPr/>
          <p:nvPr/>
        </p:nvCxnSpPr>
        <p:spPr>
          <a:xfrm>
            <a:off x="251520" y="4365104"/>
            <a:ext cx="8712968"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txBox="1">
            <a:spLocks/>
          </p:cNvSpPr>
          <p:nvPr/>
        </p:nvSpPr>
        <p:spPr bwMode="auto">
          <a:xfrm>
            <a:off x="0" y="-27384"/>
            <a:ext cx="9144000" cy="1081087"/>
          </a:xfrm>
          <a:prstGeom prst="rect">
            <a:avLst/>
          </a:prstGeom>
          <a:noFill/>
          <a:ln w="9525">
            <a:noFill/>
            <a:miter lim="800000"/>
            <a:headEnd/>
            <a:tailEnd/>
          </a:ln>
        </p:spPr>
        <p:txBody>
          <a:bodyPr/>
          <a:lstStyle/>
          <a:p>
            <a:pPr algn="ctr">
              <a:lnSpc>
                <a:spcPct val="90000"/>
              </a:lnSpc>
            </a:pPr>
            <a:endParaRPr lang="en-US" sz="2800" b="1" dirty="0" smtClean="0">
              <a:solidFill>
                <a:schemeClr val="bg1"/>
              </a:solidFill>
              <a:latin typeface="+mj-lt"/>
              <a:cs typeface="Times New Roman" pitchFamily="18" charset="0"/>
            </a:endParaRPr>
          </a:p>
          <a:p>
            <a:pPr algn="ctr">
              <a:lnSpc>
                <a:spcPct val="90000"/>
              </a:lnSpc>
            </a:pPr>
            <a:r>
              <a:rPr lang="en-US" sz="2800" b="1" dirty="0" smtClean="0">
                <a:solidFill>
                  <a:schemeClr val="bg1"/>
                </a:solidFill>
                <a:latin typeface="+mj-lt"/>
                <a:cs typeface="Times New Roman" pitchFamily="18" charset="0"/>
              </a:rPr>
              <a:t>Med-term Operational Period of Atomic Icebreakers </a:t>
            </a:r>
          </a:p>
          <a:p>
            <a:pPr algn="ctr">
              <a:lnSpc>
                <a:spcPct val="90000"/>
              </a:lnSpc>
            </a:pPr>
            <a:r>
              <a:rPr lang="en-US" sz="2800" b="1" dirty="0" smtClean="0">
                <a:solidFill>
                  <a:schemeClr val="bg1"/>
                </a:solidFill>
                <a:latin typeface="+mj-lt"/>
                <a:cs typeface="Times New Roman" pitchFamily="18" charset="0"/>
              </a:rPr>
              <a:t>(with Nuclear Power Plant resource of 150-200 000 hours)</a:t>
            </a:r>
            <a:endParaRPr lang="ru-RU" b="1" dirty="0">
              <a:solidFill>
                <a:srgbClr val="002060"/>
              </a:solidFill>
              <a:latin typeface="Times New Roman" pitchFamily="18" charset="0"/>
              <a:cs typeface="Times New Roman" pitchFamily="18" charset="0"/>
            </a:endParaRPr>
          </a:p>
        </p:txBody>
      </p:sp>
      <p:sp>
        <p:nvSpPr>
          <p:cNvPr id="10243" name="Rectangle 26"/>
          <p:cNvSpPr>
            <a:spLocks noChangeArrowheads="1"/>
          </p:cNvSpPr>
          <p:nvPr/>
        </p:nvSpPr>
        <p:spPr bwMode="auto">
          <a:xfrm>
            <a:off x="4487008" y="1545711"/>
            <a:ext cx="184731" cy="369332"/>
          </a:xfrm>
          <a:prstGeom prst="rect">
            <a:avLst/>
          </a:prstGeom>
          <a:solidFill>
            <a:srgbClr val="FFFFFF"/>
          </a:solidFill>
          <a:ln w="9525">
            <a:noFill/>
            <a:miter lim="800000"/>
            <a:headEnd/>
            <a:tailEnd/>
          </a:ln>
        </p:spPr>
        <p:txBody>
          <a:bodyPr wrap="none" anchor="ctr">
            <a:spAutoFit/>
          </a:bodyPr>
          <a:lstStyle/>
          <a:p>
            <a:endParaRPr lang="ru-RU"/>
          </a:p>
        </p:txBody>
      </p:sp>
      <p:sp>
        <p:nvSpPr>
          <p:cNvPr id="10244" name="Rectangle 210"/>
          <p:cNvSpPr>
            <a:spLocks noChangeArrowheads="1"/>
          </p:cNvSpPr>
          <p:nvPr/>
        </p:nvSpPr>
        <p:spPr bwMode="auto">
          <a:xfrm>
            <a:off x="4487008" y="1545711"/>
            <a:ext cx="184731" cy="369332"/>
          </a:xfrm>
          <a:prstGeom prst="rect">
            <a:avLst/>
          </a:prstGeom>
          <a:solidFill>
            <a:srgbClr val="FFFFFF"/>
          </a:solidFill>
          <a:ln w="9525">
            <a:noFill/>
            <a:miter lim="800000"/>
            <a:headEnd/>
            <a:tailEnd/>
          </a:ln>
        </p:spPr>
        <p:txBody>
          <a:bodyPr wrap="none" anchor="ctr">
            <a:spAutoFit/>
          </a:bodyPr>
          <a:lstStyle/>
          <a:p>
            <a:endParaRPr lang="ru-RU"/>
          </a:p>
        </p:txBody>
      </p:sp>
      <p:sp>
        <p:nvSpPr>
          <p:cNvPr id="10361" name="Прямоугольник 9"/>
          <p:cNvSpPr>
            <a:spLocks noChangeArrowheads="1"/>
          </p:cNvSpPr>
          <p:nvPr/>
        </p:nvSpPr>
        <p:spPr bwMode="auto">
          <a:xfrm>
            <a:off x="107504" y="5588669"/>
            <a:ext cx="647700" cy="215900"/>
          </a:xfrm>
          <a:prstGeom prst="rect">
            <a:avLst/>
          </a:prstGeom>
          <a:solidFill>
            <a:srgbClr val="0066CC"/>
          </a:solidFill>
          <a:ln w="28575" algn="ctr">
            <a:solidFill>
              <a:schemeClr val="tx1"/>
            </a:solidFill>
            <a:round/>
            <a:headEnd/>
            <a:tailEnd/>
          </a:ln>
        </p:spPr>
        <p:txBody>
          <a:bodyPr wrap="none" anchor="ctr"/>
          <a:lstStyle/>
          <a:p>
            <a:endParaRPr lang="ru-RU"/>
          </a:p>
        </p:txBody>
      </p:sp>
      <p:sp>
        <p:nvSpPr>
          <p:cNvPr id="10362" name="Прямоугольник 10"/>
          <p:cNvSpPr>
            <a:spLocks noChangeArrowheads="1"/>
          </p:cNvSpPr>
          <p:nvPr/>
        </p:nvSpPr>
        <p:spPr bwMode="auto">
          <a:xfrm>
            <a:off x="107504" y="5877594"/>
            <a:ext cx="647700" cy="215900"/>
          </a:xfrm>
          <a:prstGeom prst="rect">
            <a:avLst/>
          </a:prstGeom>
          <a:solidFill>
            <a:srgbClr val="FFFF00"/>
          </a:solidFill>
          <a:ln w="28575" algn="ctr">
            <a:solidFill>
              <a:schemeClr val="tx1"/>
            </a:solidFill>
            <a:round/>
            <a:headEnd/>
            <a:tailEnd/>
          </a:ln>
        </p:spPr>
        <p:txBody>
          <a:bodyPr wrap="none" anchor="ctr"/>
          <a:lstStyle/>
          <a:p>
            <a:endParaRPr lang="ru-RU"/>
          </a:p>
        </p:txBody>
      </p:sp>
      <p:sp>
        <p:nvSpPr>
          <p:cNvPr id="10363" name="TextBox 11"/>
          <p:cNvSpPr txBox="1">
            <a:spLocks noChangeArrowheads="1"/>
          </p:cNvSpPr>
          <p:nvPr/>
        </p:nvSpPr>
        <p:spPr bwMode="auto">
          <a:xfrm>
            <a:off x="755576" y="5517232"/>
            <a:ext cx="2308645" cy="276999"/>
          </a:xfrm>
          <a:prstGeom prst="rect">
            <a:avLst/>
          </a:prstGeom>
          <a:noFill/>
          <a:ln w="9525">
            <a:noFill/>
            <a:miter lim="800000"/>
            <a:headEnd/>
            <a:tailEnd/>
          </a:ln>
        </p:spPr>
        <p:txBody>
          <a:bodyPr wrap="none">
            <a:spAutoFit/>
          </a:bodyPr>
          <a:lstStyle/>
          <a:p>
            <a:r>
              <a:rPr lang="ru-RU" sz="1200" dirty="0"/>
              <a:t>- </a:t>
            </a:r>
            <a:r>
              <a:rPr lang="en-US" sz="1050" dirty="0" smtClean="0"/>
              <a:t>Linear icebreakers operational period</a:t>
            </a:r>
            <a:endParaRPr lang="ru-RU" sz="1050" dirty="0"/>
          </a:p>
        </p:txBody>
      </p:sp>
      <p:sp>
        <p:nvSpPr>
          <p:cNvPr id="10364" name="TextBox 12"/>
          <p:cNvSpPr txBox="1">
            <a:spLocks noChangeArrowheads="1"/>
          </p:cNvSpPr>
          <p:nvPr/>
        </p:nvSpPr>
        <p:spPr bwMode="auto">
          <a:xfrm>
            <a:off x="755204" y="5804570"/>
            <a:ext cx="4393223" cy="276999"/>
          </a:xfrm>
          <a:prstGeom prst="rect">
            <a:avLst/>
          </a:prstGeom>
          <a:noFill/>
          <a:ln w="9525">
            <a:noFill/>
            <a:miter lim="800000"/>
            <a:headEnd/>
            <a:tailEnd/>
          </a:ln>
        </p:spPr>
        <p:txBody>
          <a:bodyPr>
            <a:spAutoFit/>
          </a:bodyPr>
          <a:lstStyle/>
          <a:p>
            <a:r>
              <a:rPr lang="ru-RU" sz="1200" dirty="0"/>
              <a:t>- </a:t>
            </a:r>
            <a:r>
              <a:rPr lang="en-US" sz="1050" dirty="0" smtClean="0"/>
              <a:t>Low-draught icebreakers operational period </a:t>
            </a:r>
            <a:endParaRPr lang="ru-RU" sz="1050" dirty="0"/>
          </a:p>
        </p:txBody>
      </p:sp>
      <p:sp>
        <p:nvSpPr>
          <p:cNvPr id="10366" name="Прямоугольник 9"/>
          <p:cNvSpPr>
            <a:spLocks noChangeArrowheads="1"/>
          </p:cNvSpPr>
          <p:nvPr/>
        </p:nvSpPr>
        <p:spPr bwMode="auto">
          <a:xfrm>
            <a:off x="108970" y="6164932"/>
            <a:ext cx="647700" cy="215900"/>
          </a:xfrm>
          <a:prstGeom prst="rect">
            <a:avLst/>
          </a:prstGeom>
          <a:solidFill>
            <a:srgbClr val="92D050"/>
          </a:solidFill>
          <a:ln w="28575" algn="ctr">
            <a:solidFill>
              <a:schemeClr val="tx1"/>
            </a:solidFill>
            <a:round/>
            <a:headEnd/>
            <a:tailEnd/>
          </a:ln>
        </p:spPr>
        <p:txBody>
          <a:bodyPr wrap="none" anchor="ctr"/>
          <a:lstStyle/>
          <a:p>
            <a:endParaRPr lang="ru-RU"/>
          </a:p>
        </p:txBody>
      </p:sp>
      <p:sp>
        <p:nvSpPr>
          <p:cNvPr id="10367" name="TextBox 11"/>
          <p:cNvSpPr txBox="1">
            <a:spLocks noChangeArrowheads="1"/>
          </p:cNvSpPr>
          <p:nvPr/>
        </p:nvSpPr>
        <p:spPr bwMode="auto">
          <a:xfrm>
            <a:off x="755576" y="6093495"/>
            <a:ext cx="2749471" cy="276999"/>
          </a:xfrm>
          <a:prstGeom prst="rect">
            <a:avLst/>
          </a:prstGeom>
          <a:noFill/>
          <a:ln w="9525">
            <a:noFill/>
            <a:miter lim="800000"/>
            <a:headEnd/>
            <a:tailEnd/>
          </a:ln>
        </p:spPr>
        <p:txBody>
          <a:bodyPr wrap="none">
            <a:spAutoFit/>
          </a:bodyPr>
          <a:lstStyle/>
          <a:p>
            <a:r>
              <a:rPr lang="ru-RU" sz="1200" dirty="0"/>
              <a:t>- </a:t>
            </a:r>
            <a:r>
              <a:rPr lang="en-US" sz="1050" dirty="0" smtClean="0"/>
              <a:t>New universal icebreakers operational period</a:t>
            </a:r>
            <a:endParaRPr lang="ru-RU" sz="1050" dirty="0"/>
          </a:p>
        </p:txBody>
      </p:sp>
      <p:sp>
        <p:nvSpPr>
          <p:cNvPr id="13" name="Slide Number Placeholder 3"/>
          <p:cNvSpPr>
            <a:spLocks noGrp="1"/>
          </p:cNvSpPr>
          <p:nvPr>
            <p:ph type="sldNum" sz="quarter" idx="10"/>
          </p:nvPr>
        </p:nvSpPr>
        <p:spPr>
          <a:xfrm>
            <a:off x="8332788" y="6448425"/>
            <a:ext cx="811212" cy="377825"/>
          </a:xfrm>
        </p:spPr>
        <p:txBody>
          <a:bodyPr/>
          <a:lstStyle/>
          <a:p>
            <a:pPr>
              <a:defRPr/>
            </a:pPr>
            <a:fld id="{6BBC4DEB-908A-4061-A130-5966FCBD2906}" type="slidenum">
              <a:rPr lang="ru-RU" smtClean="0"/>
              <a:pPr>
                <a:defRPr/>
              </a:pPr>
              <a:t>24</a:t>
            </a:fld>
            <a:endParaRPr lang="ru-RU" dirty="0" smtClean="0"/>
          </a:p>
        </p:txBody>
      </p:sp>
      <p:graphicFrame>
        <p:nvGraphicFramePr>
          <p:cNvPr id="15" name="Таблица 14"/>
          <p:cNvGraphicFramePr>
            <a:graphicFrameLocks noGrp="1"/>
          </p:cNvGraphicFramePr>
          <p:nvPr/>
        </p:nvGraphicFramePr>
        <p:xfrm>
          <a:off x="6" y="1196752"/>
          <a:ext cx="9144000" cy="4175760"/>
        </p:xfrm>
        <a:graphic>
          <a:graphicData uri="http://schemas.openxmlformats.org/drawingml/2006/table">
            <a:tbl>
              <a:tblPr firstRow="1" bandRow="1">
                <a:effectLst/>
                <a:tableStyleId>{5C22544A-7EE6-4342-B048-85BDC9FD1C3A}</a:tableStyleId>
              </a:tblPr>
              <a:tblGrid>
                <a:gridCol w="914400"/>
                <a:gridCol w="914400"/>
                <a:gridCol w="457200"/>
                <a:gridCol w="457200"/>
                <a:gridCol w="457200"/>
                <a:gridCol w="457200"/>
                <a:gridCol w="457200"/>
                <a:gridCol w="457200"/>
                <a:gridCol w="457200"/>
                <a:gridCol w="457200"/>
                <a:gridCol w="457200"/>
                <a:gridCol w="457200"/>
                <a:gridCol w="457200"/>
                <a:gridCol w="457200"/>
                <a:gridCol w="457200"/>
                <a:gridCol w="457200"/>
                <a:gridCol w="457200"/>
                <a:gridCol w="457200"/>
              </a:tblGrid>
              <a:tr h="370840">
                <a:tc>
                  <a:txBody>
                    <a:bodyPr/>
                    <a:lstStyle/>
                    <a:p>
                      <a:pPr algn="ctr"/>
                      <a:r>
                        <a:rPr lang="ru-RU" sz="700" dirty="0" smtClean="0"/>
                        <a:t>Наименование</a:t>
                      </a:r>
                      <a:endParaRPr lang="ru-RU" sz="7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800" b="0" dirty="0" smtClean="0"/>
                        <a:t>Год ввода в эксплуатацию</a:t>
                      </a:r>
                      <a:endParaRPr lang="ru-RU" sz="8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smtClean="0"/>
                        <a:t>2012</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smtClean="0"/>
                        <a:t>2013</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smtClean="0"/>
                        <a:t>2014</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smtClean="0"/>
                        <a:t>2015</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smtClean="0"/>
                        <a:t>2016</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smtClean="0"/>
                        <a:t>2017</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smtClean="0"/>
                        <a:t>2018</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smtClean="0"/>
                        <a:t>2019</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smtClean="0"/>
                        <a:t>2020</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smtClean="0"/>
                        <a:t>2021</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smtClean="0"/>
                        <a:t>2022</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smtClean="0"/>
                        <a:t>2023</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smtClean="0"/>
                        <a:t>2024</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smtClean="0"/>
                        <a:t>2025</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smtClean="0"/>
                        <a:t>2026</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dirty="0" smtClean="0"/>
                        <a:t>2027</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ru-RU" sz="1100" b="1" dirty="0" smtClean="0"/>
                        <a:t>Т</a:t>
                      </a:r>
                      <a:r>
                        <a:rPr lang="en-US" sz="1100" b="1" dirty="0" err="1" smtClean="0"/>
                        <a:t>aimyr</a:t>
                      </a:r>
                      <a:endParaRPr lang="ru-RU"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100" dirty="0" smtClean="0"/>
                        <a:t>1989</a:t>
                      </a:r>
                      <a:endParaRPr lang="ru-RU"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endParaRPr lang="ru-RU" sz="1100" dirty="0">
                        <a:ln>
                          <a:solidFill>
                            <a:sysClr val="windowText" lastClr="000000"/>
                          </a:solidFill>
                        </a:l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endParaRPr lang="ru-RU" sz="1100" dirty="0">
                        <a:ln>
                          <a:solidFill>
                            <a:sysClr val="windowText" lastClr="000000"/>
                          </a:solidFill>
                          <a:prstDash val="solid"/>
                        </a:l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endParaRPr lang="ru-RU" sz="1100" kern="1200" dirty="0">
                        <a:ln>
                          <a:solidFill>
                            <a:sysClr val="windowText" lastClr="000000"/>
                          </a:solidFill>
                          <a:prstDash val="solid"/>
                        </a:ln>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100" b="1" dirty="0" err="1" smtClean="0"/>
                        <a:t>Vaygach</a:t>
                      </a:r>
                      <a:endParaRPr lang="ru-RU"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100" dirty="0" smtClean="0"/>
                        <a:t>1990</a:t>
                      </a:r>
                      <a:endParaRPr lang="ru-RU"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100" b="1" dirty="0" err="1" smtClean="0"/>
                        <a:t>Rossiya</a:t>
                      </a:r>
                      <a:endParaRPr lang="ru-RU"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100" dirty="0" smtClean="0"/>
                        <a:t>1985</a:t>
                      </a:r>
                      <a:endParaRPr lang="ru-RU"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050" b="1" dirty="0" err="1" smtClean="0"/>
                        <a:t>Sovetskiy</a:t>
                      </a:r>
                      <a:r>
                        <a:rPr lang="en-US" sz="1050" b="1" baseline="0" dirty="0" smtClean="0"/>
                        <a:t> Soyuz</a:t>
                      </a:r>
                      <a:endParaRPr lang="ru-RU" sz="105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100" dirty="0" smtClean="0"/>
                        <a:t>1989</a:t>
                      </a:r>
                      <a:endParaRPr lang="ru-RU"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1A0FF"/>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1A0FF"/>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1A0FF"/>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1A0FF"/>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100" b="1" dirty="0" err="1" smtClean="0"/>
                        <a:t>Yamal</a:t>
                      </a:r>
                      <a:endParaRPr lang="ru-RU"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100" dirty="0" smtClean="0"/>
                        <a:t>1992</a:t>
                      </a:r>
                      <a:endParaRPr lang="ru-RU"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1A0FF"/>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1A0FF"/>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1A0FF"/>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1A0FF"/>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100" b="1" dirty="0" smtClean="0"/>
                        <a:t>50</a:t>
                      </a:r>
                      <a:r>
                        <a:rPr lang="en-US" sz="1100" b="1" baseline="0" dirty="0" smtClean="0"/>
                        <a:t> Let </a:t>
                      </a:r>
                      <a:r>
                        <a:rPr lang="en-US" sz="1100" b="1" baseline="0" dirty="0" err="1" smtClean="0"/>
                        <a:t>Pobedy</a:t>
                      </a:r>
                      <a:endParaRPr lang="ru-RU"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100" dirty="0" smtClean="0"/>
                        <a:t>2007</a:t>
                      </a:r>
                      <a:endParaRPr lang="ru-RU"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r>
              <a:tr h="370840">
                <a:tc gridSpan="16">
                  <a:txBody>
                    <a:bodyPr/>
                    <a:lstStyle/>
                    <a:p>
                      <a:pPr algn="ctr"/>
                      <a:r>
                        <a:rPr lang="en-US" sz="1100" b="1" dirty="0" smtClean="0"/>
                        <a:t>Commission</a:t>
                      </a:r>
                      <a:r>
                        <a:rPr lang="en-US" sz="1100" b="1" baseline="0" dirty="0" smtClean="0"/>
                        <a:t> of Universal Atomic Icebreakers (IB-60 type)</a:t>
                      </a:r>
                      <a:endParaRPr lang="ru-RU"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100" dirty="0"/>
                    </a:p>
                  </a:txBody>
                  <a:tcPr anchor="ctr"/>
                </a:tc>
                <a:tc hMerge="1">
                  <a:txBody>
                    <a:bodyPr/>
                    <a:lstStyle/>
                    <a:p>
                      <a:endParaRPr lang="ru-RU" sz="1100" dirty="0"/>
                    </a:p>
                  </a:txBody>
                  <a:tcPr/>
                </a:tc>
                <a:tc hMerge="1">
                  <a:txBody>
                    <a:bodyPr/>
                    <a:lstStyle/>
                    <a:p>
                      <a:endParaRPr lang="ru-RU" sz="1100" dirty="0"/>
                    </a:p>
                  </a:txBody>
                  <a:tcPr/>
                </a:tc>
                <a:tc hMerge="1">
                  <a:txBody>
                    <a:bodyPr/>
                    <a:lstStyle/>
                    <a:p>
                      <a:endParaRPr lang="ru-RU" sz="1100" dirty="0"/>
                    </a:p>
                  </a:txBody>
                  <a:tcPr/>
                </a:tc>
                <a:tc hMerge="1">
                  <a:txBody>
                    <a:bodyPr/>
                    <a:lstStyle/>
                    <a:p>
                      <a:endParaRPr lang="ru-RU" sz="1100" dirty="0"/>
                    </a:p>
                  </a:txBody>
                  <a:tcPr/>
                </a:tc>
                <a:tc hMerge="1">
                  <a:txBody>
                    <a:bodyPr/>
                    <a:lstStyle/>
                    <a:p>
                      <a:endParaRPr lang="ru-RU" sz="1100" dirty="0"/>
                    </a:p>
                  </a:txBody>
                  <a:tcPr/>
                </a:tc>
                <a:tc hMerge="1">
                  <a:txBody>
                    <a:bodyPr/>
                    <a:lstStyle/>
                    <a:p>
                      <a:endParaRPr lang="ru-RU" sz="1100" dirty="0"/>
                    </a:p>
                  </a:txBody>
                  <a:tcPr/>
                </a:tc>
                <a:tc hMerge="1">
                  <a:txBody>
                    <a:bodyPr/>
                    <a:lstStyle/>
                    <a:p>
                      <a:endParaRPr lang="ru-RU" sz="1100" dirty="0"/>
                    </a:p>
                  </a:txBody>
                  <a:tcPr/>
                </a:tc>
                <a:tc hMerge="1">
                  <a:txBody>
                    <a:bodyPr/>
                    <a:lstStyle/>
                    <a:p>
                      <a:endParaRPr lang="ru-RU" sz="1100" dirty="0"/>
                    </a:p>
                  </a:txBody>
                  <a:tcPr/>
                </a:tc>
                <a:tc hMerge="1">
                  <a:txBody>
                    <a:bodyPr/>
                    <a:lstStyle/>
                    <a:p>
                      <a:endParaRPr lang="ru-RU" sz="1100" dirty="0"/>
                    </a:p>
                  </a:txBody>
                  <a:tcPr/>
                </a:tc>
                <a:tc hMerge="1">
                  <a:txBody>
                    <a:bodyPr/>
                    <a:lstStyle/>
                    <a:p>
                      <a:endParaRPr lang="ru-RU" sz="1100" dirty="0"/>
                    </a:p>
                  </a:txBody>
                  <a:tcPr/>
                </a:tc>
                <a:tc hMerge="1">
                  <a:txBody>
                    <a:bodyPr/>
                    <a:lstStyle/>
                    <a:p>
                      <a:endParaRPr lang="ru-RU" sz="1100" dirty="0"/>
                    </a:p>
                  </a:txBody>
                  <a:tcPr/>
                </a:tc>
                <a:tc hMerge="1">
                  <a:txBody>
                    <a:bodyPr/>
                    <a:lstStyle/>
                    <a:p>
                      <a:endParaRPr lang="ru-RU" sz="1100" dirty="0"/>
                    </a:p>
                  </a:txBody>
                  <a:tcPr/>
                </a:tc>
                <a:tc hMerge="1">
                  <a:txBody>
                    <a:bodyPr/>
                    <a:lstStyle/>
                    <a:p>
                      <a:endParaRPr lang="ru-RU" sz="1100" dirty="0"/>
                    </a:p>
                  </a:txBody>
                  <a:tcPr/>
                </a:tc>
                <a:tc hMerge="1">
                  <a:txBody>
                    <a:bodyPr/>
                    <a:lstStyle/>
                    <a:p>
                      <a:endParaRPr lang="ru-RU" sz="1100" dirty="0" smtClean="0"/>
                    </a:p>
                  </a:txBody>
                  <a:tcPr/>
                </a:tc>
                <a:tc>
                  <a:txBody>
                    <a:bodyPr/>
                    <a:lstStyle/>
                    <a:p>
                      <a:pPr algn="ctr"/>
                      <a:endParaRPr lang="ru-RU"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ru-RU" sz="1100" b="1" dirty="0" smtClean="0"/>
                        <a:t>1</a:t>
                      </a:r>
                      <a:r>
                        <a:rPr lang="en-US" sz="1100" b="1" baseline="30000" dirty="0" err="1" smtClean="0"/>
                        <a:t>st</a:t>
                      </a:r>
                      <a:r>
                        <a:rPr lang="en-US" sz="1100" b="1" baseline="0" dirty="0" smtClean="0"/>
                        <a:t> </a:t>
                      </a:r>
                      <a:r>
                        <a:rPr lang="ru-RU" sz="1100" b="1" dirty="0" smtClean="0"/>
                        <a:t> </a:t>
                      </a:r>
                      <a:r>
                        <a:rPr lang="en-US" sz="1100" b="1" dirty="0" smtClean="0"/>
                        <a:t>IB</a:t>
                      </a:r>
                      <a:r>
                        <a:rPr lang="ru-RU" sz="1100" b="1" dirty="0" smtClean="0"/>
                        <a:t>-60</a:t>
                      </a:r>
                      <a:endParaRPr lang="ru-RU"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100" dirty="0" smtClean="0"/>
                        <a:t>2017</a:t>
                      </a:r>
                      <a:endParaRPr lang="ru-RU"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1" dirty="0" smtClean="0"/>
                        <a:t>2</a:t>
                      </a:r>
                      <a:r>
                        <a:rPr lang="en-US" sz="1100" b="1" baseline="30000" dirty="0" err="1" smtClean="0"/>
                        <a:t>nd</a:t>
                      </a:r>
                      <a:r>
                        <a:rPr lang="en-US" sz="1100" b="1" baseline="0" dirty="0" smtClean="0"/>
                        <a:t> </a:t>
                      </a:r>
                      <a:r>
                        <a:rPr lang="ru-RU" sz="1100" b="1" dirty="0" smtClean="0"/>
                        <a:t> </a:t>
                      </a:r>
                      <a:r>
                        <a:rPr lang="en-US" sz="1100" b="1" dirty="0" smtClean="0"/>
                        <a:t>IB</a:t>
                      </a:r>
                      <a:r>
                        <a:rPr lang="ru-RU" sz="1100" b="1" dirty="0" smtClean="0"/>
                        <a:t>-60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100" dirty="0" smtClean="0"/>
                        <a:t>2019</a:t>
                      </a:r>
                      <a:endParaRPr lang="ru-RU"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1" dirty="0" smtClean="0"/>
                        <a:t>3</a:t>
                      </a:r>
                      <a:r>
                        <a:rPr lang="en-US" sz="1100" b="1" baseline="30000" dirty="0" smtClean="0"/>
                        <a:t>rd</a:t>
                      </a:r>
                      <a:r>
                        <a:rPr lang="en-US" sz="1100" b="1" baseline="0" dirty="0" smtClean="0"/>
                        <a:t>  IB</a:t>
                      </a:r>
                      <a:r>
                        <a:rPr lang="ru-RU" sz="1100" b="1" dirty="0" smtClean="0"/>
                        <a:t>-60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100" dirty="0" smtClean="0"/>
                        <a:t>2020</a:t>
                      </a:r>
                      <a:endParaRPr lang="ru-RU"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ru-RU" sz="11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sp>
        <p:nvSpPr>
          <p:cNvPr id="16" name="Прямоугольник 10"/>
          <p:cNvSpPr>
            <a:spLocks noChangeArrowheads="1"/>
          </p:cNvSpPr>
          <p:nvPr/>
        </p:nvSpPr>
        <p:spPr bwMode="auto">
          <a:xfrm>
            <a:off x="4572371" y="5878288"/>
            <a:ext cx="685432" cy="215900"/>
          </a:xfrm>
          <a:prstGeom prst="rect">
            <a:avLst/>
          </a:prstGeom>
          <a:solidFill>
            <a:srgbClr val="FFFF75"/>
          </a:solidFill>
          <a:ln w="28575" algn="ctr">
            <a:solidFill>
              <a:schemeClr val="tx1"/>
            </a:solidFill>
            <a:round/>
            <a:headEnd/>
            <a:tailEnd/>
          </a:ln>
        </p:spPr>
        <p:txBody>
          <a:bodyPr wrap="none" anchor="ctr"/>
          <a:lstStyle/>
          <a:p>
            <a:endParaRPr lang="ru-RU"/>
          </a:p>
        </p:txBody>
      </p:sp>
      <p:sp>
        <p:nvSpPr>
          <p:cNvPr id="17" name="TextBox 12"/>
          <p:cNvSpPr txBox="1">
            <a:spLocks noChangeArrowheads="1"/>
          </p:cNvSpPr>
          <p:nvPr/>
        </p:nvSpPr>
        <p:spPr bwMode="auto">
          <a:xfrm>
            <a:off x="5220072" y="5805264"/>
            <a:ext cx="3923928" cy="276999"/>
          </a:xfrm>
          <a:prstGeom prst="rect">
            <a:avLst/>
          </a:prstGeom>
          <a:noFill/>
          <a:ln w="9525">
            <a:noFill/>
            <a:miter lim="800000"/>
            <a:headEnd/>
            <a:tailEnd/>
          </a:ln>
        </p:spPr>
        <p:txBody>
          <a:bodyPr wrap="square">
            <a:spAutoFit/>
          </a:bodyPr>
          <a:lstStyle/>
          <a:p>
            <a:r>
              <a:rPr lang="ru-RU" sz="1200" dirty="0"/>
              <a:t>- </a:t>
            </a:r>
            <a:r>
              <a:rPr lang="en-US" sz="1200" dirty="0" smtClean="0"/>
              <a:t>If prolonged up to 175 000 hours</a:t>
            </a:r>
            <a:endParaRPr lang="ru-RU" sz="1050" dirty="0"/>
          </a:p>
        </p:txBody>
      </p:sp>
      <p:sp>
        <p:nvSpPr>
          <p:cNvPr id="18" name="Прямоугольник 10"/>
          <p:cNvSpPr>
            <a:spLocks noChangeArrowheads="1"/>
          </p:cNvSpPr>
          <p:nvPr/>
        </p:nvSpPr>
        <p:spPr bwMode="auto">
          <a:xfrm>
            <a:off x="4572000" y="5589240"/>
            <a:ext cx="685432" cy="215900"/>
          </a:xfrm>
          <a:prstGeom prst="rect">
            <a:avLst/>
          </a:prstGeom>
          <a:solidFill>
            <a:srgbClr val="21A0FF"/>
          </a:solidFill>
          <a:ln w="28575" algn="ctr">
            <a:solidFill>
              <a:schemeClr val="tx1"/>
            </a:solidFill>
            <a:round/>
            <a:headEnd/>
            <a:tailEnd/>
          </a:ln>
        </p:spPr>
        <p:txBody>
          <a:bodyPr wrap="none" anchor="ctr"/>
          <a:lstStyle/>
          <a:p>
            <a:endParaRPr lang="ru-RU"/>
          </a:p>
        </p:txBody>
      </p:sp>
      <p:sp>
        <p:nvSpPr>
          <p:cNvPr id="19" name="TextBox 12"/>
          <p:cNvSpPr txBox="1">
            <a:spLocks noChangeArrowheads="1"/>
          </p:cNvSpPr>
          <p:nvPr/>
        </p:nvSpPr>
        <p:spPr bwMode="auto">
          <a:xfrm>
            <a:off x="5219700" y="5516216"/>
            <a:ext cx="3924300" cy="276999"/>
          </a:xfrm>
          <a:prstGeom prst="rect">
            <a:avLst/>
          </a:prstGeom>
          <a:noFill/>
          <a:ln w="9525">
            <a:noFill/>
            <a:miter lim="800000"/>
            <a:headEnd/>
            <a:tailEnd/>
          </a:ln>
        </p:spPr>
        <p:txBody>
          <a:bodyPr wrap="square">
            <a:spAutoFit/>
          </a:bodyPr>
          <a:lstStyle/>
          <a:p>
            <a:r>
              <a:rPr lang="ru-RU" sz="1200" dirty="0"/>
              <a:t>- </a:t>
            </a:r>
            <a:r>
              <a:rPr lang="en-US" sz="1200" dirty="0" smtClean="0"/>
              <a:t>If prolonged up to 175 000 hours</a:t>
            </a:r>
            <a:endParaRPr lang="ru-RU" sz="1050" dirty="0"/>
          </a:p>
        </p:txBody>
      </p:sp>
      <p:sp>
        <p:nvSpPr>
          <p:cNvPr id="20" name="Прямоугольник 10"/>
          <p:cNvSpPr>
            <a:spLocks noChangeArrowheads="1"/>
          </p:cNvSpPr>
          <p:nvPr/>
        </p:nvSpPr>
        <p:spPr bwMode="auto">
          <a:xfrm>
            <a:off x="4572000" y="6165304"/>
            <a:ext cx="685432" cy="215900"/>
          </a:xfrm>
          <a:prstGeom prst="rect">
            <a:avLst/>
          </a:prstGeom>
          <a:solidFill>
            <a:schemeClr val="accent6"/>
          </a:solidFill>
          <a:ln w="28575" algn="ctr">
            <a:solidFill>
              <a:schemeClr val="tx1"/>
            </a:solidFill>
            <a:round/>
            <a:headEnd/>
            <a:tailEnd/>
          </a:ln>
        </p:spPr>
        <p:txBody>
          <a:bodyPr wrap="none" anchor="ctr"/>
          <a:lstStyle/>
          <a:p>
            <a:endParaRPr lang="ru-RU"/>
          </a:p>
        </p:txBody>
      </p:sp>
      <p:sp>
        <p:nvSpPr>
          <p:cNvPr id="21" name="TextBox 12"/>
          <p:cNvSpPr txBox="1">
            <a:spLocks noChangeArrowheads="1"/>
          </p:cNvSpPr>
          <p:nvPr/>
        </p:nvSpPr>
        <p:spPr bwMode="auto">
          <a:xfrm>
            <a:off x="5220072" y="6093296"/>
            <a:ext cx="3923928" cy="276999"/>
          </a:xfrm>
          <a:prstGeom prst="rect">
            <a:avLst/>
          </a:prstGeom>
          <a:noFill/>
          <a:ln w="9525">
            <a:noFill/>
            <a:miter lim="800000"/>
            <a:headEnd/>
            <a:tailEnd/>
          </a:ln>
        </p:spPr>
        <p:txBody>
          <a:bodyPr wrap="square">
            <a:spAutoFit/>
          </a:bodyPr>
          <a:lstStyle/>
          <a:p>
            <a:r>
              <a:rPr lang="ru-RU" sz="1200" dirty="0"/>
              <a:t>- </a:t>
            </a:r>
            <a:r>
              <a:rPr lang="en-US" sz="1200" dirty="0" smtClean="0"/>
              <a:t>If prolonged up to 200 000 hours</a:t>
            </a:r>
            <a:endParaRPr lang="ru-RU" sz="1200"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Диаграмма 5"/>
          <p:cNvGraphicFramePr>
            <a:graphicFrameLocks noGrp="1"/>
          </p:cNvGraphicFramePr>
          <p:nvPr/>
        </p:nvGraphicFramePr>
        <p:xfrm>
          <a:off x="251520" y="404664"/>
          <a:ext cx="8574360" cy="3278305"/>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Box 1"/>
          <p:cNvSpPr txBox="1"/>
          <p:nvPr/>
        </p:nvSpPr>
        <p:spPr>
          <a:xfrm>
            <a:off x="899592" y="0"/>
            <a:ext cx="7416824" cy="369332"/>
          </a:xfrm>
          <a:prstGeom prst="rect">
            <a:avLst/>
          </a:prstGeom>
          <a:noFill/>
        </p:spPr>
        <p:txBody>
          <a:bodyPr wrap="square" rtlCol="0">
            <a:spAutoFit/>
          </a:bodyPr>
          <a:lstStyle/>
          <a:p>
            <a:pPr algn="ctr"/>
            <a:r>
              <a:rPr lang="en-US" b="1" dirty="0" smtClean="0">
                <a:solidFill>
                  <a:srgbClr val="002060"/>
                </a:solidFill>
                <a:latin typeface="Times New Roman" pitchFamily="18" charset="0"/>
                <a:cs typeface="Times New Roman" pitchFamily="18" charset="0"/>
              </a:rPr>
              <a:t>Conclusions</a:t>
            </a:r>
            <a:r>
              <a:rPr lang="ru-RU" b="1" dirty="0" smtClean="0">
                <a:solidFill>
                  <a:srgbClr val="002060"/>
                </a:solidFill>
                <a:latin typeface="Times New Roman" pitchFamily="18" charset="0"/>
                <a:cs typeface="Times New Roman" pitchFamily="18" charset="0"/>
              </a:rPr>
              <a:t>:</a:t>
            </a:r>
            <a:endParaRPr lang="ru-RU" b="1" dirty="0">
              <a:solidFill>
                <a:srgbClr val="002060"/>
              </a:solidFill>
              <a:latin typeface="Times New Roman" pitchFamily="18" charset="0"/>
              <a:cs typeface="Times New Roman" pitchFamily="18" charset="0"/>
            </a:endParaRPr>
          </a:p>
        </p:txBody>
      </p:sp>
      <p:sp>
        <p:nvSpPr>
          <p:cNvPr id="4" name="TextBox 3"/>
          <p:cNvSpPr txBox="1"/>
          <p:nvPr/>
        </p:nvSpPr>
        <p:spPr>
          <a:xfrm>
            <a:off x="107504" y="3717032"/>
            <a:ext cx="9036496" cy="2554545"/>
          </a:xfrm>
          <a:prstGeom prst="rect">
            <a:avLst/>
          </a:prstGeom>
          <a:noFill/>
        </p:spPr>
        <p:txBody>
          <a:bodyPr wrap="square" rtlCol="0">
            <a:spAutoFit/>
          </a:bodyPr>
          <a:lstStyle/>
          <a:p>
            <a:pPr marL="342900" indent="-342900">
              <a:buAutoNum type="arabicPeriod"/>
            </a:pPr>
            <a:r>
              <a:rPr lang="en-US" sz="1600" dirty="0" smtClean="0">
                <a:solidFill>
                  <a:srgbClr val="002060"/>
                </a:solidFill>
                <a:latin typeface="Times New Roman" pitchFamily="18" charset="0"/>
                <a:cs typeface="Times New Roman" pitchFamily="18" charset="0"/>
              </a:rPr>
              <a:t>With the development of major projects in the Russian sector of Arctic, growing interest of international shipping community to NSR transit navigation, new tasks set before Russian Navy and positive dynamics of ice area increase, the demand for powerful and autonomous icebreakers with nuclear power plants will keep growing.  </a:t>
            </a:r>
            <a:endParaRPr lang="ru-RU" sz="1600" dirty="0" smtClean="0">
              <a:solidFill>
                <a:srgbClr val="002060"/>
              </a:solidFill>
              <a:latin typeface="Times New Roman" pitchFamily="18" charset="0"/>
              <a:cs typeface="Times New Roman" pitchFamily="18" charset="0"/>
            </a:endParaRPr>
          </a:p>
          <a:p>
            <a:pPr marL="342900" indent="-342900">
              <a:buAutoNum type="arabicPeriod"/>
            </a:pPr>
            <a:endParaRPr lang="ru-RU" sz="1600" dirty="0" smtClean="0">
              <a:solidFill>
                <a:srgbClr val="002060"/>
              </a:solidFill>
              <a:latin typeface="Times New Roman" pitchFamily="18" charset="0"/>
              <a:cs typeface="Times New Roman" pitchFamily="18" charset="0"/>
            </a:endParaRPr>
          </a:p>
          <a:p>
            <a:pPr marL="342900" indent="-342900">
              <a:buAutoNum type="arabicPeriod"/>
            </a:pPr>
            <a:r>
              <a:rPr lang="en-US" sz="1600" dirty="0" smtClean="0">
                <a:solidFill>
                  <a:srgbClr val="002060"/>
                </a:solidFill>
                <a:latin typeface="Times New Roman" pitchFamily="18" charset="0"/>
                <a:cs typeface="Times New Roman" pitchFamily="18" charset="0"/>
              </a:rPr>
              <a:t>Considering the schedule of icebreakers decommissioning due to end of nuclear power plant lifespan it is vital to complete construction of universal atomic icebreakers not later than:</a:t>
            </a:r>
            <a:endParaRPr lang="ru-RU" sz="1600" dirty="0" smtClean="0">
              <a:solidFill>
                <a:srgbClr val="002060"/>
              </a:solidFill>
              <a:latin typeface="Times New Roman" pitchFamily="18" charset="0"/>
              <a:cs typeface="Times New Roman" pitchFamily="18" charset="0"/>
            </a:endParaRPr>
          </a:p>
          <a:p>
            <a:pPr marL="342900" indent="-342900"/>
            <a:r>
              <a:rPr lang="ru-RU" sz="1600" dirty="0" smtClean="0">
                <a:solidFill>
                  <a:srgbClr val="002060"/>
                </a:solidFill>
                <a:latin typeface="Times New Roman" pitchFamily="18" charset="0"/>
                <a:cs typeface="Times New Roman" pitchFamily="18" charset="0"/>
              </a:rPr>
              <a:t>        </a:t>
            </a:r>
            <a:r>
              <a:rPr lang="en-US" sz="1600" dirty="0" smtClean="0">
                <a:solidFill>
                  <a:srgbClr val="002060"/>
                </a:solidFill>
                <a:latin typeface="Times New Roman" pitchFamily="18" charset="0"/>
                <a:cs typeface="Times New Roman" pitchFamily="18" charset="0"/>
              </a:rPr>
              <a:t>1</a:t>
            </a:r>
            <a:r>
              <a:rPr lang="en-US" sz="1600" baseline="30000" dirty="0" smtClean="0">
                <a:solidFill>
                  <a:srgbClr val="002060"/>
                </a:solidFill>
                <a:latin typeface="Times New Roman" pitchFamily="18" charset="0"/>
                <a:cs typeface="Times New Roman" pitchFamily="18" charset="0"/>
              </a:rPr>
              <a:t>st</a:t>
            </a:r>
            <a:r>
              <a:rPr lang="en-US" sz="1600" dirty="0" smtClean="0">
                <a:solidFill>
                  <a:srgbClr val="002060"/>
                </a:solidFill>
                <a:latin typeface="Times New Roman" pitchFamily="18" charset="0"/>
                <a:cs typeface="Times New Roman" pitchFamily="18" charset="0"/>
              </a:rPr>
              <a:t> </a:t>
            </a:r>
            <a:r>
              <a:rPr lang="ru-RU" sz="1600" dirty="0" smtClean="0">
                <a:solidFill>
                  <a:srgbClr val="002060"/>
                </a:solidFill>
                <a:latin typeface="Times New Roman" pitchFamily="18" charset="0"/>
                <a:cs typeface="Times New Roman" pitchFamily="18" charset="0"/>
              </a:rPr>
              <a:t> </a:t>
            </a:r>
            <a:r>
              <a:rPr lang="en-US" sz="1600" dirty="0" smtClean="0">
                <a:solidFill>
                  <a:srgbClr val="002060"/>
                </a:solidFill>
                <a:latin typeface="Times New Roman" pitchFamily="18" charset="0"/>
                <a:cs typeface="Times New Roman" pitchFamily="18" charset="0"/>
              </a:rPr>
              <a:t> IB</a:t>
            </a:r>
            <a:r>
              <a:rPr lang="ru-RU" sz="1600" dirty="0" smtClean="0">
                <a:solidFill>
                  <a:srgbClr val="002060"/>
                </a:solidFill>
                <a:latin typeface="Times New Roman" pitchFamily="18" charset="0"/>
                <a:cs typeface="Times New Roman" pitchFamily="18" charset="0"/>
              </a:rPr>
              <a:t>60 – 31.12.2017 (</a:t>
            </a:r>
            <a:r>
              <a:rPr lang="en-US" sz="1600" dirty="0" smtClean="0">
                <a:solidFill>
                  <a:srgbClr val="002060"/>
                </a:solidFill>
                <a:latin typeface="Times New Roman" pitchFamily="18" charset="0"/>
                <a:cs typeface="Times New Roman" pitchFamily="18" charset="0"/>
              </a:rPr>
              <a:t>contractual date</a:t>
            </a:r>
            <a:r>
              <a:rPr lang="ru-RU" sz="1600" dirty="0" smtClean="0">
                <a:solidFill>
                  <a:srgbClr val="002060"/>
                </a:solidFill>
                <a:latin typeface="Times New Roman" pitchFamily="18" charset="0"/>
                <a:cs typeface="Times New Roman" pitchFamily="18" charset="0"/>
              </a:rPr>
              <a:t>)</a:t>
            </a:r>
          </a:p>
          <a:p>
            <a:pPr marL="342900" indent="-342900"/>
            <a:r>
              <a:rPr lang="ru-RU" sz="1600" dirty="0" smtClean="0">
                <a:solidFill>
                  <a:srgbClr val="002060"/>
                </a:solidFill>
                <a:latin typeface="Times New Roman" pitchFamily="18" charset="0"/>
                <a:cs typeface="Times New Roman" pitchFamily="18" charset="0"/>
              </a:rPr>
              <a:t>        </a:t>
            </a:r>
            <a:r>
              <a:rPr lang="en-US" sz="1600" dirty="0" smtClean="0">
                <a:solidFill>
                  <a:srgbClr val="002060"/>
                </a:solidFill>
                <a:latin typeface="Times New Roman" pitchFamily="18" charset="0"/>
                <a:cs typeface="Times New Roman" pitchFamily="18" charset="0"/>
              </a:rPr>
              <a:t>2</a:t>
            </a:r>
            <a:r>
              <a:rPr lang="en-US" sz="1600" baseline="30000" dirty="0" smtClean="0">
                <a:solidFill>
                  <a:srgbClr val="002060"/>
                </a:solidFill>
                <a:latin typeface="Times New Roman" pitchFamily="18" charset="0"/>
                <a:cs typeface="Times New Roman" pitchFamily="18" charset="0"/>
              </a:rPr>
              <a:t>nd</a:t>
            </a:r>
            <a:r>
              <a:rPr lang="en-US" sz="1600" dirty="0" smtClean="0">
                <a:solidFill>
                  <a:srgbClr val="002060"/>
                </a:solidFill>
                <a:latin typeface="Times New Roman" pitchFamily="18" charset="0"/>
                <a:cs typeface="Times New Roman" pitchFamily="18" charset="0"/>
              </a:rPr>
              <a:t>  IB</a:t>
            </a:r>
            <a:r>
              <a:rPr lang="ru-RU" sz="1600" dirty="0" smtClean="0">
                <a:solidFill>
                  <a:srgbClr val="002060"/>
                </a:solidFill>
                <a:latin typeface="Times New Roman" pitchFamily="18" charset="0"/>
                <a:cs typeface="Times New Roman" pitchFamily="18" charset="0"/>
              </a:rPr>
              <a:t>60 – </a:t>
            </a:r>
            <a:r>
              <a:rPr lang="en-US" sz="1600" dirty="0" smtClean="0">
                <a:solidFill>
                  <a:srgbClr val="002060"/>
                </a:solidFill>
                <a:latin typeface="Times New Roman" pitchFamily="18" charset="0"/>
                <a:cs typeface="Times New Roman" pitchFamily="18" charset="0"/>
              </a:rPr>
              <a:t>before end of</a:t>
            </a:r>
            <a:r>
              <a:rPr lang="ru-RU" sz="1600" dirty="0" smtClean="0">
                <a:solidFill>
                  <a:srgbClr val="002060"/>
                </a:solidFill>
                <a:latin typeface="Times New Roman" pitchFamily="18" charset="0"/>
                <a:cs typeface="Times New Roman" pitchFamily="18" charset="0"/>
              </a:rPr>
              <a:t> 2019 – </a:t>
            </a:r>
            <a:r>
              <a:rPr lang="en-US" sz="1600" dirty="0" smtClean="0">
                <a:solidFill>
                  <a:srgbClr val="002060"/>
                </a:solidFill>
                <a:latin typeface="Times New Roman" pitchFamily="18" charset="0"/>
                <a:cs typeface="Times New Roman" pitchFamily="18" charset="0"/>
              </a:rPr>
              <a:t>beginning of</a:t>
            </a:r>
            <a:r>
              <a:rPr lang="ru-RU" sz="1600" dirty="0" smtClean="0">
                <a:solidFill>
                  <a:srgbClr val="002060"/>
                </a:solidFill>
                <a:latin typeface="Times New Roman" pitchFamily="18" charset="0"/>
                <a:cs typeface="Times New Roman" pitchFamily="18" charset="0"/>
              </a:rPr>
              <a:t> 2020 </a:t>
            </a:r>
            <a:r>
              <a:rPr lang="en-US" sz="1600" dirty="0" smtClean="0">
                <a:solidFill>
                  <a:srgbClr val="002060"/>
                </a:solidFill>
                <a:latin typeface="Times New Roman" pitchFamily="18" charset="0"/>
                <a:cs typeface="Times New Roman" pitchFamily="18" charset="0"/>
              </a:rPr>
              <a:t>year</a:t>
            </a:r>
            <a:endParaRPr lang="ru-RU" sz="1600" dirty="0" smtClean="0">
              <a:solidFill>
                <a:srgbClr val="002060"/>
              </a:solidFill>
              <a:latin typeface="Times New Roman" pitchFamily="18" charset="0"/>
              <a:cs typeface="Times New Roman" pitchFamily="18" charset="0"/>
            </a:endParaRPr>
          </a:p>
          <a:p>
            <a:pPr marL="342900" indent="-342900"/>
            <a:r>
              <a:rPr lang="ru-RU" sz="1600" dirty="0" smtClean="0">
                <a:solidFill>
                  <a:srgbClr val="002060"/>
                </a:solidFill>
                <a:latin typeface="Times New Roman" pitchFamily="18" charset="0"/>
                <a:cs typeface="Times New Roman" pitchFamily="18" charset="0"/>
              </a:rPr>
              <a:t>        </a:t>
            </a:r>
            <a:r>
              <a:rPr lang="en-US" sz="1600" dirty="0" smtClean="0">
                <a:solidFill>
                  <a:srgbClr val="002060"/>
                </a:solidFill>
                <a:latin typeface="Times New Roman" pitchFamily="18" charset="0"/>
                <a:cs typeface="Times New Roman" pitchFamily="18" charset="0"/>
              </a:rPr>
              <a:t>3</a:t>
            </a:r>
            <a:r>
              <a:rPr lang="en-US" sz="1600" baseline="30000" dirty="0" smtClean="0">
                <a:solidFill>
                  <a:srgbClr val="002060"/>
                </a:solidFill>
                <a:latin typeface="Times New Roman" pitchFamily="18" charset="0"/>
                <a:cs typeface="Times New Roman" pitchFamily="18" charset="0"/>
              </a:rPr>
              <a:t>rd</a:t>
            </a:r>
            <a:r>
              <a:rPr lang="en-US" sz="1600" dirty="0" smtClean="0">
                <a:solidFill>
                  <a:srgbClr val="002060"/>
                </a:solidFill>
                <a:latin typeface="Times New Roman" pitchFamily="18" charset="0"/>
                <a:cs typeface="Times New Roman" pitchFamily="18" charset="0"/>
              </a:rPr>
              <a:t> </a:t>
            </a:r>
            <a:r>
              <a:rPr lang="ru-RU" sz="1600" dirty="0" smtClean="0">
                <a:solidFill>
                  <a:srgbClr val="002060"/>
                </a:solidFill>
                <a:latin typeface="Times New Roman" pitchFamily="18" charset="0"/>
                <a:cs typeface="Times New Roman" pitchFamily="18" charset="0"/>
              </a:rPr>
              <a:t> </a:t>
            </a:r>
            <a:r>
              <a:rPr lang="en-US" sz="1600" dirty="0" smtClean="0">
                <a:solidFill>
                  <a:srgbClr val="002060"/>
                </a:solidFill>
                <a:latin typeface="Times New Roman" pitchFamily="18" charset="0"/>
                <a:cs typeface="Times New Roman" pitchFamily="18" charset="0"/>
              </a:rPr>
              <a:t>IB</a:t>
            </a:r>
            <a:r>
              <a:rPr lang="ru-RU" sz="1600" dirty="0" smtClean="0">
                <a:solidFill>
                  <a:srgbClr val="002060"/>
                </a:solidFill>
                <a:latin typeface="Times New Roman" pitchFamily="18" charset="0"/>
                <a:cs typeface="Times New Roman" pitchFamily="18" charset="0"/>
              </a:rPr>
              <a:t>60 – </a:t>
            </a:r>
            <a:r>
              <a:rPr lang="en-US" sz="1600" dirty="0" smtClean="0">
                <a:solidFill>
                  <a:srgbClr val="002060"/>
                </a:solidFill>
                <a:latin typeface="Times New Roman" pitchFamily="18" charset="0"/>
                <a:cs typeface="Times New Roman" pitchFamily="18" charset="0"/>
              </a:rPr>
              <a:t>before</a:t>
            </a:r>
            <a:r>
              <a:rPr lang="ru-RU" sz="1600" dirty="0" smtClean="0">
                <a:solidFill>
                  <a:srgbClr val="002060"/>
                </a:solidFill>
                <a:latin typeface="Times New Roman" pitchFamily="18" charset="0"/>
                <a:cs typeface="Times New Roman" pitchFamily="18" charset="0"/>
              </a:rPr>
              <a:t> </a:t>
            </a:r>
            <a:r>
              <a:rPr lang="en-US" sz="1600" dirty="0" smtClean="0">
                <a:solidFill>
                  <a:srgbClr val="002060"/>
                </a:solidFill>
                <a:latin typeface="Times New Roman" pitchFamily="18" charset="0"/>
                <a:cs typeface="Times New Roman" pitchFamily="18" charset="0"/>
              </a:rPr>
              <a:t>end of </a:t>
            </a:r>
            <a:r>
              <a:rPr lang="ru-RU" sz="1600" dirty="0" smtClean="0">
                <a:solidFill>
                  <a:srgbClr val="002060"/>
                </a:solidFill>
                <a:latin typeface="Times New Roman" pitchFamily="18" charset="0"/>
                <a:cs typeface="Times New Roman" pitchFamily="18" charset="0"/>
              </a:rPr>
              <a:t>2020 – </a:t>
            </a:r>
            <a:r>
              <a:rPr lang="en-US" sz="1600" dirty="0" smtClean="0">
                <a:solidFill>
                  <a:srgbClr val="002060"/>
                </a:solidFill>
                <a:latin typeface="Times New Roman" pitchFamily="18" charset="0"/>
                <a:cs typeface="Times New Roman" pitchFamily="18" charset="0"/>
              </a:rPr>
              <a:t>beginning</a:t>
            </a:r>
            <a:r>
              <a:rPr lang="ru-RU" sz="1600" dirty="0" smtClean="0">
                <a:solidFill>
                  <a:srgbClr val="002060"/>
                </a:solidFill>
                <a:latin typeface="Times New Roman" pitchFamily="18" charset="0"/>
                <a:cs typeface="Times New Roman" pitchFamily="18" charset="0"/>
              </a:rPr>
              <a:t> </a:t>
            </a:r>
            <a:r>
              <a:rPr lang="en-US" sz="1600" dirty="0" smtClean="0">
                <a:solidFill>
                  <a:srgbClr val="002060"/>
                </a:solidFill>
                <a:latin typeface="Times New Roman" pitchFamily="18" charset="0"/>
                <a:cs typeface="Times New Roman" pitchFamily="18" charset="0"/>
              </a:rPr>
              <a:t>of </a:t>
            </a:r>
            <a:r>
              <a:rPr lang="ru-RU" sz="1600" dirty="0" smtClean="0">
                <a:solidFill>
                  <a:srgbClr val="002060"/>
                </a:solidFill>
                <a:latin typeface="Times New Roman" pitchFamily="18" charset="0"/>
                <a:cs typeface="Times New Roman" pitchFamily="18" charset="0"/>
              </a:rPr>
              <a:t>202</a:t>
            </a:r>
            <a:r>
              <a:rPr lang="en-US" sz="1600" dirty="0" smtClean="0">
                <a:solidFill>
                  <a:srgbClr val="002060"/>
                </a:solidFill>
                <a:latin typeface="Times New Roman" pitchFamily="18" charset="0"/>
                <a:cs typeface="Times New Roman" pitchFamily="18" charset="0"/>
              </a:rPr>
              <a:t>1</a:t>
            </a:r>
            <a:r>
              <a:rPr lang="ru-RU" sz="1600" dirty="0" smtClean="0">
                <a:solidFill>
                  <a:srgbClr val="002060"/>
                </a:solidFill>
                <a:latin typeface="Times New Roman" pitchFamily="18" charset="0"/>
                <a:cs typeface="Times New Roman" pitchFamily="18" charset="0"/>
              </a:rPr>
              <a:t> </a:t>
            </a:r>
            <a:r>
              <a:rPr lang="en-US" sz="1600" dirty="0" smtClean="0">
                <a:solidFill>
                  <a:srgbClr val="002060"/>
                </a:solidFill>
                <a:latin typeface="Times New Roman" pitchFamily="18" charset="0"/>
                <a:cs typeface="Times New Roman" pitchFamily="18" charset="0"/>
              </a:rPr>
              <a:t>year</a:t>
            </a:r>
            <a:r>
              <a:rPr lang="ru-RU" sz="1600" dirty="0" smtClean="0">
                <a:solidFill>
                  <a:srgbClr val="002060"/>
                </a:solidFill>
                <a:latin typeface="Times New Roman" pitchFamily="18" charset="0"/>
                <a:cs typeface="Times New Roman" pitchFamily="18" charset="0"/>
              </a:rPr>
              <a:t> </a:t>
            </a:r>
            <a:endParaRPr lang="ru-RU" sz="1600" dirty="0">
              <a:solidFill>
                <a:srgbClr val="002060"/>
              </a:solidFill>
              <a:latin typeface="Times New Roman" pitchFamily="18" charset="0"/>
              <a:cs typeface="Times New Roman" pitchFamily="18" charset="0"/>
            </a:endParaRPr>
          </a:p>
        </p:txBody>
      </p:sp>
      <p:sp>
        <p:nvSpPr>
          <p:cNvPr id="5" name="TextBox 4"/>
          <p:cNvSpPr txBox="1"/>
          <p:nvPr/>
        </p:nvSpPr>
        <p:spPr>
          <a:xfrm>
            <a:off x="5580112" y="3429000"/>
            <a:ext cx="3240360" cy="253916"/>
          </a:xfrm>
          <a:prstGeom prst="rect">
            <a:avLst/>
          </a:prstGeom>
          <a:noFill/>
        </p:spPr>
        <p:txBody>
          <a:bodyPr wrap="square" rtlCol="0">
            <a:spAutoFit/>
          </a:bodyPr>
          <a:lstStyle/>
          <a:p>
            <a:pPr algn="ctr"/>
            <a:r>
              <a:rPr lang="en-US" sz="1050" dirty="0" err="1" smtClean="0">
                <a:solidFill>
                  <a:srgbClr val="002060"/>
                </a:solidFill>
                <a:latin typeface="Times New Roman" pitchFamily="18" charset="0"/>
                <a:cs typeface="Times New Roman" pitchFamily="18" charset="0"/>
              </a:rPr>
              <a:t>Rosatomflot</a:t>
            </a:r>
            <a:r>
              <a:rPr lang="en-US" sz="1050" dirty="0" smtClean="0">
                <a:solidFill>
                  <a:srgbClr val="002060"/>
                </a:solidFill>
                <a:latin typeface="Times New Roman" pitchFamily="18" charset="0"/>
                <a:cs typeface="Times New Roman" pitchFamily="18" charset="0"/>
              </a:rPr>
              <a:t> basic clients for the period 2000-2021</a:t>
            </a:r>
            <a:endParaRPr lang="ru-RU" sz="1050"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547664" y="260648"/>
            <a:ext cx="6215106" cy="646331"/>
          </a:xfrm>
          <a:prstGeom prst="rect">
            <a:avLst/>
          </a:prstGeom>
          <a:noFill/>
        </p:spPr>
        <p:txBody>
          <a:bodyPr wrap="square" rtlCol="0">
            <a:spAutoFit/>
          </a:bodyPr>
          <a:lstStyle/>
          <a:p>
            <a:pPr algn="ctr"/>
            <a:r>
              <a:rPr lang="en-US" sz="3600" b="1" dirty="0" smtClean="0">
                <a:solidFill>
                  <a:srgbClr val="002060"/>
                </a:solidFill>
                <a:latin typeface="Times New Roman" pitchFamily="18" charset="0"/>
                <a:cs typeface="Times New Roman" pitchFamily="18" charset="0"/>
              </a:rPr>
              <a:t>Thank you for your attention</a:t>
            </a:r>
            <a:r>
              <a:rPr lang="ru-RU" sz="3600" b="1" dirty="0" smtClean="0">
                <a:solidFill>
                  <a:srgbClr val="002060"/>
                </a:solidFill>
                <a:latin typeface="Times New Roman" pitchFamily="18" charset="0"/>
                <a:cs typeface="Times New Roman" pitchFamily="18" charset="0"/>
              </a:rPr>
              <a:t>!</a:t>
            </a:r>
            <a:endParaRPr lang="ru-RU" sz="3600" b="1" dirty="0">
              <a:solidFill>
                <a:srgbClr val="002060"/>
              </a:solidFill>
              <a:latin typeface="Times New Roman" pitchFamily="18" charset="0"/>
              <a:cs typeface="Times New Roman" pitchFamily="18" charset="0"/>
            </a:endParaRPr>
          </a:p>
        </p:txBody>
      </p:sp>
      <p:pic>
        <p:nvPicPr>
          <p:cNvPr id="4" name="Рисунок 3" descr="флаг.jpg"/>
          <p:cNvPicPr>
            <a:picLocks noChangeAspect="1"/>
          </p:cNvPicPr>
          <p:nvPr/>
        </p:nvPicPr>
        <p:blipFill>
          <a:blip r:embed="rId2" cstate="print"/>
          <a:stretch>
            <a:fillRect/>
          </a:stretch>
        </p:blipFill>
        <p:spPr>
          <a:xfrm>
            <a:off x="611560" y="1052736"/>
            <a:ext cx="7962195" cy="5329766"/>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Рисунок 52" descr="IMG_5265.jpg"/>
          <p:cNvPicPr>
            <a:picLocks noChangeAspect="1"/>
          </p:cNvPicPr>
          <p:nvPr/>
        </p:nvPicPr>
        <p:blipFill>
          <a:blip r:embed="rId3" cstate="print"/>
          <a:stretch>
            <a:fillRect/>
          </a:stretch>
        </p:blipFill>
        <p:spPr bwMode="auto">
          <a:xfrm>
            <a:off x="0" y="2996951"/>
            <a:ext cx="3397713" cy="2030131"/>
          </a:xfrm>
          <a:prstGeom prst="rect">
            <a:avLst/>
          </a:prstGeom>
          <a:noFill/>
          <a:ln w="9525">
            <a:noFill/>
            <a:miter lim="800000"/>
            <a:headEnd/>
            <a:tailEnd/>
          </a:ln>
        </p:spPr>
      </p:pic>
      <p:graphicFrame>
        <p:nvGraphicFramePr>
          <p:cNvPr id="57" name="Таблица 56"/>
          <p:cNvGraphicFramePr>
            <a:graphicFrameLocks noGrp="1"/>
          </p:cNvGraphicFramePr>
          <p:nvPr/>
        </p:nvGraphicFramePr>
        <p:xfrm>
          <a:off x="0" y="1214438"/>
          <a:ext cx="3571901" cy="1876436"/>
        </p:xfrm>
        <a:graphic>
          <a:graphicData uri="http://schemas.openxmlformats.org/drawingml/2006/table">
            <a:tbl>
              <a:tblPr firstRow="1" bandRow="1">
                <a:tableStyleId>{21E4AEA4-8DFA-4A89-87EB-49C32662AFE0}</a:tableStyleId>
              </a:tblPr>
              <a:tblGrid>
                <a:gridCol w="728927"/>
                <a:gridCol w="551535"/>
                <a:gridCol w="606548"/>
                <a:gridCol w="606548"/>
                <a:gridCol w="539155"/>
                <a:gridCol w="539188"/>
              </a:tblGrid>
              <a:tr h="386963">
                <a:tc grid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rgbClr val="FFFF00"/>
                          </a:solidFill>
                          <a:effectLst>
                            <a:outerShdw blurRad="38100" dist="38100" dir="2700000" algn="tl">
                              <a:srgbClr val="000000">
                                <a:alpha val="43137"/>
                              </a:srgbClr>
                            </a:outerShdw>
                          </a:effectLst>
                        </a:rPr>
                        <a:t>Oil</a:t>
                      </a:r>
                      <a:r>
                        <a:rPr lang="en-US" sz="1100" baseline="0" dirty="0" smtClean="0">
                          <a:solidFill>
                            <a:srgbClr val="FFFF00"/>
                          </a:solidFill>
                          <a:effectLst>
                            <a:outerShdw blurRad="38100" dist="38100" dir="2700000" algn="tl">
                              <a:srgbClr val="000000">
                                <a:alpha val="43137"/>
                              </a:srgbClr>
                            </a:outerShdw>
                          </a:effectLst>
                        </a:rPr>
                        <a:t> and Gas from Murmansk</a:t>
                      </a:r>
                      <a:endParaRPr lang="ru-RU" sz="1100" dirty="0" smtClean="0">
                        <a:solidFill>
                          <a:srgbClr val="FFFF00"/>
                        </a:solidFill>
                        <a:effectLst>
                          <a:outerShdw blurRad="38100" dist="38100" dir="2700000" algn="tl">
                            <a:srgbClr val="000000">
                              <a:alpha val="43137"/>
                            </a:srgbClr>
                          </a:outerShdw>
                        </a:effectLst>
                      </a:endParaRPr>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100" dirty="0" smtClean="0">
                        <a:solidFill>
                          <a:srgbClr val="FFFF00"/>
                        </a:solidFill>
                        <a:effectLst>
                          <a:outerShdw blurRad="38100" dist="38100" dir="2700000" algn="tl">
                            <a:srgbClr val="000000">
                              <a:alpha val="43137"/>
                            </a:srgbClr>
                          </a:outerShdw>
                        </a:effectLst>
                      </a:endParaRPr>
                    </a:p>
                  </a:txBody>
                  <a:tcPr/>
                </a:tc>
              </a:tr>
              <a:tr h="304042">
                <a:tc>
                  <a:txBody>
                    <a:bodyPr/>
                    <a:lstStyle/>
                    <a:p>
                      <a:pPr algn="ctr"/>
                      <a:r>
                        <a:rPr lang="en-US" sz="900" b="1" i="0" dirty="0" smtClean="0"/>
                        <a:t>State</a:t>
                      </a:r>
                      <a:endParaRPr lang="ru-RU" sz="900" b="1" i="0" dirty="0" smtClean="0"/>
                    </a:p>
                  </a:txBody>
                  <a:tcPr anchor="ctr"/>
                </a:tc>
                <a:tc gridSpan="2">
                  <a:txBody>
                    <a:bodyPr/>
                    <a:lstStyle/>
                    <a:p>
                      <a:pPr algn="ctr"/>
                      <a:r>
                        <a:rPr lang="en-US" sz="900" b="1" dirty="0" smtClean="0"/>
                        <a:t>through Suez Canal</a:t>
                      </a:r>
                      <a:endParaRPr lang="ru-RU" sz="900" b="1" dirty="0" smtClean="0"/>
                    </a:p>
                  </a:txBody>
                  <a:tcPr anchor="ctr"/>
                </a:tc>
                <a:tc hMerge="1">
                  <a:txBody>
                    <a:bodyPr/>
                    <a:lstStyle/>
                    <a:p>
                      <a:pPr algn="ctr"/>
                      <a:endParaRPr lang="ru-RU" sz="900" b="1" dirty="0"/>
                    </a:p>
                  </a:txBody>
                  <a:tcPr/>
                </a:tc>
                <a:tc gridSpan="2">
                  <a:txBody>
                    <a:bodyPr/>
                    <a:lstStyle/>
                    <a:p>
                      <a:pPr algn="ctr"/>
                      <a:r>
                        <a:rPr lang="en-US" sz="900" b="1" baseline="0" dirty="0" smtClean="0"/>
                        <a:t>through NSR</a:t>
                      </a:r>
                      <a:endParaRPr lang="ru-RU" sz="900" b="1" dirty="0"/>
                    </a:p>
                  </a:txBody>
                  <a:tcPr anchor="ctr"/>
                </a:tc>
                <a:tc hMerge="1">
                  <a:txBody>
                    <a:bodyPr/>
                    <a:lstStyle/>
                    <a:p>
                      <a:pPr algn="ctr"/>
                      <a:endParaRPr lang="ru-RU" sz="900" b="1" dirty="0"/>
                    </a:p>
                  </a:txBody>
                  <a:tcPr/>
                </a:tc>
                <a:tc>
                  <a:txBody>
                    <a:bodyPr/>
                    <a:lstStyle/>
                    <a:p>
                      <a:pPr algn="ctr"/>
                      <a:r>
                        <a:rPr lang="ru-RU" sz="900" b="1" dirty="0" smtClean="0">
                          <a:solidFill>
                            <a:srgbClr val="FF0000"/>
                          </a:solidFill>
                        </a:rPr>
                        <a:t>+/- </a:t>
                      </a:r>
                      <a:r>
                        <a:rPr lang="en-US" sz="900" b="1" dirty="0" smtClean="0">
                          <a:solidFill>
                            <a:srgbClr val="FF0000"/>
                          </a:solidFill>
                        </a:rPr>
                        <a:t>days</a:t>
                      </a:r>
                      <a:endParaRPr lang="ru-RU" sz="900" b="1" dirty="0">
                        <a:solidFill>
                          <a:srgbClr val="FF0000"/>
                        </a:solidFill>
                      </a:endParaRPr>
                    </a:p>
                  </a:txBody>
                  <a:tcPr anchor="ctr"/>
                </a:tc>
              </a:tr>
              <a:tr h="280819">
                <a:tc>
                  <a:txBody>
                    <a:bodyPr/>
                    <a:lstStyle/>
                    <a:p>
                      <a:pPr algn="ctr"/>
                      <a:r>
                        <a:rPr lang="en-US" sz="900" b="1" dirty="0" smtClean="0"/>
                        <a:t>Japan</a:t>
                      </a:r>
                      <a:endParaRPr lang="ru-RU" sz="900" b="1" dirty="0" smtClean="0"/>
                    </a:p>
                    <a:p>
                      <a:pPr algn="ctr"/>
                      <a:r>
                        <a:rPr lang="ru-RU" sz="900" b="1" dirty="0" smtClean="0"/>
                        <a:t>(</a:t>
                      </a:r>
                      <a:r>
                        <a:rPr lang="en-US" sz="900" b="1" dirty="0" smtClean="0"/>
                        <a:t>p. Kobe</a:t>
                      </a:r>
                      <a:r>
                        <a:rPr lang="ru-RU" sz="900" b="1" dirty="0" smtClean="0"/>
                        <a:t>)</a:t>
                      </a:r>
                      <a:endParaRPr lang="ru-RU" sz="900" b="1" dirty="0"/>
                    </a:p>
                  </a:txBody>
                  <a:tcPr anchor="ctr"/>
                </a:tc>
                <a:tc>
                  <a:txBody>
                    <a:bodyPr/>
                    <a:lstStyle/>
                    <a:p>
                      <a:pPr algn="ctr"/>
                      <a:r>
                        <a:rPr lang="ru-RU" sz="900" b="1" dirty="0" smtClean="0"/>
                        <a:t>12291 </a:t>
                      </a:r>
                      <a:r>
                        <a:rPr lang="en-US" sz="900" b="1" dirty="0" smtClean="0"/>
                        <a:t>miles</a:t>
                      </a:r>
                      <a:endParaRPr lang="ru-RU" sz="900" b="1" dirty="0"/>
                    </a:p>
                  </a:txBody>
                  <a:tcPr anchor="ctr"/>
                </a:tc>
                <a:tc>
                  <a:txBody>
                    <a:bodyPr/>
                    <a:lstStyle/>
                    <a:p>
                      <a:pPr algn="ctr"/>
                      <a:r>
                        <a:rPr lang="ru-RU" sz="900" b="1" dirty="0" smtClean="0"/>
                        <a:t>37</a:t>
                      </a:r>
                      <a:r>
                        <a:rPr lang="ru-RU" sz="900" b="1" baseline="0" dirty="0" smtClean="0"/>
                        <a:t>,1</a:t>
                      </a:r>
                      <a:endParaRPr lang="en-US" sz="900" b="1" baseline="0" dirty="0" smtClean="0"/>
                    </a:p>
                    <a:p>
                      <a:pPr algn="ctr"/>
                      <a:r>
                        <a:rPr lang="en-US" sz="900" b="1" baseline="0" dirty="0" smtClean="0"/>
                        <a:t>days</a:t>
                      </a:r>
                      <a:endParaRPr lang="ru-RU" sz="900" b="1" dirty="0"/>
                    </a:p>
                  </a:txBody>
                  <a:tcPr anchor="ctr"/>
                </a:tc>
                <a:tc>
                  <a:txBody>
                    <a:bodyPr/>
                    <a:lstStyle/>
                    <a:p>
                      <a:pPr algn="ctr"/>
                      <a:r>
                        <a:rPr lang="ru-RU" sz="900" b="1" dirty="0" smtClean="0"/>
                        <a:t>6010 </a:t>
                      </a:r>
                      <a:r>
                        <a:rPr lang="en-US" sz="900" b="1" dirty="0" smtClean="0"/>
                        <a:t>miles</a:t>
                      </a:r>
                      <a:endParaRPr lang="ru-RU" sz="900" b="1" dirty="0"/>
                    </a:p>
                  </a:txBody>
                  <a:tcPr anchor="ctr"/>
                </a:tc>
                <a:tc>
                  <a:txBody>
                    <a:bodyPr/>
                    <a:lstStyle/>
                    <a:p>
                      <a:pPr algn="ctr"/>
                      <a:r>
                        <a:rPr lang="ru-RU" sz="900" b="1" dirty="0" smtClean="0"/>
                        <a:t>18,1 </a:t>
                      </a:r>
                      <a:r>
                        <a:rPr lang="en-US" sz="900" b="1" dirty="0" smtClean="0"/>
                        <a:t>days</a:t>
                      </a:r>
                      <a:endParaRPr lang="ru-RU" sz="900" b="1" dirty="0"/>
                    </a:p>
                  </a:txBody>
                  <a:tcPr anchor="ctr"/>
                </a:tc>
                <a:tc>
                  <a:txBody>
                    <a:bodyPr/>
                    <a:lstStyle/>
                    <a:p>
                      <a:pPr algn="ctr"/>
                      <a:r>
                        <a:rPr lang="ru-RU" sz="900" b="1" dirty="0" smtClean="0">
                          <a:solidFill>
                            <a:srgbClr val="FF0000"/>
                          </a:solidFill>
                          <a:effectLst/>
                        </a:rPr>
                        <a:t>-19</a:t>
                      </a:r>
                      <a:r>
                        <a:rPr lang="ru-RU" sz="900" b="1" baseline="0" dirty="0" smtClean="0">
                          <a:solidFill>
                            <a:srgbClr val="FF0000"/>
                          </a:solidFill>
                          <a:effectLst/>
                        </a:rPr>
                        <a:t> </a:t>
                      </a:r>
                      <a:endParaRPr lang="ru-RU" sz="900" b="1" dirty="0">
                        <a:solidFill>
                          <a:srgbClr val="FF0000"/>
                        </a:solidFill>
                        <a:effectLst/>
                      </a:endParaRPr>
                    </a:p>
                  </a:txBody>
                  <a:tcPr anchor="ctr"/>
                </a:tc>
              </a:tr>
              <a:tr h="392193">
                <a:tc>
                  <a:txBody>
                    <a:bodyPr/>
                    <a:lstStyle/>
                    <a:p>
                      <a:pPr algn="ctr"/>
                      <a:r>
                        <a:rPr lang="en-US" sz="900" b="1" dirty="0" smtClean="0"/>
                        <a:t>Korea</a:t>
                      </a:r>
                      <a:endParaRPr lang="ru-RU" sz="900" b="1" dirty="0" smtClean="0"/>
                    </a:p>
                    <a:p>
                      <a:pPr algn="ctr"/>
                      <a:r>
                        <a:rPr lang="ru-RU" sz="900" b="1" dirty="0" smtClean="0"/>
                        <a:t>(</a:t>
                      </a:r>
                      <a:r>
                        <a:rPr lang="en-US" sz="900" b="1" dirty="0" smtClean="0"/>
                        <a:t>p.</a:t>
                      </a:r>
                      <a:r>
                        <a:rPr lang="en-US" sz="900" b="1" baseline="0" dirty="0" smtClean="0"/>
                        <a:t> </a:t>
                      </a:r>
                      <a:r>
                        <a:rPr lang="en-US" sz="900" b="1" baseline="0" dirty="0" err="1" smtClean="0"/>
                        <a:t>Busan</a:t>
                      </a:r>
                      <a:r>
                        <a:rPr lang="ru-RU" sz="900" b="1" baseline="0" dirty="0" smtClean="0"/>
                        <a:t>)</a:t>
                      </a:r>
                      <a:endParaRPr lang="ru-RU" sz="900" b="1" dirty="0"/>
                    </a:p>
                  </a:txBody>
                  <a:tcPr anchor="ctr"/>
                </a:tc>
                <a:tc>
                  <a:txBody>
                    <a:bodyPr/>
                    <a:lstStyle/>
                    <a:p>
                      <a:pPr algn="ctr"/>
                      <a:r>
                        <a:rPr lang="ru-RU" sz="900" b="1" dirty="0" smtClean="0"/>
                        <a:t>12266 </a:t>
                      </a:r>
                      <a:r>
                        <a:rPr lang="en-US" sz="900" b="1" dirty="0" smtClean="0"/>
                        <a:t>miles</a:t>
                      </a:r>
                      <a:endParaRPr lang="ru-RU" sz="900" b="1" dirty="0" smtClean="0"/>
                    </a:p>
                  </a:txBody>
                  <a:tcPr anchor="ctr"/>
                </a:tc>
                <a:tc>
                  <a:txBody>
                    <a:bodyPr/>
                    <a:lstStyle/>
                    <a:p>
                      <a:pPr algn="ctr"/>
                      <a:r>
                        <a:rPr lang="ru-RU" sz="900" b="1" dirty="0" smtClean="0"/>
                        <a:t>37</a:t>
                      </a:r>
                      <a:r>
                        <a:rPr lang="ru-RU" sz="900" b="1" baseline="0" dirty="0" smtClean="0"/>
                        <a:t> </a:t>
                      </a:r>
                      <a:endParaRPr lang="en-US" sz="900" b="1" baseline="0" dirty="0" smtClean="0"/>
                    </a:p>
                    <a:p>
                      <a:pPr algn="ctr"/>
                      <a:r>
                        <a:rPr lang="en-US" sz="900" b="1" baseline="0" dirty="0" smtClean="0"/>
                        <a:t>days</a:t>
                      </a:r>
                      <a:endParaRPr lang="ru-RU" sz="900" b="1" dirty="0"/>
                    </a:p>
                  </a:txBody>
                  <a:tcPr anchor="ctr"/>
                </a:tc>
                <a:tc>
                  <a:txBody>
                    <a:bodyPr/>
                    <a:lstStyle/>
                    <a:p>
                      <a:pPr algn="ctr"/>
                      <a:r>
                        <a:rPr lang="ru-RU" sz="900" b="1" dirty="0" smtClean="0"/>
                        <a:t>6097 </a:t>
                      </a:r>
                      <a:r>
                        <a:rPr lang="en-US" sz="900" b="1" dirty="0" smtClean="0"/>
                        <a:t>miles</a:t>
                      </a:r>
                      <a:endParaRPr lang="ru-RU" sz="900" b="1" dirty="0"/>
                    </a:p>
                  </a:txBody>
                  <a:tcPr anchor="ctr"/>
                </a:tc>
                <a:tc>
                  <a:txBody>
                    <a:bodyPr/>
                    <a:lstStyle/>
                    <a:p>
                      <a:pPr algn="ctr"/>
                      <a:r>
                        <a:rPr lang="ru-RU" sz="900" b="1" dirty="0" smtClean="0"/>
                        <a:t>18,4 </a:t>
                      </a:r>
                      <a:r>
                        <a:rPr lang="en-US" sz="900" b="1" dirty="0" smtClean="0"/>
                        <a:t>days</a:t>
                      </a:r>
                      <a:endParaRPr lang="ru-RU" sz="900" b="1" dirty="0"/>
                    </a:p>
                  </a:txBody>
                  <a:tcPr anchor="ctr"/>
                </a:tc>
                <a:tc>
                  <a:txBody>
                    <a:bodyPr/>
                    <a:lstStyle/>
                    <a:p>
                      <a:pPr algn="ctr"/>
                      <a:r>
                        <a:rPr lang="ru-RU" sz="900" b="1" dirty="0" smtClean="0">
                          <a:solidFill>
                            <a:srgbClr val="FF0000"/>
                          </a:solidFill>
                          <a:effectLst/>
                        </a:rPr>
                        <a:t>-18,6 </a:t>
                      </a:r>
                      <a:endParaRPr lang="ru-RU" sz="900" b="1" dirty="0">
                        <a:solidFill>
                          <a:srgbClr val="FF0000"/>
                        </a:solidFill>
                        <a:effectLst/>
                      </a:endParaRPr>
                    </a:p>
                  </a:txBody>
                  <a:tcPr anchor="ctr"/>
                </a:tc>
              </a:tr>
              <a:tr h="280819">
                <a:tc>
                  <a:txBody>
                    <a:bodyPr/>
                    <a:lstStyle/>
                    <a:p>
                      <a:pPr algn="ctr"/>
                      <a:r>
                        <a:rPr lang="en-US" sz="900" b="1" dirty="0" smtClean="0"/>
                        <a:t>China</a:t>
                      </a:r>
                      <a:endParaRPr lang="ru-RU" sz="900" b="1" dirty="0" smtClean="0"/>
                    </a:p>
                    <a:p>
                      <a:pPr algn="ctr"/>
                      <a:r>
                        <a:rPr lang="ru-RU" sz="900" b="1" dirty="0" smtClean="0"/>
                        <a:t>(</a:t>
                      </a:r>
                      <a:r>
                        <a:rPr lang="en-US" sz="900" b="1" dirty="0" smtClean="0"/>
                        <a:t>p.</a:t>
                      </a:r>
                      <a:r>
                        <a:rPr lang="ru-RU" sz="900" b="1" dirty="0" smtClean="0"/>
                        <a:t> </a:t>
                      </a:r>
                      <a:r>
                        <a:rPr lang="en-US" sz="900" b="1" dirty="0" smtClean="0"/>
                        <a:t>Ningbo</a:t>
                      </a:r>
                      <a:r>
                        <a:rPr lang="ru-RU" sz="900" b="1" dirty="0" smtClean="0"/>
                        <a:t>)</a:t>
                      </a:r>
                      <a:endParaRPr lang="ru-RU" sz="900" b="1" dirty="0"/>
                    </a:p>
                  </a:txBody>
                  <a:tcPr anchor="ctr"/>
                </a:tc>
                <a:tc>
                  <a:txBody>
                    <a:bodyPr/>
                    <a:lstStyle/>
                    <a:p>
                      <a:pPr algn="ctr"/>
                      <a:r>
                        <a:rPr lang="ru-RU" sz="900" b="1" dirty="0" smtClean="0"/>
                        <a:t>11848 </a:t>
                      </a:r>
                      <a:r>
                        <a:rPr lang="en-US" sz="900" b="1" dirty="0" smtClean="0"/>
                        <a:t>miles</a:t>
                      </a:r>
                      <a:r>
                        <a:rPr lang="ru-RU" sz="900" b="1" dirty="0" smtClean="0"/>
                        <a:t> </a:t>
                      </a:r>
                      <a:endParaRPr lang="ru-RU" sz="900" b="1" dirty="0"/>
                    </a:p>
                  </a:txBody>
                  <a:tcPr anchor="ctr"/>
                </a:tc>
                <a:tc>
                  <a:txBody>
                    <a:bodyPr/>
                    <a:lstStyle/>
                    <a:p>
                      <a:pPr algn="ctr"/>
                      <a:r>
                        <a:rPr lang="ru-RU" sz="900" b="1" dirty="0" smtClean="0"/>
                        <a:t>35,8</a:t>
                      </a:r>
                      <a:r>
                        <a:rPr lang="ru-RU" sz="900" b="1" baseline="0" dirty="0" smtClean="0"/>
                        <a:t> </a:t>
                      </a:r>
                      <a:endParaRPr lang="en-US" sz="900" b="1" baseline="0" dirty="0" smtClean="0"/>
                    </a:p>
                    <a:p>
                      <a:pPr algn="ctr"/>
                      <a:r>
                        <a:rPr lang="en-US" sz="900" b="1" baseline="0" dirty="0" smtClean="0"/>
                        <a:t>days</a:t>
                      </a:r>
                      <a:endParaRPr lang="ru-RU" sz="900" b="1" dirty="0"/>
                    </a:p>
                  </a:txBody>
                  <a:tcPr anchor="ctr"/>
                </a:tc>
                <a:tc>
                  <a:txBody>
                    <a:bodyPr/>
                    <a:lstStyle/>
                    <a:p>
                      <a:pPr algn="ctr"/>
                      <a:r>
                        <a:rPr lang="ru-RU" sz="900" b="1" dirty="0" smtClean="0"/>
                        <a:t>6577 </a:t>
                      </a:r>
                      <a:r>
                        <a:rPr lang="en-US" sz="900" b="1" dirty="0" smtClean="0"/>
                        <a:t>miles</a:t>
                      </a:r>
                      <a:endParaRPr lang="ru-RU" sz="900" b="1" dirty="0"/>
                    </a:p>
                  </a:txBody>
                  <a:tcPr anchor="ctr"/>
                </a:tc>
                <a:tc>
                  <a:txBody>
                    <a:bodyPr/>
                    <a:lstStyle/>
                    <a:p>
                      <a:pPr algn="ctr"/>
                      <a:r>
                        <a:rPr lang="ru-RU" sz="900" b="1" dirty="0" smtClean="0"/>
                        <a:t>19,9 </a:t>
                      </a:r>
                      <a:r>
                        <a:rPr lang="en-US" sz="900" b="1" dirty="0" smtClean="0"/>
                        <a:t>days</a:t>
                      </a:r>
                      <a:endParaRPr lang="ru-RU" sz="900" b="1" dirty="0"/>
                    </a:p>
                  </a:txBody>
                  <a:tcPr anchor="ctr"/>
                </a:tc>
                <a:tc>
                  <a:txBody>
                    <a:bodyPr/>
                    <a:lstStyle/>
                    <a:p>
                      <a:pPr algn="ctr"/>
                      <a:r>
                        <a:rPr lang="ru-RU" sz="900" b="1" dirty="0" smtClean="0">
                          <a:solidFill>
                            <a:srgbClr val="FF0000"/>
                          </a:solidFill>
                          <a:effectLst/>
                        </a:rPr>
                        <a:t>-15,9 </a:t>
                      </a:r>
                      <a:endParaRPr lang="ru-RU" sz="900" b="1" dirty="0">
                        <a:solidFill>
                          <a:srgbClr val="FF0000"/>
                        </a:solidFill>
                        <a:effectLst/>
                      </a:endParaRPr>
                    </a:p>
                  </a:txBody>
                  <a:tcPr anchor="ctr"/>
                </a:tc>
              </a:tr>
            </a:tbl>
          </a:graphicData>
        </a:graphic>
      </p:graphicFrame>
      <p:sp>
        <p:nvSpPr>
          <p:cNvPr id="58" name="Rectangle 57"/>
          <p:cNvSpPr/>
          <p:nvPr/>
        </p:nvSpPr>
        <p:spPr>
          <a:xfrm>
            <a:off x="0" y="6357938"/>
            <a:ext cx="9144000" cy="500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graphicFrame>
        <p:nvGraphicFramePr>
          <p:cNvPr id="66" name="Таблица 65"/>
          <p:cNvGraphicFramePr>
            <a:graphicFrameLocks noGrp="1"/>
          </p:cNvGraphicFramePr>
          <p:nvPr/>
        </p:nvGraphicFramePr>
        <p:xfrm>
          <a:off x="0" y="4797425"/>
          <a:ext cx="3563888" cy="1938355"/>
        </p:xfrm>
        <a:graphic>
          <a:graphicData uri="http://schemas.openxmlformats.org/drawingml/2006/table">
            <a:tbl>
              <a:tblPr firstRow="1" bandRow="1">
                <a:tableStyleId>{21E4AEA4-8DFA-4A89-87EB-49C32662AFE0}</a:tableStyleId>
              </a:tblPr>
              <a:tblGrid>
                <a:gridCol w="792266"/>
                <a:gridCol w="554611"/>
                <a:gridCol w="558950"/>
                <a:gridCol w="550271"/>
                <a:gridCol w="579109"/>
                <a:gridCol w="528681"/>
              </a:tblGrid>
              <a:tr h="357190">
                <a:tc grid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rgbClr val="FFFF00"/>
                          </a:solidFill>
                          <a:effectLst>
                            <a:outerShdw blurRad="38100" dist="38100" dir="2700000" algn="tl">
                              <a:srgbClr val="000000">
                                <a:alpha val="43137"/>
                              </a:srgbClr>
                            </a:outerShdw>
                          </a:effectLst>
                        </a:rPr>
                        <a:t>From Rotterdam to the Asian markets</a:t>
                      </a:r>
                      <a:endParaRPr lang="ru-RU" sz="1000" b="1" i="0" dirty="0" smtClean="0">
                        <a:solidFill>
                          <a:srgbClr val="FFFF00"/>
                        </a:solidFill>
                        <a:effectLst>
                          <a:outerShdw blurRad="38100" dist="38100" dir="2700000" algn="tl">
                            <a:srgbClr val="000000">
                              <a:alpha val="43137"/>
                            </a:srgbClr>
                          </a:outerShdw>
                        </a:effectLst>
                      </a:endParaRPr>
                    </a:p>
                  </a:txBody>
                  <a:tcPr/>
                </a:tc>
                <a:tc hMerge="1">
                  <a:txBody>
                    <a:bodyPr/>
                    <a:lstStyle/>
                    <a:p>
                      <a:pPr algn="l"/>
                      <a:endParaRPr lang="ru-RU" sz="1000" b="1" dirty="0">
                        <a:solidFill>
                          <a:srgbClr val="FFFF00"/>
                        </a:solidFill>
                        <a:effectLst>
                          <a:outerShdw blurRad="38100" dist="38100" dir="2700000" algn="tl">
                            <a:srgbClr val="000000">
                              <a:alpha val="43137"/>
                            </a:srgbClr>
                          </a:outerShdw>
                        </a:effectLst>
                      </a:endParaRPr>
                    </a:p>
                  </a:txBody>
                  <a:tcPr/>
                </a:tc>
                <a:tc hMerge="1">
                  <a:txBody>
                    <a:bodyPr/>
                    <a:lstStyle/>
                    <a:p>
                      <a:endParaRPr lang="ru-RU"/>
                    </a:p>
                  </a:txBody>
                  <a:tcPr/>
                </a:tc>
                <a:tc hMerge="1">
                  <a:txBody>
                    <a:bodyPr/>
                    <a:lstStyle/>
                    <a:p>
                      <a:pPr algn="l"/>
                      <a:endParaRPr lang="ru-RU" sz="1000" b="1" dirty="0">
                        <a:solidFill>
                          <a:srgbClr val="FFFF00"/>
                        </a:solidFill>
                        <a:effectLst>
                          <a:outerShdw blurRad="38100" dist="38100" dir="2700000" algn="tl">
                            <a:srgbClr val="000000">
                              <a:alpha val="43137"/>
                            </a:srgbClr>
                          </a:outerShdw>
                        </a:effectLst>
                      </a:endParaRPr>
                    </a:p>
                  </a:txBody>
                  <a:tcPr/>
                </a:tc>
                <a:tc hMerge="1">
                  <a:txBody>
                    <a:bodyPr/>
                    <a:lstStyle/>
                    <a:p>
                      <a:endParaRPr lang="ru-RU"/>
                    </a:p>
                  </a:txBody>
                  <a:tcPr/>
                </a:tc>
                <a:tc hMerge="1">
                  <a:txBody>
                    <a:bodyPr/>
                    <a:lstStyle/>
                    <a:p>
                      <a:endParaRPr lang="ru-RU"/>
                    </a:p>
                  </a:txBody>
                  <a:tcPr/>
                </a:tc>
              </a:tr>
              <a:tr h="349574">
                <a:tc>
                  <a:txBody>
                    <a:bodyPr/>
                    <a:lstStyle/>
                    <a:p>
                      <a:pPr algn="ctr"/>
                      <a:r>
                        <a:rPr lang="en-US" sz="900" b="1" i="0" dirty="0" smtClean="0">
                          <a:solidFill>
                            <a:schemeClr val="tx1"/>
                          </a:solidFill>
                          <a:effectLst/>
                        </a:rPr>
                        <a:t>State</a:t>
                      </a:r>
                      <a:endParaRPr lang="ru-RU" sz="900" b="1" i="0" dirty="0" smtClean="0">
                        <a:solidFill>
                          <a:schemeClr val="tx1"/>
                        </a:solidFill>
                        <a:effectLst/>
                      </a:endParaRPr>
                    </a:p>
                  </a:txBody>
                  <a:tcPr anchor="ctr"/>
                </a:tc>
                <a:tc gridSpan="2">
                  <a:txBody>
                    <a:bodyPr/>
                    <a:lstStyle/>
                    <a:p>
                      <a:pPr algn="ctr"/>
                      <a:r>
                        <a:rPr lang="en-US" sz="900" b="1" dirty="0" smtClean="0">
                          <a:solidFill>
                            <a:schemeClr val="tx1"/>
                          </a:solidFill>
                          <a:effectLst/>
                        </a:rPr>
                        <a:t>through Suez Canal</a:t>
                      </a:r>
                    </a:p>
                  </a:txBody>
                  <a:tcPr anchor="ctr"/>
                </a:tc>
                <a:tc hMerge="1">
                  <a:txBody>
                    <a:bodyPr/>
                    <a:lstStyle/>
                    <a:p>
                      <a:pPr algn="ctr"/>
                      <a:endParaRPr lang="ru-RU" sz="900" b="1" dirty="0"/>
                    </a:p>
                  </a:txBody>
                  <a:tcPr/>
                </a:tc>
                <a:tc gridSpan="2">
                  <a:txBody>
                    <a:bodyPr/>
                    <a:lstStyle/>
                    <a:p>
                      <a:pPr algn="ctr"/>
                      <a:r>
                        <a:rPr lang="en-US" sz="900" b="1" dirty="0" smtClean="0">
                          <a:solidFill>
                            <a:schemeClr val="tx1"/>
                          </a:solidFill>
                          <a:effectLst/>
                        </a:rPr>
                        <a:t>through NSR</a:t>
                      </a:r>
                      <a:endParaRPr lang="ru-RU" sz="900" b="1" dirty="0" smtClean="0">
                        <a:solidFill>
                          <a:schemeClr val="tx1"/>
                        </a:solidFill>
                        <a:effectLst/>
                      </a:endParaRPr>
                    </a:p>
                  </a:txBody>
                  <a:tcPr anchor="ctr"/>
                </a:tc>
                <a:tc hMerge="1">
                  <a:txBody>
                    <a:bodyPr/>
                    <a:lstStyle/>
                    <a:p>
                      <a:pPr algn="ctr"/>
                      <a:endParaRPr lang="ru-RU" sz="900" b="1" dirty="0"/>
                    </a:p>
                  </a:txBody>
                  <a:tcPr/>
                </a:tc>
                <a:tc>
                  <a:txBody>
                    <a:bodyPr/>
                    <a:lstStyle/>
                    <a:p>
                      <a:pPr algn="ctr"/>
                      <a:r>
                        <a:rPr lang="ru-RU" sz="900" b="1" baseline="0" dirty="0" smtClean="0">
                          <a:solidFill>
                            <a:schemeClr val="tx1"/>
                          </a:solidFill>
                          <a:effectLst/>
                        </a:rPr>
                        <a:t>+/-</a:t>
                      </a:r>
                    </a:p>
                    <a:p>
                      <a:pPr algn="ctr"/>
                      <a:r>
                        <a:rPr lang="en-US" sz="900" b="1" baseline="0" dirty="0" smtClean="0">
                          <a:solidFill>
                            <a:schemeClr val="tx1"/>
                          </a:solidFill>
                          <a:effectLst/>
                        </a:rPr>
                        <a:t>days</a:t>
                      </a:r>
                      <a:endParaRPr lang="ru-RU" sz="900" b="1" dirty="0">
                        <a:solidFill>
                          <a:schemeClr val="tx1"/>
                        </a:solidFill>
                        <a:effectLst/>
                      </a:endParaRPr>
                    </a:p>
                  </a:txBody>
                  <a:tcPr anchor="ctr"/>
                </a:tc>
              </a:tr>
              <a:tr h="346472">
                <a:tc>
                  <a:txBody>
                    <a:bodyPr/>
                    <a:lstStyle/>
                    <a:p>
                      <a:pPr algn="ctr"/>
                      <a:r>
                        <a:rPr lang="en-US" sz="900" b="1" dirty="0" smtClean="0"/>
                        <a:t>Japan</a:t>
                      </a:r>
                      <a:endParaRPr lang="ru-RU" sz="900" b="1" dirty="0" smtClean="0"/>
                    </a:p>
                    <a:p>
                      <a:pPr algn="ctr"/>
                      <a:r>
                        <a:rPr lang="ru-RU" sz="900" b="1" dirty="0" smtClean="0"/>
                        <a:t>(</a:t>
                      </a:r>
                      <a:r>
                        <a:rPr lang="en-US" sz="900" b="1" dirty="0" smtClean="0"/>
                        <a:t>p.</a:t>
                      </a:r>
                      <a:r>
                        <a:rPr lang="en-US" sz="900" b="1" baseline="0" dirty="0" smtClean="0"/>
                        <a:t> Kobe</a:t>
                      </a:r>
                      <a:r>
                        <a:rPr lang="ru-RU" sz="900" b="1" dirty="0" smtClean="0"/>
                        <a:t>)</a:t>
                      </a:r>
                      <a:endParaRPr lang="ru-RU" sz="900" b="1" dirty="0"/>
                    </a:p>
                  </a:txBody>
                  <a:tcPr anchor="ctr"/>
                </a:tc>
                <a:tc>
                  <a:txBody>
                    <a:bodyPr/>
                    <a:lstStyle/>
                    <a:p>
                      <a:pPr algn="ctr"/>
                      <a:r>
                        <a:rPr lang="ru-RU" sz="900" b="1" dirty="0" smtClean="0"/>
                        <a:t>10969 </a:t>
                      </a:r>
                      <a:r>
                        <a:rPr lang="en-US" sz="900" b="1" dirty="0" smtClean="0"/>
                        <a:t>miles</a:t>
                      </a:r>
                      <a:endParaRPr lang="ru-RU" sz="900" b="1" dirty="0"/>
                    </a:p>
                  </a:txBody>
                  <a:tcPr anchor="ctr"/>
                </a:tc>
                <a:tc>
                  <a:txBody>
                    <a:bodyPr/>
                    <a:lstStyle/>
                    <a:p>
                      <a:pPr algn="ctr"/>
                      <a:r>
                        <a:rPr lang="ru-RU" sz="900" b="1" dirty="0" smtClean="0"/>
                        <a:t>33,1 </a:t>
                      </a:r>
                      <a:r>
                        <a:rPr lang="en-US" sz="900" b="1" dirty="0" smtClean="0"/>
                        <a:t>days</a:t>
                      </a:r>
                      <a:endParaRPr lang="ru-RU" sz="900" b="1" dirty="0"/>
                    </a:p>
                  </a:txBody>
                  <a:tcPr anchor="ctr"/>
                </a:tc>
                <a:tc>
                  <a:txBody>
                    <a:bodyPr/>
                    <a:lstStyle/>
                    <a:p>
                      <a:pPr algn="ctr"/>
                      <a:r>
                        <a:rPr lang="ru-RU" sz="900" b="1" dirty="0" smtClean="0"/>
                        <a:t>7610 </a:t>
                      </a:r>
                      <a:r>
                        <a:rPr lang="en-US" sz="900" b="1" dirty="0" smtClean="0"/>
                        <a:t>miles</a:t>
                      </a:r>
                      <a:endParaRPr lang="ru-RU" sz="900" b="1" dirty="0"/>
                    </a:p>
                  </a:txBody>
                  <a:tcPr anchor="ctr"/>
                </a:tc>
                <a:tc>
                  <a:txBody>
                    <a:bodyPr/>
                    <a:lstStyle/>
                    <a:p>
                      <a:pPr algn="ctr"/>
                      <a:r>
                        <a:rPr lang="ru-RU" sz="900" b="1" dirty="0" smtClean="0"/>
                        <a:t>23 </a:t>
                      </a:r>
                    </a:p>
                    <a:p>
                      <a:pPr algn="ctr"/>
                      <a:r>
                        <a:rPr lang="en-US" sz="900" b="1" dirty="0" smtClean="0"/>
                        <a:t>days</a:t>
                      </a:r>
                      <a:endParaRPr lang="ru-RU" sz="900" b="1" dirty="0"/>
                    </a:p>
                  </a:txBody>
                  <a:tcPr anchor="ctr"/>
                </a:tc>
                <a:tc>
                  <a:txBody>
                    <a:bodyPr/>
                    <a:lstStyle/>
                    <a:p>
                      <a:pPr algn="ctr"/>
                      <a:r>
                        <a:rPr lang="ru-RU" sz="900" b="1" dirty="0" smtClean="0">
                          <a:solidFill>
                            <a:srgbClr val="FF0000"/>
                          </a:solidFill>
                        </a:rPr>
                        <a:t>- 10,1 </a:t>
                      </a:r>
                    </a:p>
                  </a:txBody>
                  <a:tcPr anchor="ctr"/>
                </a:tc>
              </a:tr>
              <a:tr h="483885">
                <a:tc>
                  <a:txBody>
                    <a:bodyPr/>
                    <a:lstStyle/>
                    <a:p>
                      <a:pPr algn="ctr"/>
                      <a:r>
                        <a:rPr lang="en-US" sz="900" b="1" dirty="0" smtClean="0"/>
                        <a:t>Korea</a:t>
                      </a:r>
                      <a:endParaRPr lang="ru-RU" sz="900" b="1" dirty="0" smtClean="0"/>
                    </a:p>
                    <a:p>
                      <a:pPr algn="ctr"/>
                      <a:r>
                        <a:rPr lang="ru-RU" sz="900" b="1" dirty="0" smtClean="0"/>
                        <a:t>(</a:t>
                      </a:r>
                      <a:r>
                        <a:rPr lang="en-US" sz="900" b="1" dirty="0" smtClean="0"/>
                        <a:t>p.</a:t>
                      </a:r>
                      <a:r>
                        <a:rPr lang="en-US" sz="900" b="1" baseline="0" dirty="0" smtClean="0"/>
                        <a:t> </a:t>
                      </a:r>
                      <a:r>
                        <a:rPr lang="en-US" sz="900" b="1" baseline="0" dirty="0" err="1" smtClean="0"/>
                        <a:t>Busan</a:t>
                      </a:r>
                      <a:r>
                        <a:rPr lang="ru-RU" sz="900" b="1" dirty="0" smtClean="0"/>
                        <a:t>)</a:t>
                      </a:r>
                      <a:endParaRPr lang="ru-RU" sz="900" b="1" dirty="0"/>
                    </a:p>
                  </a:txBody>
                  <a:tcPr anchor="ctr"/>
                </a:tc>
                <a:tc>
                  <a:txBody>
                    <a:bodyPr/>
                    <a:lstStyle/>
                    <a:p>
                      <a:pPr algn="ctr"/>
                      <a:r>
                        <a:rPr lang="ru-RU" sz="900" b="1" baseline="0" dirty="0" smtClean="0"/>
                        <a:t>10754 </a:t>
                      </a:r>
                      <a:r>
                        <a:rPr lang="en-US" sz="900" b="1" baseline="0" dirty="0" smtClean="0"/>
                        <a:t>miles</a:t>
                      </a:r>
                      <a:endParaRPr lang="ru-RU" sz="900" b="1" dirty="0"/>
                    </a:p>
                  </a:txBody>
                  <a:tcPr anchor="ctr"/>
                </a:tc>
                <a:tc>
                  <a:txBody>
                    <a:bodyPr/>
                    <a:lstStyle/>
                    <a:p>
                      <a:pPr algn="ctr"/>
                      <a:r>
                        <a:rPr lang="ru-RU" sz="900" b="1" dirty="0" smtClean="0"/>
                        <a:t>32,5 </a:t>
                      </a:r>
                      <a:r>
                        <a:rPr lang="en-US" sz="900" b="1" dirty="0" smtClean="0"/>
                        <a:t>days</a:t>
                      </a:r>
                      <a:endParaRPr lang="ru-RU" sz="900" b="1" dirty="0"/>
                    </a:p>
                  </a:txBody>
                  <a:tcPr anchor="ctr"/>
                </a:tc>
                <a:tc>
                  <a:txBody>
                    <a:bodyPr/>
                    <a:lstStyle/>
                    <a:p>
                      <a:pPr algn="ctr"/>
                      <a:r>
                        <a:rPr lang="ru-RU" sz="900" b="1" dirty="0" smtClean="0"/>
                        <a:t>7697 </a:t>
                      </a:r>
                      <a:r>
                        <a:rPr lang="en-US" sz="900" b="1" dirty="0" smtClean="0"/>
                        <a:t>miles</a:t>
                      </a:r>
                      <a:endParaRPr lang="ru-RU" sz="900" b="1" dirty="0"/>
                    </a:p>
                  </a:txBody>
                  <a:tcPr anchor="ctr"/>
                </a:tc>
                <a:tc>
                  <a:txBody>
                    <a:bodyPr/>
                    <a:lstStyle/>
                    <a:p>
                      <a:pPr algn="ctr"/>
                      <a:r>
                        <a:rPr lang="ru-RU" sz="900" b="1" dirty="0" smtClean="0"/>
                        <a:t>23,2</a:t>
                      </a:r>
                    </a:p>
                    <a:p>
                      <a:pPr algn="ctr"/>
                      <a:r>
                        <a:rPr lang="en-US" sz="900" b="1" dirty="0" smtClean="0"/>
                        <a:t>days</a:t>
                      </a:r>
                      <a:endParaRPr lang="ru-RU" sz="900" b="1" dirty="0"/>
                    </a:p>
                  </a:txBody>
                  <a:tcPr anchor="ctr"/>
                </a:tc>
                <a:tc>
                  <a:txBody>
                    <a:bodyPr/>
                    <a:lstStyle/>
                    <a:p>
                      <a:pPr algn="ctr"/>
                      <a:r>
                        <a:rPr lang="ru-RU" sz="900" b="1" dirty="0" smtClean="0">
                          <a:solidFill>
                            <a:srgbClr val="FF0000"/>
                          </a:solidFill>
                        </a:rPr>
                        <a:t>-</a:t>
                      </a:r>
                      <a:r>
                        <a:rPr lang="ru-RU" sz="900" b="1" baseline="0" dirty="0" smtClean="0">
                          <a:solidFill>
                            <a:srgbClr val="FF0000"/>
                          </a:solidFill>
                        </a:rPr>
                        <a:t> 9,3</a:t>
                      </a:r>
                      <a:r>
                        <a:rPr lang="ru-RU" sz="900" b="1" dirty="0" smtClean="0">
                          <a:solidFill>
                            <a:srgbClr val="FF0000"/>
                          </a:solidFill>
                        </a:rPr>
                        <a:t> </a:t>
                      </a:r>
                      <a:endParaRPr lang="ru-RU" sz="900" b="1" dirty="0">
                        <a:solidFill>
                          <a:srgbClr val="FF0000"/>
                        </a:solidFill>
                      </a:endParaRPr>
                    </a:p>
                  </a:txBody>
                  <a:tcPr anchor="ctr"/>
                </a:tc>
              </a:tr>
              <a:tr h="346472">
                <a:tc>
                  <a:txBody>
                    <a:bodyPr/>
                    <a:lstStyle/>
                    <a:p>
                      <a:pPr algn="ctr"/>
                      <a:r>
                        <a:rPr lang="en-US" sz="900" b="1" dirty="0" smtClean="0"/>
                        <a:t>China</a:t>
                      </a:r>
                      <a:endParaRPr lang="ru-RU" sz="900" b="1" dirty="0" smtClean="0"/>
                    </a:p>
                    <a:p>
                      <a:pPr algn="ctr"/>
                      <a:r>
                        <a:rPr lang="ru-RU" sz="900" b="1" dirty="0" smtClean="0"/>
                        <a:t>(</a:t>
                      </a:r>
                      <a:r>
                        <a:rPr lang="en-US" sz="900" b="1" dirty="0" smtClean="0"/>
                        <a:t>p.</a:t>
                      </a:r>
                      <a:r>
                        <a:rPr lang="en-US" sz="900" b="1" baseline="0" dirty="0" smtClean="0"/>
                        <a:t> Ningbo</a:t>
                      </a:r>
                      <a:r>
                        <a:rPr lang="ru-RU" sz="900" b="1" dirty="0" smtClean="0"/>
                        <a:t>)</a:t>
                      </a:r>
                      <a:endParaRPr lang="ru-RU" sz="900" b="1" dirty="0"/>
                    </a:p>
                  </a:txBody>
                  <a:tcPr anchor="ctr"/>
                </a:tc>
                <a:tc>
                  <a:txBody>
                    <a:bodyPr/>
                    <a:lstStyle/>
                    <a:p>
                      <a:pPr algn="ctr"/>
                      <a:r>
                        <a:rPr lang="ru-RU" sz="900" b="1" dirty="0" smtClean="0"/>
                        <a:t>10336 </a:t>
                      </a:r>
                      <a:r>
                        <a:rPr lang="en-US" sz="900" b="1" dirty="0" smtClean="0"/>
                        <a:t>miles</a:t>
                      </a:r>
                      <a:endParaRPr lang="ru-RU" sz="900" b="1" dirty="0"/>
                    </a:p>
                  </a:txBody>
                  <a:tcPr anchor="ctr"/>
                </a:tc>
                <a:tc>
                  <a:txBody>
                    <a:bodyPr/>
                    <a:lstStyle/>
                    <a:p>
                      <a:pPr algn="ctr"/>
                      <a:r>
                        <a:rPr lang="ru-RU" sz="900" b="1" dirty="0" smtClean="0"/>
                        <a:t>31,2 </a:t>
                      </a:r>
                      <a:r>
                        <a:rPr lang="en-US" sz="900" b="1" dirty="0" smtClean="0"/>
                        <a:t>days</a:t>
                      </a:r>
                      <a:endParaRPr lang="ru-RU" sz="900" b="1" dirty="0"/>
                    </a:p>
                  </a:txBody>
                  <a:tcPr anchor="ctr"/>
                </a:tc>
                <a:tc>
                  <a:txBody>
                    <a:bodyPr/>
                    <a:lstStyle/>
                    <a:p>
                      <a:pPr algn="ctr"/>
                      <a:r>
                        <a:rPr lang="ru-RU" sz="900" b="1" dirty="0" smtClean="0"/>
                        <a:t>8177 </a:t>
                      </a:r>
                      <a:r>
                        <a:rPr lang="en-US" sz="900" b="1" dirty="0" smtClean="0"/>
                        <a:t>miles</a:t>
                      </a:r>
                      <a:endParaRPr lang="ru-RU" sz="900" b="1" dirty="0"/>
                    </a:p>
                  </a:txBody>
                  <a:tcPr anchor="ctr"/>
                </a:tc>
                <a:tc>
                  <a:txBody>
                    <a:bodyPr/>
                    <a:lstStyle/>
                    <a:p>
                      <a:pPr algn="ctr"/>
                      <a:r>
                        <a:rPr lang="ru-RU" sz="900" b="1" dirty="0" smtClean="0"/>
                        <a:t>24,7 </a:t>
                      </a:r>
                    </a:p>
                    <a:p>
                      <a:pPr algn="ctr"/>
                      <a:r>
                        <a:rPr lang="en-US" sz="900" b="1" dirty="0" smtClean="0"/>
                        <a:t>days</a:t>
                      </a:r>
                      <a:endParaRPr lang="ru-RU" sz="900" b="1" dirty="0"/>
                    </a:p>
                  </a:txBody>
                  <a:tcPr anchor="ctr"/>
                </a:tc>
                <a:tc>
                  <a:txBody>
                    <a:bodyPr/>
                    <a:lstStyle/>
                    <a:p>
                      <a:pPr algn="ctr"/>
                      <a:r>
                        <a:rPr lang="ru-RU" sz="900" b="1" dirty="0" smtClean="0">
                          <a:solidFill>
                            <a:srgbClr val="FF0000"/>
                          </a:solidFill>
                        </a:rPr>
                        <a:t>-</a:t>
                      </a:r>
                      <a:r>
                        <a:rPr lang="ru-RU" sz="900" b="1" baseline="0" dirty="0" smtClean="0">
                          <a:solidFill>
                            <a:srgbClr val="FF0000"/>
                          </a:solidFill>
                        </a:rPr>
                        <a:t> 6,5</a:t>
                      </a:r>
                      <a:endParaRPr lang="ru-RU" sz="900" b="1" dirty="0">
                        <a:solidFill>
                          <a:srgbClr val="FF0000"/>
                        </a:solidFill>
                      </a:endParaRPr>
                    </a:p>
                  </a:txBody>
                  <a:tcPr anchor="ctr"/>
                </a:tc>
              </a:tr>
            </a:tbl>
          </a:graphicData>
        </a:graphic>
      </p:graphicFrame>
      <p:pic>
        <p:nvPicPr>
          <p:cNvPr id="9298" name="Picture 2"/>
          <p:cNvPicPr>
            <a:picLocks noGrp="1" noChangeAspect="1" noChangeArrowheads="1"/>
          </p:cNvPicPr>
          <p:nvPr>
            <p:ph idx="1"/>
          </p:nvPr>
        </p:nvPicPr>
        <p:blipFill>
          <a:blip r:embed="rId4" cstate="print"/>
          <a:srcRect/>
          <a:stretch>
            <a:fillRect/>
          </a:stretch>
        </p:blipFill>
        <p:spPr>
          <a:xfrm>
            <a:off x="7358063" y="1214438"/>
            <a:ext cx="1785937" cy="1285875"/>
          </a:xfrm>
        </p:spPr>
      </p:pic>
      <p:pic>
        <p:nvPicPr>
          <p:cNvPr id="9299" name="Рисунок 45" descr="Sovcomflot Arctic Tanker.jpg"/>
          <p:cNvPicPr>
            <a:picLocks noChangeAspect="1"/>
          </p:cNvPicPr>
          <p:nvPr/>
        </p:nvPicPr>
        <p:blipFill>
          <a:blip r:embed="rId5" cstate="print"/>
          <a:stretch>
            <a:fillRect/>
          </a:stretch>
        </p:blipFill>
        <p:spPr bwMode="auto">
          <a:xfrm>
            <a:off x="7368381" y="5500688"/>
            <a:ext cx="1765300" cy="1323975"/>
          </a:xfrm>
          <a:prstGeom prst="rect">
            <a:avLst/>
          </a:prstGeom>
          <a:noFill/>
          <a:ln w="9525">
            <a:noFill/>
            <a:miter lim="800000"/>
            <a:headEnd/>
            <a:tailEnd/>
          </a:ln>
        </p:spPr>
      </p:pic>
      <p:pic>
        <p:nvPicPr>
          <p:cNvPr id="4" name="Рисунок 3" descr="111.jpg"/>
          <p:cNvPicPr>
            <a:picLocks noChangeAspect="1"/>
          </p:cNvPicPr>
          <p:nvPr/>
        </p:nvPicPr>
        <p:blipFill>
          <a:blip r:embed="rId6" cstate="print">
            <a:clrChange>
              <a:clrFrom>
                <a:srgbClr val="000000"/>
              </a:clrFrom>
              <a:clrTo>
                <a:srgbClr val="000000">
                  <a:alpha val="0"/>
                </a:srgbClr>
              </a:clrTo>
            </a:clrChange>
          </a:blip>
          <a:stretch>
            <a:fillRect/>
          </a:stretch>
        </p:blipFill>
        <p:spPr>
          <a:xfrm>
            <a:off x="3214678" y="1214422"/>
            <a:ext cx="5575709" cy="5568625"/>
          </a:xfrm>
          <a:prstGeom prst="rect">
            <a:avLst/>
          </a:prstGeom>
          <a:ln>
            <a:noFill/>
          </a:ln>
          <a:effectLst>
            <a:softEdge rad="112500"/>
          </a:effectLst>
        </p:spPr>
      </p:pic>
      <p:sp>
        <p:nvSpPr>
          <p:cNvPr id="8" name="5-конечная звезда 7"/>
          <p:cNvSpPr/>
          <p:nvPr/>
        </p:nvSpPr>
        <p:spPr>
          <a:xfrm>
            <a:off x="6000750" y="3143250"/>
            <a:ext cx="71438" cy="71438"/>
          </a:xfrm>
          <a:prstGeom prst="star5">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9" name="5-конечная звезда 8"/>
          <p:cNvSpPr/>
          <p:nvPr/>
        </p:nvSpPr>
        <p:spPr>
          <a:xfrm>
            <a:off x="5357813" y="2857500"/>
            <a:ext cx="46037" cy="46038"/>
          </a:xfrm>
          <a:prstGeom prst="star5">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0" name="5-конечная звезда 9"/>
          <p:cNvSpPr/>
          <p:nvPr/>
        </p:nvSpPr>
        <p:spPr>
          <a:xfrm>
            <a:off x="5143500" y="3000375"/>
            <a:ext cx="46038" cy="46038"/>
          </a:xfrm>
          <a:prstGeom prst="star5">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31" name="Полилиния 30"/>
          <p:cNvSpPr/>
          <p:nvPr/>
        </p:nvSpPr>
        <p:spPr>
          <a:xfrm>
            <a:off x="6643688" y="2643188"/>
            <a:ext cx="785812" cy="285750"/>
          </a:xfrm>
          <a:custGeom>
            <a:avLst/>
            <a:gdLst>
              <a:gd name="connsiteX0" fmla="*/ 0 w 637478"/>
              <a:gd name="connsiteY0" fmla="*/ 276922 h 276922"/>
              <a:gd name="connsiteX1" fmla="*/ 334537 w 637478"/>
              <a:gd name="connsiteY1" fmla="*/ 42746 h 276922"/>
              <a:gd name="connsiteX2" fmla="*/ 591015 w 637478"/>
              <a:gd name="connsiteY2" fmla="*/ 20444 h 276922"/>
              <a:gd name="connsiteX3" fmla="*/ 613317 w 637478"/>
              <a:gd name="connsiteY3" fmla="*/ 9293 h 276922"/>
              <a:gd name="connsiteX0" fmla="*/ 0 w 750378"/>
              <a:gd name="connsiteY0" fmla="*/ 196534 h 196534"/>
              <a:gd name="connsiteX1" fmla="*/ 447437 w 750378"/>
              <a:gd name="connsiteY1" fmla="*/ 33453 h 196534"/>
              <a:gd name="connsiteX2" fmla="*/ 703915 w 750378"/>
              <a:gd name="connsiteY2" fmla="*/ 11151 h 196534"/>
              <a:gd name="connsiteX3" fmla="*/ 726217 w 750378"/>
              <a:gd name="connsiteY3" fmla="*/ 0 h 196534"/>
              <a:gd name="connsiteX0" fmla="*/ 0 w 750378"/>
              <a:gd name="connsiteY0" fmla="*/ 196534 h 196534"/>
              <a:gd name="connsiteX1" fmla="*/ 447437 w 750378"/>
              <a:gd name="connsiteY1" fmla="*/ 33453 h 196534"/>
              <a:gd name="connsiteX2" fmla="*/ 703915 w 750378"/>
              <a:gd name="connsiteY2" fmla="*/ 11151 h 196534"/>
              <a:gd name="connsiteX3" fmla="*/ 726217 w 750378"/>
              <a:gd name="connsiteY3" fmla="*/ 0 h 196534"/>
              <a:gd name="connsiteX0" fmla="*/ 0 w 785818"/>
              <a:gd name="connsiteY0" fmla="*/ 285752 h 285752"/>
              <a:gd name="connsiteX1" fmla="*/ 447437 w 785818"/>
              <a:gd name="connsiteY1" fmla="*/ 122671 h 285752"/>
              <a:gd name="connsiteX2" fmla="*/ 703915 w 785818"/>
              <a:gd name="connsiteY2" fmla="*/ 100369 h 285752"/>
              <a:gd name="connsiteX3" fmla="*/ 785818 w 785818"/>
              <a:gd name="connsiteY3" fmla="*/ 0 h 285752"/>
              <a:gd name="connsiteX0" fmla="*/ 0 w 857256"/>
              <a:gd name="connsiteY0" fmla="*/ 285752 h 285752"/>
              <a:gd name="connsiteX1" fmla="*/ 447437 w 857256"/>
              <a:gd name="connsiteY1" fmla="*/ 122671 h 285752"/>
              <a:gd name="connsiteX2" fmla="*/ 703915 w 857256"/>
              <a:gd name="connsiteY2" fmla="*/ 100369 h 285752"/>
              <a:gd name="connsiteX3" fmla="*/ 857256 w 857256"/>
              <a:gd name="connsiteY3" fmla="*/ 0 h 285752"/>
              <a:gd name="connsiteX0" fmla="*/ 0 w 857256"/>
              <a:gd name="connsiteY0" fmla="*/ 285752 h 285752"/>
              <a:gd name="connsiteX1" fmla="*/ 447437 w 857256"/>
              <a:gd name="connsiteY1" fmla="*/ 122671 h 285752"/>
              <a:gd name="connsiteX2" fmla="*/ 642942 w 857256"/>
              <a:gd name="connsiteY2" fmla="*/ 71438 h 285752"/>
              <a:gd name="connsiteX3" fmla="*/ 857256 w 857256"/>
              <a:gd name="connsiteY3" fmla="*/ 0 h 285752"/>
              <a:gd name="connsiteX0" fmla="*/ 0 w 785818"/>
              <a:gd name="connsiteY0" fmla="*/ 285752 h 285752"/>
              <a:gd name="connsiteX1" fmla="*/ 447437 w 785818"/>
              <a:gd name="connsiteY1" fmla="*/ 122671 h 285752"/>
              <a:gd name="connsiteX2" fmla="*/ 642942 w 785818"/>
              <a:gd name="connsiteY2" fmla="*/ 71438 h 285752"/>
              <a:gd name="connsiteX3" fmla="*/ 785818 w 785818"/>
              <a:gd name="connsiteY3" fmla="*/ 0 h 285752"/>
              <a:gd name="connsiteX0" fmla="*/ 0 w 785818"/>
              <a:gd name="connsiteY0" fmla="*/ 285752 h 285752"/>
              <a:gd name="connsiteX1" fmla="*/ 447437 w 785818"/>
              <a:gd name="connsiteY1" fmla="*/ 122671 h 285752"/>
              <a:gd name="connsiteX2" fmla="*/ 642942 w 785818"/>
              <a:gd name="connsiteY2" fmla="*/ 71438 h 285752"/>
              <a:gd name="connsiteX3" fmla="*/ 785818 w 785818"/>
              <a:gd name="connsiteY3" fmla="*/ 0 h 285752"/>
            </a:gdLst>
            <a:ahLst/>
            <a:cxnLst>
              <a:cxn ang="0">
                <a:pos x="connsiteX0" y="connsiteY0"/>
              </a:cxn>
              <a:cxn ang="0">
                <a:pos x="connsiteX1" y="connsiteY1"/>
              </a:cxn>
              <a:cxn ang="0">
                <a:pos x="connsiteX2" y="connsiteY2"/>
              </a:cxn>
              <a:cxn ang="0">
                <a:pos x="connsiteX3" y="connsiteY3"/>
              </a:cxn>
            </a:cxnLst>
            <a:rect l="l" t="t" r="r" b="b"/>
            <a:pathLst>
              <a:path w="785818" h="285752">
                <a:moveTo>
                  <a:pt x="0" y="285752"/>
                </a:moveTo>
                <a:cubicBezTo>
                  <a:pt x="118017" y="190037"/>
                  <a:pt x="340280" y="158390"/>
                  <a:pt x="447437" y="122671"/>
                </a:cubicBezTo>
                <a:cubicBezTo>
                  <a:pt x="554594" y="86952"/>
                  <a:pt x="586545" y="91883"/>
                  <a:pt x="642942" y="71438"/>
                </a:cubicBezTo>
                <a:cubicBezTo>
                  <a:pt x="699339" y="50993"/>
                  <a:pt x="785818" y="0"/>
                  <a:pt x="785818" y="0"/>
                </a:cubicBezTo>
              </a:path>
            </a:pathLst>
          </a:custGeom>
          <a:ln w="190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cxnSp>
        <p:nvCxnSpPr>
          <p:cNvPr id="34" name="Прямая со стрелкой 33"/>
          <p:cNvCxnSpPr/>
          <p:nvPr/>
        </p:nvCxnSpPr>
        <p:spPr>
          <a:xfrm flipH="1">
            <a:off x="4427984" y="2500313"/>
            <a:ext cx="204342" cy="208607"/>
          </a:xfrm>
          <a:prstGeom prst="straightConnector1">
            <a:avLst/>
          </a:prstGeom>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sp>
        <p:nvSpPr>
          <p:cNvPr id="45" name="Полилиния 44"/>
          <p:cNvSpPr/>
          <p:nvPr/>
        </p:nvSpPr>
        <p:spPr>
          <a:xfrm>
            <a:off x="6000750" y="5000625"/>
            <a:ext cx="2127250" cy="1557338"/>
          </a:xfrm>
          <a:custGeom>
            <a:avLst/>
            <a:gdLst>
              <a:gd name="connsiteX0" fmla="*/ 0 w 2128025"/>
              <a:gd name="connsiteY0" fmla="*/ 1557454 h 1557454"/>
              <a:gd name="connsiteX1" fmla="*/ 334537 w 2128025"/>
              <a:gd name="connsiteY1" fmla="*/ 1479396 h 1557454"/>
              <a:gd name="connsiteX2" fmla="*/ 858644 w 2128025"/>
              <a:gd name="connsiteY2" fmla="*/ 1468245 h 1557454"/>
              <a:gd name="connsiteX3" fmla="*/ 1304693 w 2128025"/>
              <a:gd name="connsiteY3" fmla="*/ 1122557 h 1557454"/>
              <a:gd name="connsiteX4" fmla="*/ 1828800 w 2128025"/>
              <a:gd name="connsiteY4" fmla="*/ 564996 h 1557454"/>
              <a:gd name="connsiteX5" fmla="*/ 2051825 w 2128025"/>
              <a:gd name="connsiteY5" fmla="*/ 286215 h 1557454"/>
              <a:gd name="connsiteX6" fmla="*/ 2118732 w 2128025"/>
              <a:gd name="connsiteY6" fmla="*/ 40888 h 1557454"/>
              <a:gd name="connsiteX7" fmla="*/ 2107581 w 2128025"/>
              <a:gd name="connsiteY7" fmla="*/ 40888 h 155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8025" h="1557454">
                <a:moveTo>
                  <a:pt x="0" y="1557454"/>
                </a:moveTo>
                <a:cubicBezTo>
                  <a:pt x="95715" y="1525859"/>
                  <a:pt x="191430" y="1494264"/>
                  <a:pt x="334537" y="1479396"/>
                </a:cubicBezTo>
                <a:cubicBezTo>
                  <a:pt x="477644" y="1464528"/>
                  <a:pt x="696951" y="1527718"/>
                  <a:pt x="858644" y="1468245"/>
                </a:cubicBezTo>
                <a:cubicBezTo>
                  <a:pt x="1020337" y="1408772"/>
                  <a:pt x="1143000" y="1273099"/>
                  <a:pt x="1304693" y="1122557"/>
                </a:cubicBezTo>
                <a:cubicBezTo>
                  <a:pt x="1466386" y="972016"/>
                  <a:pt x="1704278" y="704386"/>
                  <a:pt x="1828800" y="564996"/>
                </a:cubicBezTo>
                <a:cubicBezTo>
                  <a:pt x="1953322" y="425606"/>
                  <a:pt x="2003503" y="373566"/>
                  <a:pt x="2051825" y="286215"/>
                </a:cubicBezTo>
                <a:cubicBezTo>
                  <a:pt x="2100147" y="198864"/>
                  <a:pt x="2109439" y="81776"/>
                  <a:pt x="2118732" y="40888"/>
                </a:cubicBezTo>
                <a:cubicBezTo>
                  <a:pt x="2128025" y="0"/>
                  <a:pt x="2107581" y="40888"/>
                  <a:pt x="2107581" y="40888"/>
                </a:cubicBezTo>
              </a:path>
            </a:pathLst>
          </a:custGeom>
          <a:ln w="19050">
            <a:solidFill>
              <a:srgbClr val="92D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cxnSp>
        <p:nvCxnSpPr>
          <p:cNvPr id="47" name="Прямая со стрелкой 46"/>
          <p:cNvCxnSpPr>
            <a:stCxn id="45" idx="3"/>
          </p:cNvCxnSpPr>
          <p:nvPr/>
        </p:nvCxnSpPr>
        <p:spPr>
          <a:xfrm flipV="1">
            <a:off x="7304968" y="5517232"/>
            <a:ext cx="291368" cy="605867"/>
          </a:xfrm>
          <a:prstGeom prst="straightConnector1">
            <a:avLst/>
          </a:prstGeom>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49" name="Прямая со стрелкой 48"/>
          <p:cNvCxnSpPr>
            <a:stCxn id="45" idx="6"/>
          </p:cNvCxnSpPr>
          <p:nvPr/>
        </p:nvCxnSpPr>
        <p:spPr>
          <a:xfrm flipV="1">
            <a:off x="8120063" y="4848225"/>
            <a:ext cx="26987" cy="193675"/>
          </a:xfrm>
          <a:prstGeom prst="straightConnector1">
            <a:avLst/>
          </a:prstGeom>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5929313" y="3214688"/>
            <a:ext cx="1643062" cy="276225"/>
          </a:xfrm>
          <a:prstGeom prst="rect">
            <a:avLst/>
          </a:prstGeom>
          <a:noFill/>
        </p:spPr>
        <p:txBody>
          <a:bodyPr>
            <a:spAutoFit/>
          </a:bodyPr>
          <a:lstStyle/>
          <a:p>
            <a:pPr>
              <a:defRPr/>
            </a:pPr>
            <a:r>
              <a:rPr lang="en-US" sz="1200" b="1" dirty="0" smtClean="0">
                <a:solidFill>
                  <a:schemeClr val="bg1"/>
                </a:solidFill>
                <a:effectLst>
                  <a:outerShdw blurRad="38100" dist="38100" dir="2700000" algn="tl">
                    <a:srgbClr val="000000">
                      <a:alpha val="43137"/>
                    </a:srgbClr>
                  </a:outerShdw>
                </a:effectLst>
              </a:rPr>
              <a:t>c. </a:t>
            </a:r>
            <a:r>
              <a:rPr lang="en-US" sz="1200" b="1" dirty="0" err="1" smtClean="0">
                <a:solidFill>
                  <a:schemeClr val="bg1"/>
                </a:solidFill>
                <a:effectLst>
                  <a:outerShdw blurRad="38100" dist="38100" dir="2700000" algn="tl">
                    <a:srgbClr val="000000">
                      <a:alpha val="43137"/>
                    </a:srgbClr>
                  </a:outerShdw>
                </a:effectLst>
              </a:rPr>
              <a:t>Drovyanoy</a:t>
            </a:r>
            <a:r>
              <a:rPr lang="en-US" sz="1200" b="1" dirty="0" smtClean="0">
                <a:solidFill>
                  <a:schemeClr val="bg1"/>
                </a:solidFill>
                <a:effectLst>
                  <a:outerShdw blurRad="38100" dist="38100" dir="2700000" algn="tl">
                    <a:srgbClr val="000000">
                      <a:alpha val="43137"/>
                    </a:srgbClr>
                  </a:outerShdw>
                </a:effectLst>
              </a:rPr>
              <a:t>, </a:t>
            </a:r>
            <a:r>
              <a:rPr lang="en-US" sz="1200" b="1" dirty="0" err="1" smtClean="0">
                <a:solidFill>
                  <a:schemeClr val="bg1"/>
                </a:solidFill>
                <a:effectLst>
                  <a:outerShdw blurRad="38100" dist="38100" dir="2700000" algn="tl">
                    <a:srgbClr val="000000">
                      <a:alpha val="43137"/>
                    </a:srgbClr>
                  </a:outerShdw>
                </a:effectLst>
              </a:rPr>
              <a:t>Yamal</a:t>
            </a:r>
            <a:endParaRPr lang="ru-RU" sz="1200" b="1" dirty="0">
              <a:solidFill>
                <a:schemeClr val="bg1"/>
              </a:solidFill>
              <a:effectLst>
                <a:outerShdw blurRad="38100" dist="38100" dir="2700000" algn="tl">
                  <a:srgbClr val="000000">
                    <a:alpha val="43137"/>
                  </a:srgbClr>
                </a:outerShdw>
              </a:effectLst>
            </a:endParaRPr>
          </a:p>
        </p:txBody>
      </p:sp>
      <p:sp>
        <p:nvSpPr>
          <p:cNvPr id="62" name="TextBox 61"/>
          <p:cNvSpPr txBox="1"/>
          <p:nvPr/>
        </p:nvSpPr>
        <p:spPr>
          <a:xfrm>
            <a:off x="5580112" y="2492896"/>
            <a:ext cx="1956196" cy="276999"/>
          </a:xfrm>
          <a:prstGeom prst="rect">
            <a:avLst/>
          </a:prstGeom>
          <a:noFill/>
        </p:spPr>
        <p:txBody>
          <a:bodyPr wrap="square">
            <a:spAutoFit/>
          </a:bodyPr>
          <a:lstStyle/>
          <a:p>
            <a:pPr>
              <a:defRPr/>
            </a:pPr>
            <a:r>
              <a:rPr lang="en-US" sz="1200" b="1" dirty="0" smtClean="0">
                <a:solidFill>
                  <a:schemeClr val="bg1"/>
                </a:solidFill>
                <a:effectLst>
                  <a:outerShdw blurRad="38100" dist="38100" dir="2700000" algn="tl">
                    <a:srgbClr val="000000">
                      <a:alpha val="43137"/>
                    </a:srgbClr>
                  </a:outerShdw>
                </a:effectLst>
              </a:rPr>
              <a:t>Northern Sea Route</a:t>
            </a:r>
            <a:endParaRPr lang="ru-RU" sz="1200" b="1" dirty="0">
              <a:solidFill>
                <a:schemeClr val="bg1"/>
              </a:solidFill>
              <a:effectLst>
                <a:outerShdw blurRad="38100" dist="38100" dir="2700000" algn="tl">
                  <a:srgbClr val="000000">
                    <a:alpha val="43137"/>
                  </a:srgbClr>
                </a:outerShdw>
              </a:effectLst>
            </a:endParaRPr>
          </a:p>
        </p:txBody>
      </p:sp>
      <p:sp>
        <p:nvSpPr>
          <p:cNvPr id="63" name="TextBox 62"/>
          <p:cNvSpPr txBox="1"/>
          <p:nvPr/>
        </p:nvSpPr>
        <p:spPr>
          <a:xfrm>
            <a:off x="4716016" y="2996952"/>
            <a:ext cx="575493" cy="276225"/>
          </a:xfrm>
          <a:prstGeom prst="rect">
            <a:avLst/>
          </a:prstGeom>
          <a:noFill/>
        </p:spPr>
        <p:txBody>
          <a:bodyPr wrap="square">
            <a:spAutoFit/>
          </a:bodyPr>
          <a:lstStyle/>
          <a:p>
            <a:pPr>
              <a:defRPr/>
            </a:pPr>
            <a:r>
              <a:rPr lang="en-US" sz="1200" b="1" dirty="0" err="1" smtClean="0">
                <a:solidFill>
                  <a:schemeClr val="bg1"/>
                </a:solidFill>
                <a:effectLst>
                  <a:outerShdw blurRad="38100" dist="38100" dir="2700000" algn="tl">
                    <a:srgbClr val="000000">
                      <a:alpha val="43137"/>
                    </a:srgbClr>
                  </a:outerShdw>
                </a:effectLst>
              </a:rPr>
              <a:t>Vitino</a:t>
            </a:r>
            <a:endParaRPr lang="ru-RU" sz="1200" b="1" dirty="0">
              <a:solidFill>
                <a:schemeClr val="bg1"/>
              </a:solidFill>
              <a:effectLst>
                <a:outerShdw blurRad="38100" dist="38100" dir="2700000" algn="tl">
                  <a:srgbClr val="000000">
                    <a:alpha val="43137"/>
                  </a:srgbClr>
                </a:outerShdw>
              </a:effectLst>
            </a:endParaRPr>
          </a:p>
        </p:txBody>
      </p:sp>
      <p:sp>
        <p:nvSpPr>
          <p:cNvPr id="65" name="TextBox 64"/>
          <p:cNvSpPr txBox="1"/>
          <p:nvPr/>
        </p:nvSpPr>
        <p:spPr>
          <a:xfrm>
            <a:off x="3714750" y="4143375"/>
            <a:ext cx="1571625" cy="276225"/>
          </a:xfrm>
          <a:prstGeom prst="rect">
            <a:avLst/>
          </a:prstGeom>
          <a:noFill/>
        </p:spPr>
        <p:txBody>
          <a:bodyPr>
            <a:spAutoFit/>
          </a:bodyPr>
          <a:lstStyle/>
          <a:p>
            <a:pPr>
              <a:defRPr/>
            </a:pPr>
            <a:r>
              <a:rPr lang="en-US" sz="1200" b="1" dirty="0" smtClean="0">
                <a:solidFill>
                  <a:schemeClr val="bg1"/>
                </a:solidFill>
                <a:effectLst>
                  <a:outerShdw blurRad="38100" dist="38100" dir="2700000" algn="tl">
                    <a:srgbClr val="000000">
                      <a:alpha val="43137"/>
                    </a:srgbClr>
                  </a:outerShdw>
                </a:effectLst>
              </a:rPr>
              <a:t>Suez Canal</a:t>
            </a:r>
            <a:endParaRPr lang="ru-RU" sz="1200" b="1" dirty="0">
              <a:solidFill>
                <a:schemeClr val="bg1"/>
              </a:solidFill>
              <a:effectLst>
                <a:outerShdw blurRad="38100" dist="38100" dir="2700000" algn="tl">
                  <a:srgbClr val="000000">
                    <a:alpha val="43137"/>
                  </a:srgbClr>
                </a:outerShdw>
              </a:effectLst>
            </a:endParaRPr>
          </a:p>
        </p:txBody>
      </p:sp>
      <p:sp>
        <p:nvSpPr>
          <p:cNvPr id="79" name="TextBox 78"/>
          <p:cNvSpPr txBox="1"/>
          <p:nvPr/>
        </p:nvSpPr>
        <p:spPr>
          <a:xfrm>
            <a:off x="3143250" y="1714500"/>
            <a:ext cx="1500188" cy="261938"/>
          </a:xfrm>
          <a:prstGeom prst="rect">
            <a:avLst/>
          </a:prstGeom>
          <a:noFill/>
        </p:spPr>
        <p:txBody>
          <a:bodyPr>
            <a:spAutoFit/>
          </a:bodyPr>
          <a:lstStyle/>
          <a:p>
            <a:pPr>
              <a:defRPr/>
            </a:pPr>
            <a:r>
              <a:rPr lang="ru-RU" sz="1100" b="1" dirty="0">
                <a:solidFill>
                  <a:srgbClr val="FFCCCC"/>
                </a:solidFill>
                <a:effectLst>
                  <a:outerShdw blurRad="38100" dist="38100" dir="2700000" algn="tl">
                    <a:srgbClr val="000000">
                      <a:alpha val="43137"/>
                    </a:srgbClr>
                  </a:outerShdw>
                </a:effectLst>
              </a:rPr>
              <a:t> </a:t>
            </a:r>
          </a:p>
        </p:txBody>
      </p:sp>
      <p:sp>
        <p:nvSpPr>
          <p:cNvPr id="83" name="TextBox 82"/>
          <p:cNvSpPr txBox="1"/>
          <p:nvPr/>
        </p:nvSpPr>
        <p:spPr>
          <a:xfrm>
            <a:off x="6804248" y="5229200"/>
            <a:ext cx="929828" cy="461665"/>
          </a:xfrm>
          <a:prstGeom prst="rect">
            <a:avLst/>
          </a:prstGeom>
          <a:noFill/>
        </p:spPr>
        <p:txBody>
          <a:bodyPr wrap="square">
            <a:spAutoFit/>
          </a:bodyPr>
          <a:lstStyle/>
          <a:p>
            <a:pPr>
              <a:defRPr/>
            </a:pPr>
            <a:r>
              <a:rPr lang="en-US" sz="1200" b="1" dirty="0" smtClean="0">
                <a:solidFill>
                  <a:schemeClr val="bg1"/>
                </a:solidFill>
                <a:effectLst>
                  <a:outerShdw blurRad="38100" dist="38100" dir="2700000" algn="tl">
                    <a:srgbClr val="000000">
                      <a:alpha val="43137"/>
                    </a:srgbClr>
                  </a:outerShdw>
                </a:effectLst>
              </a:rPr>
              <a:t>China</a:t>
            </a:r>
          </a:p>
          <a:p>
            <a:pPr>
              <a:defRPr/>
            </a:pPr>
            <a:r>
              <a:rPr lang="en-US" sz="1200" b="1" dirty="0" smtClean="0">
                <a:solidFill>
                  <a:schemeClr val="bg1"/>
                </a:solidFill>
                <a:effectLst>
                  <a:outerShdw blurRad="38100" dist="38100" dir="2700000" algn="tl">
                    <a:srgbClr val="000000">
                      <a:alpha val="43137"/>
                    </a:srgbClr>
                  </a:outerShdw>
                </a:effectLst>
              </a:rPr>
              <a:t>p. Ningbo</a:t>
            </a:r>
            <a:endParaRPr lang="ru-RU" sz="1200" b="1" dirty="0">
              <a:solidFill>
                <a:schemeClr val="bg1"/>
              </a:solidFill>
              <a:effectLst>
                <a:outerShdw blurRad="38100" dist="38100" dir="2700000" algn="tl">
                  <a:srgbClr val="000000">
                    <a:alpha val="43137"/>
                  </a:srgbClr>
                </a:outerShdw>
              </a:effectLst>
            </a:endParaRPr>
          </a:p>
        </p:txBody>
      </p:sp>
      <p:sp>
        <p:nvSpPr>
          <p:cNvPr id="84" name="TextBox 83"/>
          <p:cNvSpPr txBox="1"/>
          <p:nvPr/>
        </p:nvSpPr>
        <p:spPr>
          <a:xfrm>
            <a:off x="7092280" y="4653136"/>
            <a:ext cx="857250" cy="461665"/>
          </a:xfrm>
          <a:prstGeom prst="rect">
            <a:avLst/>
          </a:prstGeom>
          <a:noFill/>
        </p:spPr>
        <p:txBody>
          <a:bodyPr>
            <a:spAutoFit/>
          </a:bodyPr>
          <a:lstStyle/>
          <a:p>
            <a:pPr>
              <a:defRPr/>
            </a:pPr>
            <a:r>
              <a:rPr lang="en-US" sz="1200" b="1" dirty="0" smtClean="0">
                <a:solidFill>
                  <a:schemeClr val="bg1"/>
                </a:solidFill>
                <a:effectLst>
                  <a:outerShdw blurRad="38100" dist="38100" dir="2700000" algn="tl">
                    <a:srgbClr val="000000">
                      <a:alpha val="43137"/>
                    </a:srgbClr>
                  </a:outerShdw>
                </a:effectLst>
              </a:rPr>
              <a:t>Korea</a:t>
            </a:r>
          </a:p>
          <a:p>
            <a:pPr>
              <a:defRPr/>
            </a:pPr>
            <a:r>
              <a:rPr lang="en-US" sz="1200" b="1" dirty="0" smtClean="0">
                <a:solidFill>
                  <a:schemeClr val="bg1"/>
                </a:solidFill>
                <a:effectLst>
                  <a:outerShdw blurRad="38100" dist="38100" dir="2700000" algn="tl">
                    <a:srgbClr val="000000">
                      <a:alpha val="43137"/>
                    </a:srgbClr>
                  </a:outerShdw>
                </a:effectLst>
              </a:rPr>
              <a:t>p. </a:t>
            </a:r>
            <a:r>
              <a:rPr lang="en-US" sz="1200" b="1" dirty="0" err="1" smtClean="0">
                <a:solidFill>
                  <a:schemeClr val="bg1"/>
                </a:solidFill>
                <a:effectLst>
                  <a:outerShdw blurRad="38100" dist="38100" dir="2700000" algn="tl">
                    <a:srgbClr val="000000">
                      <a:alpha val="43137"/>
                    </a:srgbClr>
                  </a:outerShdw>
                </a:effectLst>
              </a:rPr>
              <a:t>Busan</a:t>
            </a:r>
            <a:endParaRPr lang="ru-RU" sz="1200" b="1" dirty="0">
              <a:solidFill>
                <a:schemeClr val="bg1"/>
              </a:solidFill>
              <a:effectLst>
                <a:outerShdw blurRad="38100" dist="38100" dir="2700000" algn="tl">
                  <a:srgbClr val="000000">
                    <a:alpha val="43137"/>
                  </a:srgbClr>
                </a:outerShdw>
              </a:effectLst>
            </a:endParaRPr>
          </a:p>
        </p:txBody>
      </p:sp>
      <p:sp>
        <p:nvSpPr>
          <p:cNvPr id="85" name="TextBox 84"/>
          <p:cNvSpPr txBox="1"/>
          <p:nvPr/>
        </p:nvSpPr>
        <p:spPr>
          <a:xfrm>
            <a:off x="8244408" y="4509120"/>
            <a:ext cx="785812" cy="461665"/>
          </a:xfrm>
          <a:prstGeom prst="rect">
            <a:avLst/>
          </a:prstGeom>
          <a:noFill/>
        </p:spPr>
        <p:txBody>
          <a:bodyPr>
            <a:spAutoFit/>
          </a:bodyPr>
          <a:lstStyle/>
          <a:p>
            <a:pPr>
              <a:defRPr/>
            </a:pPr>
            <a:r>
              <a:rPr lang="en-US" sz="1200" b="1" dirty="0" smtClean="0">
                <a:solidFill>
                  <a:schemeClr val="bg1"/>
                </a:solidFill>
                <a:effectLst>
                  <a:outerShdw blurRad="38100" dist="38100" dir="2700000" algn="tl">
                    <a:srgbClr val="000000">
                      <a:alpha val="43137"/>
                    </a:srgbClr>
                  </a:outerShdw>
                </a:effectLst>
              </a:rPr>
              <a:t>Japan</a:t>
            </a:r>
          </a:p>
          <a:p>
            <a:pPr>
              <a:defRPr/>
            </a:pPr>
            <a:r>
              <a:rPr lang="en-US" sz="1200" b="1" dirty="0" smtClean="0">
                <a:solidFill>
                  <a:schemeClr val="bg1"/>
                </a:solidFill>
                <a:effectLst>
                  <a:outerShdw blurRad="38100" dist="38100" dir="2700000" algn="tl">
                    <a:srgbClr val="000000">
                      <a:alpha val="43137"/>
                    </a:srgbClr>
                  </a:outerShdw>
                </a:effectLst>
              </a:rPr>
              <a:t>p. Kobe</a:t>
            </a:r>
            <a:endParaRPr lang="ru-RU" sz="1200" b="1" dirty="0">
              <a:solidFill>
                <a:schemeClr val="bg1"/>
              </a:solidFill>
              <a:effectLst>
                <a:outerShdw blurRad="38100" dist="38100" dir="2700000" algn="tl">
                  <a:srgbClr val="000000">
                    <a:alpha val="43137"/>
                  </a:srgbClr>
                </a:outerShdw>
              </a:effectLst>
            </a:endParaRPr>
          </a:p>
        </p:txBody>
      </p:sp>
      <p:sp>
        <p:nvSpPr>
          <p:cNvPr id="105" name="Полилиния 104"/>
          <p:cNvSpPr/>
          <p:nvPr/>
        </p:nvSpPr>
        <p:spPr>
          <a:xfrm>
            <a:off x="5216525" y="2849563"/>
            <a:ext cx="1284288" cy="293687"/>
          </a:xfrm>
          <a:custGeom>
            <a:avLst/>
            <a:gdLst>
              <a:gd name="connsiteX0" fmla="*/ 0 w 211173"/>
              <a:gd name="connsiteY0" fmla="*/ 71075 h 193405"/>
              <a:gd name="connsiteX1" fmla="*/ 16401 w 211173"/>
              <a:gd name="connsiteY1" fmla="*/ 153084 h 193405"/>
              <a:gd name="connsiteX2" fmla="*/ 82009 w 211173"/>
              <a:gd name="connsiteY2" fmla="*/ 181787 h 193405"/>
              <a:gd name="connsiteX3" fmla="*/ 176319 w 211173"/>
              <a:gd name="connsiteY3" fmla="*/ 177686 h 193405"/>
              <a:gd name="connsiteX4" fmla="*/ 209123 w 211173"/>
              <a:gd name="connsiteY4" fmla="*/ 87476 h 193405"/>
              <a:gd name="connsiteX5" fmla="*/ 188620 w 211173"/>
              <a:gd name="connsiteY5" fmla="*/ 13668 h 193405"/>
              <a:gd name="connsiteX6" fmla="*/ 205022 w 211173"/>
              <a:gd name="connsiteY6" fmla="*/ 5467 h 193405"/>
              <a:gd name="connsiteX0" fmla="*/ 0 w 211173"/>
              <a:gd name="connsiteY0" fmla="*/ 71075 h 200725"/>
              <a:gd name="connsiteX1" fmla="*/ 16401 w 211173"/>
              <a:gd name="connsiteY1" fmla="*/ 153084 h 200725"/>
              <a:gd name="connsiteX2" fmla="*/ 82009 w 211173"/>
              <a:gd name="connsiteY2" fmla="*/ 181787 h 200725"/>
              <a:gd name="connsiteX3" fmla="*/ 141334 w 211173"/>
              <a:gd name="connsiteY3" fmla="*/ 200042 h 200725"/>
              <a:gd name="connsiteX4" fmla="*/ 176319 w 211173"/>
              <a:gd name="connsiteY4" fmla="*/ 177686 h 200725"/>
              <a:gd name="connsiteX5" fmla="*/ 209123 w 211173"/>
              <a:gd name="connsiteY5" fmla="*/ 87476 h 200725"/>
              <a:gd name="connsiteX6" fmla="*/ 188620 w 211173"/>
              <a:gd name="connsiteY6" fmla="*/ 13668 h 200725"/>
              <a:gd name="connsiteX7" fmla="*/ 205022 w 211173"/>
              <a:gd name="connsiteY7" fmla="*/ 5467 h 200725"/>
              <a:gd name="connsiteX0" fmla="*/ 0 w 784276"/>
              <a:gd name="connsiteY0" fmla="*/ 159519 h 289169"/>
              <a:gd name="connsiteX1" fmla="*/ 16401 w 784276"/>
              <a:gd name="connsiteY1" fmla="*/ 241528 h 289169"/>
              <a:gd name="connsiteX2" fmla="*/ 82009 w 784276"/>
              <a:gd name="connsiteY2" fmla="*/ 270231 h 289169"/>
              <a:gd name="connsiteX3" fmla="*/ 141334 w 784276"/>
              <a:gd name="connsiteY3" fmla="*/ 288486 h 289169"/>
              <a:gd name="connsiteX4" fmla="*/ 176319 w 784276"/>
              <a:gd name="connsiteY4" fmla="*/ 266130 h 289169"/>
              <a:gd name="connsiteX5" fmla="*/ 209123 w 784276"/>
              <a:gd name="connsiteY5" fmla="*/ 175920 h 289169"/>
              <a:gd name="connsiteX6" fmla="*/ 188620 w 784276"/>
              <a:gd name="connsiteY6" fmla="*/ 102112 h 289169"/>
              <a:gd name="connsiteX7" fmla="*/ 784276 w 784276"/>
              <a:gd name="connsiteY7" fmla="*/ 2734 h 289169"/>
              <a:gd name="connsiteX0" fmla="*/ 0 w 784275"/>
              <a:gd name="connsiteY0" fmla="*/ 159519 h 289169"/>
              <a:gd name="connsiteX1" fmla="*/ 16401 w 784275"/>
              <a:gd name="connsiteY1" fmla="*/ 241528 h 289169"/>
              <a:gd name="connsiteX2" fmla="*/ 82009 w 784275"/>
              <a:gd name="connsiteY2" fmla="*/ 270231 h 289169"/>
              <a:gd name="connsiteX3" fmla="*/ 141334 w 784275"/>
              <a:gd name="connsiteY3" fmla="*/ 288486 h 289169"/>
              <a:gd name="connsiteX4" fmla="*/ 176319 w 784275"/>
              <a:gd name="connsiteY4" fmla="*/ 266130 h 289169"/>
              <a:gd name="connsiteX5" fmla="*/ 209123 w 784275"/>
              <a:gd name="connsiteY5" fmla="*/ 175920 h 289169"/>
              <a:gd name="connsiteX6" fmla="*/ 188620 w 784275"/>
              <a:gd name="connsiteY6" fmla="*/ 102112 h 289169"/>
              <a:gd name="connsiteX7" fmla="*/ 784275 w 784275"/>
              <a:gd name="connsiteY7" fmla="*/ 2734 h 289169"/>
              <a:gd name="connsiteX0" fmla="*/ 0 w 1284342"/>
              <a:gd name="connsiteY0" fmla="*/ 88081 h 217731"/>
              <a:gd name="connsiteX1" fmla="*/ 16401 w 1284342"/>
              <a:gd name="connsiteY1" fmla="*/ 170090 h 217731"/>
              <a:gd name="connsiteX2" fmla="*/ 82009 w 1284342"/>
              <a:gd name="connsiteY2" fmla="*/ 198793 h 217731"/>
              <a:gd name="connsiteX3" fmla="*/ 141334 w 1284342"/>
              <a:gd name="connsiteY3" fmla="*/ 217048 h 217731"/>
              <a:gd name="connsiteX4" fmla="*/ 176319 w 1284342"/>
              <a:gd name="connsiteY4" fmla="*/ 194692 h 217731"/>
              <a:gd name="connsiteX5" fmla="*/ 209123 w 1284342"/>
              <a:gd name="connsiteY5" fmla="*/ 104482 h 217731"/>
              <a:gd name="connsiteX6" fmla="*/ 188620 w 1284342"/>
              <a:gd name="connsiteY6" fmla="*/ 30674 h 217731"/>
              <a:gd name="connsiteX7" fmla="*/ 1284342 w 1284342"/>
              <a:gd name="connsiteY7" fmla="*/ 2734 h 217731"/>
              <a:gd name="connsiteX0" fmla="*/ 0 w 1284342"/>
              <a:gd name="connsiteY0" fmla="*/ 161442 h 291092"/>
              <a:gd name="connsiteX1" fmla="*/ 16401 w 1284342"/>
              <a:gd name="connsiteY1" fmla="*/ 243451 h 291092"/>
              <a:gd name="connsiteX2" fmla="*/ 82009 w 1284342"/>
              <a:gd name="connsiteY2" fmla="*/ 272154 h 291092"/>
              <a:gd name="connsiteX3" fmla="*/ 141334 w 1284342"/>
              <a:gd name="connsiteY3" fmla="*/ 290409 h 291092"/>
              <a:gd name="connsiteX4" fmla="*/ 176319 w 1284342"/>
              <a:gd name="connsiteY4" fmla="*/ 268053 h 291092"/>
              <a:gd name="connsiteX5" fmla="*/ 209123 w 1284342"/>
              <a:gd name="connsiteY5" fmla="*/ 177843 h 291092"/>
              <a:gd name="connsiteX6" fmla="*/ 188620 w 1284342"/>
              <a:gd name="connsiteY6" fmla="*/ 104035 h 291092"/>
              <a:gd name="connsiteX7" fmla="*/ 712837 w 1284342"/>
              <a:gd name="connsiteY7" fmla="*/ 4657 h 291092"/>
              <a:gd name="connsiteX8" fmla="*/ 1284342 w 1284342"/>
              <a:gd name="connsiteY8" fmla="*/ 76095 h 291092"/>
              <a:gd name="connsiteX0" fmla="*/ 0 w 1284341"/>
              <a:gd name="connsiteY0" fmla="*/ 164035 h 293685"/>
              <a:gd name="connsiteX1" fmla="*/ 16401 w 1284341"/>
              <a:gd name="connsiteY1" fmla="*/ 246044 h 293685"/>
              <a:gd name="connsiteX2" fmla="*/ 82009 w 1284341"/>
              <a:gd name="connsiteY2" fmla="*/ 274747 h 293685"/>
              <a:gd name="connsiteX3" fmla="*/ 141334 w 1284341"/>
              <a:gd name="connsiteY3" fmla="*/ 293002 h 293685"/>
              <a:gd name="connsiteX4" fmla="*/ 176319 w 1284341"/>
              <a:gd name="connsiteY4" fmla="*/ 270646 h 293685"/>
              <a:gd name="connsiteX5" fmla="*/ 209123 w 1284341"/>
              <a:gd name="connsiteY5" fmla="*/ 180436 h 293685"/>
              <a:gd name="connsiteX6" fmla="*/ 188620 w 1284341"/>
              <a:gd name="connsiteY6" fmla="*/ 106628 h 293685"/>
              <a:gd name="connsiteX7" fmla="*/ 712837 w 1284341"/>
              <a:gd name="connsiteY7" fmla="*/ 7250 h 293685"/>
              <a:gd name="connsiteX8" fmla="*/ 1284341 w 1284341"/>
              <a:gd name="connsiteY8" fmla="*/ 150126 h 293685"/>
              <a:gd name="connsiteX0" fmla="*/ 0 w 1284341"/>
              <a:gd name="connsiteY0" fmla="*/ 164035 h 293685"/>
              <a:gd name="connsiteX1" fmla="*/ 16401 w 1284341"/>
              <a:gd name="connsiteY1" fmla="*/ 246044 h 293685"/>
              <a:gd name="connsiteX2" fmla="*/ 82009 w 1284341"/>
              <a:gd name="connsiteY2" fmla="*/ 274747 h 293685"/>
              <a:gd name="connsiteX3" fmla="*/ 141334 w 1284341"/>
              <a:gd name="connsiteY3" fmla="*/ 293002 h 293685"/>
              <a:gd name="connsiteX4" fmla="*/ 176319 w 1284341"/>
              <a:gd name="connsiteY4" fmla="*/ 270646 h 293685"/>
              <a:gd name="connsiteX5" fmla="*/ 209123 w 1284341"/>
              <a:gd name="connsiteY5" fmla="*/ 180436 h 293685"/>
              <a:gd name="connsiteX6" fmla="*/ 212772 w 1284341"/>
              <a:gd name="connsiteY6" fmla="*/ 150127 h 293685"/>
              <a:gd name="connsiteX7" fmla="*/ 188620 w 1284341"/>
              <a:gd name="connsiteY7" fmla="*/ 106628 h 293685"/>
              <a:gd name="connsiteX8" fmla="*/ 712837 w 1284341"/>
              <a:gd name="connsiteY8" fmla="*/ 7250 h 293685"/>
              <a:gd name="connsiteX9" fmla="*/ 1284341 w 1284341"/>
              <a:gd name="connsiteY9" fmla="*/ 150126 h 293685"/>
              <a:gd name="connsiteX0" fmla="*/ 0 w 1212904"/>
              <a:gd name="connsiteY0" fmla="*/ 164035 h 293685"/>
              <a:gd name="connsiteX1" fmla="*/ 16401 w 1212904"/>
              <a:gd name="connsiteY1" fmla="*/ 246044 h 293685"/>
              <a:gd name="connsiteX2" fmla="*/ 82009 w 1212904"/>
              <a:gd name="connsiteY2" fmla="*/ 274747 h 293685"/>
              <a:gd name="connsiteX3" fmla="*/ 141334 w 1212904"/>
              <a:gd name="connsiteY3" fmla="*/ 293002 h 293685"/>
              <a:gd name="connsiteX4" fmla="*/ 176319 w 1212904"/>
              <a:gd name="connsiteY4" fmla="*/ 270646 h 293685"/>
              <a:gd name="connsiteX5" fmla="*/ 209123 w 1212904"/>
              <a:gd name="connsiteY5" fmla="*/ 180436 h 293685"/>
              <a:gd name="connsiteX6" fmla="*/ 212772 w 1212904"/>
              <a:gd name="connsiteY6" fmla="*/ 150127 h 293685"/>
              <a:gd name="connsiteX7" fmla="*/ 188620 w 1212904"/>
              <a:gd name="connsiteY7" fmla="*/ 106628 h 293685"/>
              <a:gd name="connsiteX8" fmla="*/ 712837 w 1212904"/>
              <a:gd name="connsiteY8" fmla="*/ 7250 h 293685"/>
              <a:gd name="connsiteX9" fmla="*/ 1212904 w 1212904"/>
              <a:gd name="connsiteY9" fmla="*/ 150127 h 293685"/>
              <a:gd name="connsiteX0" fmla="*/ 0 w 1284342"/>
              <a:gd name="connsiteY0" fmla="*/ 164035 h 293685"/>
              <a:gd name="connsiteX1" fmla="*/ 16401 w 1284342"/>
              <a:gd name="connsiteY1" fmla="*/ 246044 h 293685"/>
              <a:gd name="connsiteX2" fmla="*/ 82009 w 1284342"/>
              <a:gd name="connsiteY2" fmla="*/ 274747 h 293685"/>
              <a:gd name="connsiteX3" fmla="*/ 141334 w 1284342"/>
              <a:gd name="connsiteY3" fmla="*/ 293002 h 293685"/>
              <a:gd name="connsiteX4" fmla="*/ 176319 w 1284342"/>
              <a:gd name="connsiteY4" fmla="*/ 270646 h 293685"/>
              <a:gd name="connsiteX5" fmla="*/ 209123 w 1284342"/>
              <a:gd name="connsiteY5" fmla="*/ 180436 h 293685"/>
              <a:gd name="connsiteX6" fmla="*/ 212772 w 1284342"/>
              <a:gd name="connsiteY6" fmla="*/ 150127 h 293685"/>
              <a:gd name="connsiteX7" fmla="*/ 188620 w 1284342"/>
              <a:gd name="connsiteY7" fmla="*/ 106628 h 293685"/>
              <a:gd name="connsiteX8" fmla="*/ 712837 w 1284342"/>
              <a:gd name="connsiteY8" fmla="*/ 7250 h 293685"/>
              <a:gd name="connsiteX9" fmla="*/ 1284342 w 1284342"/>
              <a:gd name="connsiteY9" fmla="*/ 150127 h 293685"/>
              <a:gd name="connsiteX0" fmla="*/ 0 w 1284342"/>
              <a:gd name="connsiteY0" fmla="*/ 164035 h 293685"/>
              <a:gd name="connsiteX1" fmla="*/ 16401 w 1284342"/>
              <a:gd name="connsiteY1" fmla="*/ 246044 h 293685"/>
              <a:gd name="connsiteX2" fmla="*/ 82009 w 1284342"/>
              <a:gd name="connsiteY2" fmla="*/ 274747 h 293685"/>
              <a:gd name="connsiteX3" fmla="*/ 141334 w 1284342"/>
              <a:gd name="connsiteY3" fmla="*/ 293002 h 293685"/>
              <a:gd name="connsiteX4" fmla="*/ 176319 w 1284342"/>
              <a:gd name="connsiteY4" fmla="*/ 270646 h 293685"/>
              <a:gd name="connsiteX5" fmla="*/ 209123 w 1284342"/>
              <a:gd name="connsiteY5" fmla="*/ 180436 h 293685"/>
              <a:gd name="connsiteX6" fmla="*/ 212772 w 1284342"/>
              <a:gd name="connsiteY6" fmla="*/ 150127 h 293685"/>
              <a:gd name="connsiteX7" fmla="*/ 188620 w 1284342"/>
              <a:gd name="connsiteY7" fmla="*/ 106628 h 293685"/>
              <a:gd name="connsiteX8" fmla="*/ 712837 w 1284342"/>
              <a:gd name="connsiteY8" fmla="*/ 7250 h 293685"/>
              <a:gd name="connsiteX9" fmla="*/ 1284342 w 1284342"/>
              <a:gd name="connsiteY9" fmla="*/ 150127 h 293685"/>
              <a:gd name="connsiteX0" fmla="*/ 0 w 1284342"/>
              <a:gd name="connsiteY0" fmla="*/ 164035 h 293685"/>
              <a:gd name="connsiteX1" fmla="*/ 16401 w 1284342"/>
              <a:gd name="connsiteY1" fmla="*/ 246044 h 293685"/>
              <a:gd name="connsiteX2" fmla="*/ 82009 w 1284342"/>
              <a:gd name="connsiteY2" fmla="*/ 274747 h 293685"/>
              <a:gd name="connsiteX3" fmla="*/ 141334 w 1284342"/>
              <a:gd name="connsiteY3" fmla="*/ 293002 h 293685"/>
              <a:gd name="connsiteX4" fmla="*/ 176319 w 1284342"/>
              <a:gd name="connsiteY4" fmla="*/ 270646 h 293685"/>
              <a:gd name="connsiteX5" fmla="*/ 209123 w 1284342"/>
              <a:gd name="connsiteY5" fmla="*/ 180436 h 293685"/>
              <a:gd name="connsiteX6" fmla="*/ 212772 w 1284342"/>
              <a:gd name="connsiteY6" fmla="*/ 150127 h 293685"/>
              <a:gd name="connsiteX7" fmla="*/ 188620 w 1284342"/>
              <a:gd name="connsiteY7" fmla="*/ 106628 h 293685"/>
              <a:gd name="connsiteX8" fmla="*/ 712837 w 1284342"/>
              <a:gd name="connsiteY8" fmla="*/ 7250 h 293685"/>
              <a:gd name="connsiteX9" fmla="*/ 1284342 w 1284342"/>
              <a:gd name="connsiteY9" fmla="*/ 150127 h 293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4342" h="293685">
                <a:moveTo>
                  <a:pt x="0" y="164035"/>
                </a:moveTo>
                <a:cubicBezTo>
                  <a:pt x="1366" y="195813"/>
                  <a:pt x="2733" y="227592"/>
                  <a:pt x="16401" y="246044"/>
                </a:cubicBezTo>
                <a:cubicBezTo>
                  <a:pt x="30069" y="264496"/>
                  <a:pt x="61187" y="266921"/>
                  <a:pt x="82009" y="274747"/>
                </a:cubicBezTo>
                <a:cubicBezTo>
                  <a:pt x="102831" y="282573"/>
                  <a:pt x="125616" y="293685"/>
                  <a:pt x="141334" y="293002"/>
                </a:cubicBezTo>
                <a:cubicBezTo>
                  <a:pt x="157052" y="292319"/>
                  <a:pt x="165021" y="289407"/>
                  <a:pt x="176319" y="270646"/>
                </a:cubicBezTo>
                <a:cubicBezTo>
                  <a:pt x="187617" y="251885"/>
                  <a:pt x="203048" y="200523"/>
                  <a:pt x="209123" y="180436"/>
                </a:cubicBezTo>
                <a:cubicBezTo>
                  <a:pt x="215199" y="160350"/>
                  <a:pt x="216189" y="162428"/>
                  <a:pt x="212772" y="150127"/>
                </a:cubicBezTo>
                <a:cubicBezTo>
                  <a:pt x="209355" y="137826"/>
                  <a:pt x="105276" y="130441"/>
                  <a:pt x="188620" y="106628"/>
                </a:cubicBezTo>
                <a:cubicBezTo>
                  <a:pt x="271964" y="82815"/>
                  <a:pt x="530217" y="0"/>
                  <a:pt x="712837" y="7250"/>
                </a:cubicBezTo>
                <a:cubicBezTo>
                  <a:pt x="895457" y="14500"/>
                  <a:pt x="1089454" y="141284"/>
                  <a:pt x="1284342" y="150127"/>
                </a:cubicBezTo>
              </a:path>
            </a:pathLst>
          </a:custGeom>
          <a:ln w="19050" cmpd="sng">
            <a:solidFill>
              <a:srgbClr val="FF0000"/>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sp>
        <p:nvSpPr>
          <p:cNvPr id="50" name="TextBox 49"/>
          <p:cNvSpPr txBox="1"/>
          <p:nvPr/>
        </p:nvSpPr>
        <p:spPr>
          <a:xfrm>
            <a:off x="4644008" y="2636912"/>
            <a:ext cx="1000125" cy="276225"/>
          </a:xfrm>
          <a:prstGeom prst="rect">
            <a:avLst/>
          </a:prstGeom>
          <a:noFill/>
        </p:spPr>
        <p:txBody>
          <a:bodyPr>
            <a:spAutoFit/>
          </a:bodyPr>
          <a:lstStyle/>
          <a:p>
            <a:pPr>
              <a:defRPr/>
            </a:pPr>
            <a:r>
              <a:rPr lang="en-US" sz="1200" b="1" dirty="0" smtClean="0">
                <a:solidFill>
                  <a:schemeClr val="bg1"/>
                </a:solidFill>
                <a:effectLst>
                  <a:outerShdw blurRad="38100" dist="38100" dir="2700000" algn="tl">
                    <a:srgbClr val="000000">
                      <a:alpha val="43137"/>
                    </a:srgbClr>
                  </a:outerShdw>
                </a:effectLst>
              </a:rPr>
              <a:t>Murmansk</a:t>
            </a:r>
            <a:endParaRPr lang="ru-RU" sz="1200" b="1" dirty="0">
              <a:solidFill>
                <a:schemeClr val="bg1"/>
              </a:solidFill>
              <a:effectLst>
                <a:outerShdw blurRad="38100" dist="38100" dir="2700000" algn="tl">
                  <a:srgbClr val="000000">
                    <a:alpha val="43137"/>
                  </a:srgbClr>
                </a:outerShdw>
              </a:effectLst>
            </a:endParaRPr>
          </a:p>
        </p:txBody>
      </p:sp>
      <p:sp>
        <p:nvSpPr>
          <p:cNvPr id="51" name="Полилиния 50"/>
          <p:cNvSpPr/>
          <p:nvPr/>
        </p:nvSpPr>
        <p:spPr>
          <a:xfrm>
            <a:off x="6076950" y="2433638"/>
            <a:ext cx="2232025" cy="1995487"/>
          </a:xfrm>
          <a:custGeom>
            <a:avLst/>
            <a:gdLst>
              <a:gd name="connsiteX0" fmla="*/ 0 w 2232102"/>
              <a:gd name="connsiteY0" fmla="*/ 756425 h 1949605"/>
              <a:gd name="connsiteX1" fmla="*/ 379141 w 2232102"/>
              <a:gd name="connsiteY1" fmla="*/ 578005 h 1949605"/>
              <a:gd name="connsiteX2" fmla="*/ 479502 w 2232102"/>
              <a:gd name="connsiteY2" fmla="*/ 533400 h 1949605"/>
              <a:gd name="connsiteX3" fmla="*/ 602166 w 2232102"/>
              <a:gd name="connsiteY3" fmla="*/ 555703 h 1949605"/>
              <a:gd name="connsiteX4" fmla="*/ 758283 w 2232102"/>
              <a:gd name="connsiteY4" fmla="*/ 622610 h 1949605"/>
              <a:gd name="connsiteX5" fmla="*/ 936702 w 2232102"/>
              <a:gd name="connsiteY5" fmla="*/ 611459 h 1949605"/>
              <a:gd name="connsiteX6" fmla="*/ 1014761 w 2232102"/>
              <a:gd name="connsiteY6" fmla="*/ 533400 h 1949605"/>
              <a:gd name="connsiteX7" fmla="*/ 1260088 w 2232102"/>
              <a:gd name="connsiteY7" fmla="*/ 332678 h 1949605"/>
              <a:gd name="connsiteX8" fmla="*/ 1382751 w 2232102"/>
              <a:gd name="connsiteY8" fmla="*/ 232317 h 1949605"/>
              <a:gd name="connsiteX9" fmla="*/ 1527717 w 2232102"/>
              <a:gd name="connsiteY9" fmla="*/ 76200 h 1949605"/>
              <a:gd name="connsiteX10" fmla="*/ 1605775 w 2232102"/>
              <a:gd name="connsiteY10" fmla="*/ 9293 h 1949605"/>
              <a:gd name="connsiteX11" fmla="*/ 1761892 w 2232102"/>
              <a:gd name="connsiteY11" fmla="*/ 131956 h 1949605"/>
              <a:gd name="connsiteX12" fmla="*/ 1795346 w 2232102"/>
              <a:gd name="connsiteY12" fmla="*/ 221166 h 1949605"/>
              <a:gd name="connsiteX13" fmla="*/ 1906858 w 2232102"/>
              <a:gd name="connsiteY13" fmla="*/ 488795 h 1949605"/>
              <a:gd name="connsiteX14" fmla="*/ 1984917 w 2232102"/>
              <a:gd name="connsiteY14" fmla="*/ 678366 h 1949605"/>
              <a:gd name="connsiteX15" fmla="*/ 2051824 w 2232102"/>
              <a:gd name="connsiteY15" fmla="*/ 867937 h 1949605"/>
              <a:gd name="connsiteX16" fmla="*/ 2163336 w 2232102"/>
              <a:gd name="connsiteY16" fmla="*/ 1235927 h 1949605"/>
              <a:gd name="connsiteX17" fmla="*/ 2196790 w 2232102"/>
              <a:gd name="connsiteY17" fmla="*/ 1615069 h 1949605"/>
              <a:gd name="connsiteX18" fmla="*/ 1951463 w 2232102"/>
              <a:gd name="connsiteY18" fmla="*/ 1849244 h 1949605"/>
              <a:gd name="connsiteX19" fmla="*/ 1951463 w 2232102"/>
              <a:gd name="connsiteY19" fmla="*/ 1927303 h 1949605"/>
              <a:gd name="connsiteX20" fmla="*/ 1940312 w 2232102"/>
              <a:gd name="connsiteY20" fmla="*/ 1949605 h 1949605"/>
              <a:gd name="connsiteX0" fmla="*/ 0 w 2232102"/>
              <a:gd name="connsiteY0" fmla="*/ 756425 h 1995957"/>
              <a:gd name="connsiteX1" fmla="*/ 379141 w 2232102"/>
              <a:gd name="connsiteY1" fmla="*/ 578005 h 1995957"/>
              <a:gd name="connsiteX2" fmla="*/ 479502 w 2232102"/>
              <a:gd name="connsiteY2" fmla="*/ 533400 h 1995957"/>
              <a:gd name="connsiteX3" fmla="*/ 602166 w 2232102"/>
              <a:gd name="connsiteY3" fmla="*/ 555703 h 1995957"/>
              <a:gd name="connsiteX4" fmla="*/ 758283 w 2232102"/>
              <a:gd name="connsiteY4" fmla="*/ 622610 h 1995957"/>
              <a:gd name="connsiteX5" fmla="*/ 936702 w 2232102"/>
              <a:gd name="connsiteY5" fmla="*/ 611459 h 1995957"/>
              <a:gd name="connsiteX6" fmla="*/ 1014761 w 2232102"/>
              <a:gd name="connsiteY6" fmla="*/ 533400 h 1995957"/>
              <a:gd name="connsiteX7" fmla="*/ 1260088 w 2232102"/>
              <a:gd name="connsiteY7" fmla="*/ 332678 h 1995957"/>
              <a:gd name="connsiteX8" fmla="*/ 1382751 w 2232102"/>
              <a:gd name="connsiteY8" fmla="*/ 232317 h 1995957"/>
              <a:gd name="connsiteX9" fmla="*/ 1527717 w 2232102"/>
              <a:gd name="connsiteY9" fmla="*/ 76200 h 1995957"/>
              <a:gd name="connsiteX10" fmla="*/ 1605775 w 2232102"/>
              <a:gd name="connsiteY10" fmla="*/ 9293 h 1995957"/>
              <a:gd name="connsiteX11" fmla="*/ 1761892 w 2232102"/>
              <a:gd name="connsiteY11" fmla="*/ 131956 h 1995957"/>
              <a:gd name="connsiteX12" fmla="*/ 1795346 w 2232102"/>
              <a:gd name="connsiteY12" fmla="*/ 221166 h 1995957"/>
              <a:gd name="connsiteX13" fmla="*/ 1906858 w 2232102"/>
              <a:gd name="connsiteY13" fmla="*/ 488795 h 1995957"/>
              <a:gd name="connsiteX14" fmla="*/ 1984917 w 2232102"/>
              <a:gd name="connsiteY14" fmla="*/ 678366 h 1995957"/>
              <a:gd name="connsiteX15" fmla="*/ 2051824 w 2232102"/>
              <a:gd name="connsiteY15" fmla="*/ 867937 h 1995957"/>
              <a:gd name="connsiteX16" fmla="*/ 2163336 w 2232102"/>
              <a:gd name="connsiteY16" fmla="*/ 1235927 h 1995957"/>
              <a:gd name="connsiteX17" fmla="*/ 2196790 w 2232102"/>
              <a:gd name="connsiteY17" fmla="*/ 1615069 h 1995957"/>
              <a:gd name="connsiteX18" fmla="*/ 1951463 w 2232102"/>
              <a:gd name="connsiteY18" fmla="*/ 1849244 h 1995957"/>
              <a:gd name="connsiteX19" fmla="*/ 1951463 w 2232102"/>
              <a:gd name="connsiteY19" fmla="*/ 1927303 h 1995957"/>
              <a:gd name="connsiteX20" fmla="*/ 1924646 w 2232102"/>
              <a:gd name="connsiteY20" fmla="*/ 1995957 h 1995957"/>
              <a:gd name="connsiteX0" fmla="*/ 0 w 2232102"/>
              <a:gd name="connsiteY0" fmla="*/ 756425 h 1995957"/>
              <a:gd name="connsiteX1" fmla="*/ 379141 w 2232102"/>
              <a:gd name="connsiteY1" fmla="*/ 578005 h 1995957"/>
              <a:gd name="connsiteX2" fmla="*/ 479502 w 2232102"/>
              <a:gd name="connsiteY2" fmla="*/ 533400 h 1995957"/>
              <a:gd name="connsiteX3" fmla="*/ 602166 w 2232102"/>
              <a:gd name="connsiteY3" fmla="*/ 555703 h 1995957"/>
              <a:gd name="connsiteX4" fmla="*/ 758283 w 2232102"/>
              <a:gd name="connsiteY4" fmla="*/ 622610 h 1995957"/>
              <a:gd name="connsiteX5" fmla="*/ 936702 w 2232102"/>
              <a:gd name="connsiteY5" fmla="*/ 611459 h 1995957"/>
              <a:gd name="connsiteX6" fmla="*/ 1014761 w 2232102"/>
              <a:gd name="connsiteY6" fmla="*/ 533400 h 1995957"/>
              <a:gd name="connsiteX7" fmla="*/ 1260088 w 2232102"/>
              <a:gd name="connsiteY7" fmla="*/ 332678 h 1995957"/>
              <a:gd name="connsiteX8" fmla="*/ 1382751 w 2232102"/>
              <a:gd name="connsiteY8" fmla="*/ 232317 h 1995957"/>
              <a:gd name="connsiteX9" fmla="*/ 1527717 w 2232102"/>
              <a:gd name="connsiteY9" fmla="*/ 76200 h 1995957"/>
              <a:gd name="connsiteX10" fmla="*/ 1605775 w 2232102"/>
              <a:gd name="connsiteY10" fmla="*/ 9293 h 1995957"/>
              <a:gd name="connsiteX11" fmla="*/ 1761892 w 2232102"/>
              <a:gd name="connsiteY11" fmla="*/ 131956 h 1995957"/>
              <a:gd name="connsiteX12" fmla="*/ 1795346 w 2232102"/>
              <a:gd name="connsiteY12" fmla="*/ 221166 h 1995957"/>
              <a:gd name="connsiteX13" fmla="*/ 1906858 w 2232102"/>
              <a:gd name="connsiteY13" fmla="*/ 488795 h 1995957"/>
              <a:gd name="connsiteX14" fmla="*/ 1984917 w 2232102"/>
              <a:gd name="connsiteY14" fmla="*/ 678366 h 1995957"/>
              <a:gd name="connsiteX15" fmla="*/ 2051824 w 2232102"/>
              <a:gd name="connsiteY15" fmla="*/ 867937 h 1995957"/>
              <a:gd name="connsiteX16" fmla="*/ 2163336 w 2232102"/>
              <a:gd name="connsiteY16" fmla="*/ 1235927 h 1995957"/>
              <a:gd name="connsiteX17" fmla="*/ 2196790 w 2232102"/>
              <a:gd name="connsiteY17" fmla="*/ 1615069 h 1995957"/>
              <a:gd name="connsiteX18" fmla="*/ 1951463 w 2232102"/>
              <a:gd name="connsiteY18" fmla="*/ 1849244 h 1995957"/>
              <a:gd name="connsiteX19" fmla="*/ 1924646 w 2232102"/>
              <a:gd name="connsiteY19" fmla="*/ 1924519 h 1995957"/>
              <a:gd name="connsiteX20" fmla="*/ 1924646 w 2232102"/>
              <a:gd name="connsiteY20" fmla="*/ 1995957 h 199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32102" h="1995957">
                <a:moveTo>
                  <a:pt x="0" y="756425"/>
                </a:moveTo>
                <a:lnTo>
                  <a:pt x="379141" y="578005"/>
                </a:lnTo>
                <a:cubicBezTo>
                  <a:pt x="459058" y="540834"/>
                  <a:pt x="442331" y="537117"/>
                  <a:pt x="479502" y="533400"/>
                </a:cubicBezTo>
                <a:cubicBezTo>
                  <a:pt x="516673" y="529683"/>
                  <a:pt x="555703" y="540835"/>
                  <a:pt x="602166" y="555703"/>
                </a:cubicBezTo>
                <a:cubicBezTo>
                  <a:pt x="648629" y="570571"/>
                  <a:pt x="702527" y="613317"/>
                  <a:pt x="758283" y="622610"/>
                </a:cubicBezTo>
                <a:cubicBezTo>
                  <a:pt x="814039" y="631903"/>
                  <a:pt x="893956" y="626327"/>
                  <a:pt x="936702" y="611459"/>
                </a:cubicBezTo>
                <a:cubicBezTo>
                  <a:pt x="979448" y="596591"/>
                  <a:pt x="960863" y="579864"/>
                  <a:pt x="1014761" y="533400"/>
                </a:cubicBezTo>
                <a:cubicBezTo>
                  <a:pt x="1068659" y="486937"/>
                  <a:pt x="1260088" y="332678"/>
                  <a:pt x="1260088" y="332678"/>
                </a:cubicBezTo>
                <a:cubicBezTo>
                  <a:pt x="1321420" y="282498"/>
                  <a:pt x="1338146" y="275063"/>
                  <a:pt x="1382751" y="232317"/>
                </a:cubicBezTo>
                <a:cubicBezTo>
                  <a:pt x="1427356" y="189571"/>
                  <a:pt x="1490546" y="113371"/>
                  <a:pt x="1527717" y="76200"/>
                </a:cubicBezTo>
                <a:cubicBezTo>
                  <a:pt x="1564888" y="39029"/>
                  <a:pt x="1566746" y="0"/>
                  <a:pt x="1605775" y="9293"/>
                </a:cubicBezTo>
                <a:cubicBezTo>
                  <a:pt x="1644804" y="18586"/>
                  <a:pt x="1730297" y="96644"/>
                  <a:pt x="1761892" y="131956"/>
                </a:cubicBezTo>
                <a:cubicBezTo>
                  <a:pt x="1793487" y="167268"/>
                  <a:pt x="1771185" y="161693"/>
                  <a:pt x="1795346" y="221166"/>
                </a:cubicBezTo>
                <a:cubicBezTo>
                  <a:pt x="1819507" y="280639"/>
                  <a:pt x="1875263" y="412595"/>
                  <a:pt x="1906858" y="488795"/>
                </a:cubicBezTo>
                <a:cubicBezTo>
                  <a:pt x="1938453" y="564995"/>
                  <a:pt x="1960756" y="615176"/>
                  <a:pt x="1984917" y="678366"/>
                </a:cubicBezTo>
                <a:cubicBezTo>
                  <a:pt x="2009078" y="741556"/>
                  <a:pt x="2022088" y="775010"/>
                  <a:pt x="2051824" y="867937"/>
                </a:cubicBezTo>
                <a:cubicBezTo>
                  <a:pt x="2081560" y="960864"/>
                  <a:pt x="2139175" y="1111405"/>
                  <a:pt x="2163336" y="1235927"/>
                </a:cubicBezTo>
                <a:cubicBezTo>
                  <a:pt x="2187497" y="1360449"/>
                  <a:pt x="2232102" y="1512850"/>
                  <a:pt x="2196790" y="1615069"/>
                </a:cubicBezTo>
                <a:cubicBezTo>
                  <a:pt x="2161478" y="1717288"/>
                  <a:pt x="1996820" y="1797669"/>
                  <a:pt x="1951463" y="1849244"/>
                </a:cubicBezTo>
                <a:cubicBezTo>
                  <a:pt x="1906106" y="1900819"/>
                  <a:pt x="1929115" y="1900067"/>
                  <a:pt x="1924646" y="1924519"/>
                </a:cubicBezTo>
                <a:cubicBezTo>
                  <a:pt x="1920177" y="1948971"/>
                  <a:pt x="1929292" y="1993169"/>
                  <a:pt x="1924646" y="1995957"/>
                </a:cubicBezTo>
              </a:path>
            </a:pathLst>
          </a:custGeom>
          <a:ln w="190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sp>
        <p:nvSpPr>
          <p:cNvPr id="55" name="TextBox 54"/>
          <p:cNvSpPr txBox="1"/>
          <p:nvPr/>
        </p:nvSpPr>
        <p:spPr>
          <a:xfrm>
            <a:off x="3635896" y="2780928"/>
            <a:ext cx="936104" cy="261610"/>
          </a:xfrm>
          <a:prstGeom prst="rect">
            <a:avLst/>
          </a:prstGeom>
          <a:noFill/>
        </p:spPr>
        <p:txBody>
          <a:bodyPr wrap="square">
            <a:spAutoFit/>
          </a:bodyPr>
          <a:lstStyle/>
          <a:p>
            <a:pPr>
              <a:defRPr/>
            </a:pPr>
            <a:r>
              <a:rPr lang="en-US" sz="1100" b="1" dirty="0" smtClean="0">
                <a:solidFill>
                  <a:schemeClr val="bg1"/>
                </a:solidFill>
                <a:effectLst>
                  <a:outerShdw blurRad="38100" dist="38100" dir="2700000" algn="tl">
                    <a:srgbClr val="000000">
                      <a:alpha val="43137"/>
                    </a:srgbClr>
                  </a:outerShdw>
                </a:effectLst>
              </a:rPr>
              <a:t>  Rotterdam</a:t>
            </a:r>
            <a:endParaRPr lang="ru-RU" sz="1100" b="1" dirty="0">
              <a:solidFill>
                <a:schemeClr val="bg1"/>
              </a:solidFill>
              <a:effectLst>
                <a:outerShdw blurRad="38100" dist="38100" dir="2700000" algn="tl">
                  <a:srgbClr val="000000">
                    <a:alpha val="43137"/>
                  </a:srgbClr>
                </a:outerShdw>
              </a:effectLst>
            </a:endParaRPr>
          </a:p>
        </p:txBody>
      </p:sp>
      <p:sp>
        <p:nvSpPr>
          <p:cNvPr id="60" name="Полилиния 59"/>
          <p:cNvSpPr/>
          <p:nvPr/>
        </p:nvSpPr>
        <p:spPr>
          <a:xfrm>
            <a:off x="5416550" y="2947988"/>
            <a:ext cx="558800" cy="257175"/>
          </a:xfrm>
          <a:custGeom>
            <a:avLst/>
            <a:gdLst>
              <a:gd name="connsiteX0" fmla="*/ 558800 w 558800"/>
              <a:gd name="connsiteY0" fmla="*/ 241300 h 257175"/>
              <a:gd name="connsiteX1" fmla="*/ 400050 w 558800"/>
              <a:gd name="connsiteY1" fmla="*/ 228600 h 257175"/>
              <a:gd name="connsiteX2" fmla="*/ 292100 w 558800"/>
              <a:gd name="connsiteY2" fmla="*/ 241300 h 257175"/>
              <a:gd name="connsiteX3" fmla="*/ 158750 w 558800"/>
              <a:gd name="connsiteY3" fmla="*/ 133350 h 257175"/>
              <a:gd name="connsiteX4" fmla="*/ 38100 w 558800"/>
              <a:gd name="connsiteY4" fmla="*/ 31750 h 257175"/>
              <a:gd name="connsiteX5" fmla="*/ 0 w 558800"/>
              <a:gd name="connsiteY5" fmla="*/ 0 h 257175"/>
              <a:gd name="connsiteX6" fmla="*/ 0 w 558800"/>
              <a:gd name="connsiteY6" fmla="*/ 0 h 257175"/>
              <a:gd name="connsiteX7" fmla="*/ 0 w 558800"/>
              <a:gd name="connsiteY7" fmla="*/ 0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8800" h="257175">
                <a:moveTo>
                  <a:pt x="558800" y="241300"/>
                </a:moveTo>
                <a:cubicBezTo>
                  <a:pt x="501650" y="234950"/>
                  <a:pt x="444500" y="228600"/>
                  <a:pt x="400050" y="228600"/>
                </a:cubicBezTo>
                <a:cubicBezTo>
                  <a:pt x="355600" y="228600"/>
                  <a:pt x="332317" y="257175"/>
                  <a:pt x="292100" y="241300"/>
                </a:cubicBezTo>
                <a:cubicBezTo>
                  <a:pt x="251883" y="225425"/>
                  <a:pt x="201083" y="168275"/>
                  <a:pt x="158750" y="133350"/>
                </a:cubicBezTo>
                <a:cubicBezTo>
                  <a:pt x="116417" y="98425"/>
                  <a:pt x="38100" y="31750"/>
                  <a:pt x="38100" y="31750"/>
                </a:cubicBezTo>
                <a:lnTo>
                  <a:pt x="0" y="0"/>
                </a:lnTo>
                <a:lnTo>
                  <a:pt x="0" y="0"/>
                </a:lnTo>
                <a:lnTo>
                  <a:pt x="0" y="0"/>
                </a:lnTo>
              </a:path>
            </a:pathLst>
          </a:custGeom>
          <a:ln w="19050">
            <a:solidFill>
              <a:srgbClr val="92D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sp>
        <p:nvSpPr>
          <p:cNvPr id="67" name="Полилиния 66"/>
          <p:cNvSpPr/>
          <p:nvPr/>
        </p:nvSpPr>
        <p:spPr>
          <a:xfrm>
            <a:off x="5232400" y="2490788"/>
            <a:ext cx="271463" cy="463550"/>
          </a:xfrm>
          <a:custGeom>
            <a:avLst/>
            <a:gdLst>
              <a:gd name="connsiteX0" fmla="*/ 177800 w 271992"/>
              <a:gd name="connsiteY0" fmla="*/ 463550 h 463550"/>
              <a:gd name="connsiteX1" fmla="*/ 266700 w 271992"/>
              <a:gd name="connsiteY1" fmla="*/ 336550 h 463550"/>
              <a:gd name="connsiteX2" fmla="*/ 146050 w 271992"/>
              <a:gd name="connsiteY2" fmla="*/ 114300 h 463550"/>
              <a:gd name="connsiteX3" fmla="*/ 0 w 271992"/>
              <a:gd name="connsiteY3" fmla="*/ 0 h 463550"/>
              <a:gd name="connsiteX4" fmla="*/ 0 w 271992"/>
              <a:gd name="connsiteY4" fmla="*/ 0 h 463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2" h="463550">
                <a:moveTo>
                  <a:pt x="177800" y="463550"/>
                </a:moveTo>
                <a:cubicBezTo>
                  <a:pt x="224896" y="429154"/>
                  <a:pt x="271992" y="394758"/>
                  <a:pt x="266700" y="336550"/>
                </a:cubicBezTo>
                <a:cubicBezTo>
                  <a:pt x="261408" y="278342"/>
                  <a:pt x="190500" y="170392"/>
                  <a:pt x="146050" y="114300"/>
                </a:cubicBezTo>
                <a:cubicBezTo>
                  <a:pt x="101600" y="58208"/>
                  <a:pt x="0" y="0"/>
                  <a:pt x="0" y="0"/>
                </a:cubicBezTo>
                <a:lnTo>
                  <a:pt x="0" y="0"/>
                </a:lnTo>
              </a:path>
            </a:pathLst>
          </a:custGeom>
          <a:ln w="19050">
            <a:solidFill>
              <a:srgbClr val="92D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sp>
        <p:nvSpPr>
          <p:cNvPr id="89" name="Полилиния 88"/>
          <p:cNvSpPr/>
          <p:nvPr/>
        </p:nvSpPr>
        <p:spPr>
          <a:xfrm>
            <a:off x="3679825" y="2376488"/>
            <a:ext cx="1573213" cy="2338387"/>
          </a:xfrm>
          <a:custGeom>
            <a:avLst/>
            <a:gdLst>
              <a:gd name="connsiteX0" fmla="*/ 1573530 w 1573530"/>
              <a:gd name="connsiteY0" fmla="*/ 139446 h 2338578"/>
              <a:gd name="connsiteX1" fmla="*/ 1276350 w 1573530"/>
              <a:gd name="connsiteY1" fmla="*/ 84582 h 2338578"/>
              <a:gd name="connsiteX2" fmla="*/ 1075182 w 1573530"/>
              <a:gd name="connsiteY2" fmla="*/ 102870 h 2338578"/>
              <a:gd name="connsiteX3" fmla="*/ 878586 w 1573530"/>
              <a:gd name="connsiteY3" fmla="*/ 148590 h 2338578"/>
              <a:gd name="connsiteX4" fmla="*/ 681990 w 1573530"/>
              <a:gd name="connsiteY4" fmla="*/ 244602 h 2338578"/>
              <a:gd name="connsiteX5" fmla="*/ 576834 w 1573530"/>
              <a:gd name="connsiteY5" fmla="*/ 226314 h 2338578"/>
              <a:gd name="connsiteX6" fmla="*/ 576834 w 1573530"/>
              <a:gd name="connsiteY6" fmla="*/ 144018 h 2338578"/>
              <a:gd name="connsiteX7" fmla="*/ 444246 w 1573530"/>
              <a:gd name="connsiteY7" fmla="*/ 38862 h 2338578"/>
              <a:gd name="connsiteX8" fmla="*/ 275082 w 1573530"/>
              <a:gd name="connsiteY8" fmla="*/ 29718 h 2338578"/>
              <a:gd name="connsiteX9" fmla="*/ 87630 w 1573530"/>
              <a:gd name="connsiteY9" fmla="*/ 217170 h 2338578"/>
              <a:gd name="connsiteX10" fmla="*/ 96774 w 1573530"/>
              <a:gd name="connsiteY10" fmla="*/ 294894 h 2338578"/>
              <a:gd name="connsiteX11" fmla="*/ 51054 w 1573530"/>
              <a:gd name="connsiteY11" fmla="*/ 454914 h 2338578"/>
              <a:gd name="connsiteX12" fmla="*/ 83058 w 1573530"/>
              <a:gd name="connsiteY12" fmla="*/ 505206 h 2338578"/>
              <a:gd name="connsiteX13" fmla="*/ 78486 w 1573530"/>
              <a:gd name="connsiteY13" fmla="*/ 820674 h 2338578"/>
              <a:gd name="connsiteX14" fmla="*/ 60198 w 1573530"/>
              <a:gd name="connsiteY14" fmla="*/ 889254 h 2338578"/>
              <a:gd name="connsiteX15" fmla="*/ 5334 w 1573530"/>
              <a:gd name="connsiteY15" fmla="*/ 1067562 h 2338578"/>
              <a:gd name="connsiteX16" fmla="*/ 92202 w 1573530"/>
              <a:gd name="connsiteY16" fmla="*/ 1689354 h 2338578"/>
              <a:gd name="connsiteX17" fmla="*/ 137922 w 1573530"/>
              <a:gd name="connsiteY17" fmla="*/ 1831086 h 2338578"/>
              <a:gd name="connsiteX18" fmla="*/ 78486 w 1573530"/>
              <a:gd name="connsiteY18" fmla="*/ 2082546 h 2338578"/>
              <a:gd name="connsiteX19" fmla="*/ 87630 w 1573530"/>
              <a:gd name="connsiteY19" fmla="*/ 2338578 h 233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73530" h="2338578">
                <a:moveTo>
                  <a:pt x="1573530" y="139446"/>
                </a:moveTo>
                <a:cubicBezTo>
                  <a:pt x="1466469" y="115062"/>
                  <a:pt x="1359408" y="90678"/>
                  <a:pt x="1276350" y="84582"/>
                </a:cubicBezTo>
                <a:cubicBezTo>
                  <a:pt x="1193292" y="78486"/>
                  <a:pt x="1141476" y="92202"/>
                  <a:pt x="1075182" y="102870"/>
                </a:cubicBezTo>
                <a:cubicBezTo>
                  <a:pt x="1008888" y="113538"/>
                  <a:pt x="944118" y="124968"/>
                  <a:pt x="878586" y="148590"/>
                </a:cubicBezTo>
                <a:cubicBezTo>
                  <a:pt x="813054" y="172212"/>
                  <a:pt x="732282" y="231648"/>
                  <a:pt x="681990" y="244602"/>
                </a:cubicBezTo>
                <a:cubicBezTo>
                  <a:pt x="631698" y="257556"/>
                  <a:pt x="594360" y="243078"/>
                  <a:pt x="576834" y="226314"/>
                </a:cubicBezTo>
                <a:cubicBezTo>
                  <a:pt x="559308" y="209550"/>
                  <a:pt x="598932" y="175260"/>
                  <a:pt x="576834" y="144018"/>
                </a:cubicBezTo>
                <a:cubicBezTo>
                  <a:pt x="554736" y="112776"/>
                  <a:pt x="494538" y="57912"/>
                  <a:pt x="444246" y="38862"/>
                </a:cubicBezTo>
                <a:cubicBezTo>
                  <a:pt x="393954" y="19812"/>
                  <a:pt x="334518" y="0"/>
                  <a:pt x="275082" y="29718"/>
                </a:cubicBezTo>
                <a:cubicBezTo>
                  <a:pt x="215646" y="59436"/>
                  <a:pt x="117348" y="172974"/>
                  <a:pt x="87630" y="217170"/>
                </a:cubicBezTo>
                <a:cubicBezTo>
                  <a:pt x="57912" y="261366"/>
                  <a:pt x="102870" y="255270"/>
                  <a:pt x="96774" y="294894"/>
                </a:cubicBezTo>
                <a:cubicBezTo>
                  <a:pt x="90678" y="334518"/>
                  <a:pt x="53340" y="419862"/>
                  <a:pt x="51054" y="454914"/>
                </a:cubicBezTo>
                <a:cubicBezTo>
                  <a:pt x="48768" y="489966"/>
                  <a:pt x="78486" y="444246"/>
                  <a:pt x="83058" y="505206"/>
                </a:cubicBezTo>
                <a:cubicBezTo>
                  <a:pt x="87630" y="566166"/>
                  <a:pt x="82296" y="756666"/>
                  <a:pt x="78486" y="820674"/>
                </a:cubicBezTo>
                <a:cubicBezTo>
                  <a:pt x="74676" y="884682"/>
                  <a:pt x="72390" y="848106"/>
                  <a:pt x="60198" y="889254"/>
                </a:cubicBezTo>
                <a:cubicBezTo>
                  <a:pt x="48006" y="930402"/>
                  <a:pt x="0" y="934212"/>
                  <a:pt x="5334" y="1067562"/>
                </a:cubicBezTo>
                <a:cubicBezTo>
                  <a:pt x="10668" y="1200912"/>
                  <a:pt x="70104" y="1562100"/>
                  <a:pt x="92202" y="1689354"/>
                </a:cubicBezTo>
                <a:cubicBezTo>
                  <a:pt x="114300" y="1816608"/>
                  <a:pt x="140208" y="1765554"/>
                  <a:pt x="137922" y="1831086"/>
                </a:cubicBezTo>
                <a:cubicBezTo>
                  <a:pt x="135636" y="1896618"/>
                  <a:pt x="86868" y="1997964"/>
                  <a:pt x="78486" y="2082546"/>
                </a:cubicBezTo>
                <a:cubicBezTo>
                  <a:pt x="70104" y="2167128"/>
                  <a:pt x="86106" y="2279142"/>
                  <a:pt x="87630" y="2338578"/>
                </a:cubicBezTo>
              </a:path>
            </a:pathLst>
          </a:custGeom>
          <a:ln w="19050">
            <a:solidFill>
              <a:srgbClr val="92D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sp>
        <p:nvSpPr>
          <p:cNvPr id="90" name="Полилиния 89"/>
          <p:cNvSpPr/>
          <p:nvPr/>
        </p:nvSpPr>
        <p:spPr>
          <a:xfrm>
            <a:off x="3752850" y="4691063"/>
            <a:ext cx="2254250" cy="1893887"/>
          </a:xfrm>
          <a:custGeom>
            <a:avLst/>
            <a:gdLst>
              <a:gd name="connsiteX0" fmla="*/ 18288 w 2253996"/>
              <a:gd name="connsiteY0" fmla="*/ 0 h 1892808"/>
              <a:gd name="connsiteX1" fmla="*/ 4572 w 2253996"/>
              <a:gd name="connsiteY1" fmla="*/ 292608 h 1892808"/>
              <a:gd name="connsiteX2" fmla="*/ 45720 w 2253996"/>
              <a:gd name="connsiteY2" fmla="*/ 452628 h 1892808"/>
              <a:gd name="connsiteX3" fmla="*/ 59436 w 2253996"/>
              <a:gd name="connsiteY3" fmla="*/ 630936 h 1892808"/>
              <a:gd name="connsiteX4" fmla="*/ 301752 w 2253996"/>
              <a:gd name="connsiteY4" fmla="*/ 809244 h 1892808"/>
              <a:gd name="connsiteX5" fmla="*/ 790956 w 2253996"/>
              <a:gd name="connsiteY5" fmla="*/ 1175004 h 1892808"/>
              <a:gd name="connsiteX6" fmla="*/ 1440180 w 2253996"/>
              <a:gd name="connsiteY6" fmla="*/ 1668780 h 1892808"/>
              <a:gd name="connsiteX7" fmla="*/ 1783080 w 2253996"/>
              <a:gd name="connsiteY7" fmla="*/ 1833372 h 1892808"/>
              <a:gd name="connsiteX8" fmla="*/ 2167128 w 2253996"/>
              <a:gd name="connsiteY8" fmla="*/ 1888236 h 1892808"/>
              <a:gd name="connsiteX9" fmla="*/ 2253996 w 2253996"/>
              <a:gd name="connsiteY9" fmla="*/ 1860804 h 1892808"/>
              <a:gd name="connsiteX10" fmla="*/ 2253996 w 2253996"/>
              <a:gd name="connsiteY10" fmla="*/ 1860804 h 1892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53996" h="1892808">
                <a:moveTo>
                  <a:pt x="18288" y="0"/>
                </a:moveTo>
                <a:cubicBezTo>
                  <a:pt x="9144" y="108585"/>
                  <a:pt x="0" y="217170"/>
                  <a:pt x="4572" y="292608"/>
                </a:cubicBezTo>
                <a:cubicBezTo>
                  <a:pt x="9144" y="368046"/>
                  <a:pt x="36576" y="396240"/>
                  <a:pt x="45720" y="452628"/>
                </a:cubicBezTo>
                <a:cubicBezTo>
                  <a:pt x="54864" y="509016"/>
                  <a:pt x="16764" y="571500"/>
                  <a:pt x="59436" y="630936"/>
                </a:cubicBezTo>
                <a:cubicBezTo>
                  <a:pt x="102108" y="690372"/>
                  <a:pt x="301752" y="809244"/>
                  <a:pt x="301752" y="809244"/>
                </a:cubicBezTo>
                <a:lnTo>
                  <a:pt x="790956" y="1175004"/>
                </a:lnTo>
                <a:cubicBezTo>
                  <a:pt x="980694" y="1318260"/>
                  <a:pt x="1274826" y="1559052"/>
                  <a:pt x="1440180" y="1668780"/>
                </a:cubicBezTo>
                <a:cubicBezTo>
                  <a:pt x="1605534" y="1778508"/>
                  <a:pt x="1661922" y="1796796"/>
                  <a:pt x="1783080" y="1833372"/>
                </a:cubicBezTo>
                <a:cubicBezTo>
                  <a:pt x="1904238" y="1869948"/>
                  <a:pt x="2088642" y="1883664"/>
                  <a:pt x="2167128" y="1888236"/>
                </a:cubicBezTo>
                <a:cubicBezTo>
                  <a:pt x="2245614" y="1892808"/>
                  <a:pt x="2253996" y="1860804"/>
                  <a:pt x="2253996" y="1860804"/>
                </a:cubicBezTo>
                <a:lnTo>
                  <a:pt x="2253996" y="1860804"/>
                </a:lnTo>
              </a:path>
            </a:pathLst>
          </a:custGeom>
          <a:ln w="19050">
            <a:solidFill>
              <a:srgbClr val="92D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cxnSp>
        <p:nvCxnSpPr>
          <p:cNvPr id="92" name="Прямая со стрелкой 91"/>
          <p:cNvCxnSpPr>
            <a:stCxn id="45" idx="4"/>
          </p:cNvCxnSpPr>
          <p:nvPr/>
        </p:nvCxnSpPr>
        <p:spPr>
          <a:xfrm flipV="1">
            <a:off x="7828884" y="5013176"/>
            <a:ext cx="55484" cy="552403"/>
          </a:xfrm>
          <a:prstGeom prst="straightConnector1">
            <a:avLst/>
          </a:prstGeom>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sp>
        <p:nvSpPr>
          <p:cNvPr id="93" name="Полилиния 92"/>
          <p:cNvSpPr/>
          <p:nvPr/>
        </p:nvSpPr>
        <p:spPr>
          <a:xfrm>
            <a:off x="8248650" y="4106863"/>
            <a:ext cx="49213" cy="474662"/>
          </a:xfrm>
          <a:custGeom>
            <a:avLst/>
            <a:gdLst>
              <a:gd name="connsiteX0" fmla="*/ 0 w 50292"/>
              <a:gd name="connsiteY0" fmla="*/ 0 h 475488"/>
              <a:gd name="connsiteX1" fmla="*/ 45720 w 50292"/>
              <a:gd name="connsiteY1" fmla="*/ 329184 h 475488"/>
              <a:gd name="connsiteX2" fmla="*/ 27432 w 50292"/>
              <a:gd name="connsiteY2" fmla="*/ 475488 h 475488"/>
              <a:gd name="connsiteX3" fmla="*/ 27432 w 50292"/>
              <a:gd name="connsiteY3" fmla="*/ 475488 h 475488"/>
            </a:gdLst>
            <a:ahLst/>
            <a:cxnLst>
              <a:cxn ang="0">
                <a:pos x="connsiteX0" y="connsiteY0"/>
              </a:cxn>
              <a:cxn ang="0">
                <a:pos x="connsiteX1" y="connsiteY1"/>
              </a:cxn>
              <a:cxn ang="0">
                <a:pos x="connsiteX2" y="connsiteY2"/>
              </a:cxn>
              <a:cxn ang="0">
                <a:pos x="connsiteX3" y="connsiteY3"/>
              </a:cxn>
            </a:cxnLst>
            <a:rect l="l" t="t" r="r" b="b"/>
            <a:pathLst>
              <a:path w="50292" h="475488">
                <a:moveTo>
                  <a:pt x="0" y="0"/>
                </a:moveTo>
                <a:cubicBezTo>
                  <a:pt x="20574" y="124968"/>
                  <a:pt x="41148" y="249936"/>
                  <a:pt x="45720" y="329184"/>
                </a:cubicBezTo>
                <a:cubicBezTo>
                  <a:pt x="50292" y="408432"/>
                  <a:pt x="27432" y="475488"/>
                  <a:pt x="27432" y="475488"/>
                </a:cubicBezTo>
                <a:lnTo>
                  <a:pt x="27432" y="475488"/>
                </a:lnTo>
              </a:path>
            </a:pathLst>
          </a:custGeom>
          <a:ln w="190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cxnSp>
        <p:nvCxnSpPr>
          <p:cNvPr id="95" name="Прямая со стрелкой 94"/>
          <p:cNvCxnSpPr>
            <a:stCxn id="93" idx="2"/>
          </p:cNvCxnSpPr>
          <p:nvPr/>
        </p:nvCxnSpPr>
        <p:spPr>
          <a:xfrm flipH="1">
            <a:off x="8215313" y="4581525"/>
            <a:ext cx="60325" cy="13335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7" name="Полилиния 96"/>
          <p:cNvSpPr/>
          <p:nvPr/>
        </p:nvSpPr>
        <p:spPr>
          <a:xfrm>
            <a:off x="7812360" y="4416425"/>
            <a:ext cx="255315" cy="812775"/>
          </a:xfrm>
          <a:custGeom>
            <a:avLst/>
            <a:gdLst>
              <a:gd name="connsiteX0" fmla="*/ 338328 w 409956"/>
              <a:gd name="connsiteY0" fmla="*/ 0 h 1129284"/>
              <a:gd name="connsiteX1" fmla="*/ 402336 w 409956"/>
              <a:gd name="connsiteY1" fmla="*/ 196596 h 1129284"/>
              <a:gd name="connsiteX2" fmla="*/ 292608 w 409956"/>
              <a:gd name="connsiteY2" fmla="*/ 384048 h 1129284"/>
              <a:gd name="connsiteX3" fmla="*/ 155448 w 409956"/>
              <a:gd name="connsiteY3" fmla="*/ 864108 h 1129284"/>
              <a:gd name="connsiteX4" fmla="*/ 0 w 409956"/>
              <a:gd name="connsiteY4" fmla="*/ 1129284 h 1129284"/>
              <a:gd name="connsiteX5" fmla="*/ 0 w 409956"/>
              <a:gd name="connsiteY5" fmla="*/ 1129284 h 1129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956" h="1129284">
                <a:moveTo>
                  <a:pt x="338328" y="0"/>
                </a:moveTo>
                <a:cubicBezTo>
                  <a:pt x="374142" y="66294"/>
                  <a:pt x="409956" y="132588"/>
                  <a:pt x="402336" y="196596"/>
                </a:cubicBezTo>
                <a:cubicBezTo>
                  <a:pt x="394716" y="260604"/>
                  <a:pt x="333756" y="272796"/>
                  <a:pt x="292608" y="384048"/>
                </a:cubicBezTo>
                <a:cubicBezTo>
                  <a:pt x="251460" y="495300"/>
                  <a:pt x="204216" y="739902"/>
                  <a:pt x="155448" y="864108"/>
                </a:cubicBezTo>
                <a:cubicBezTo>
                  <a:pt x="106680" y="988314"/>
                  <a:pt x="0" y="1129284"/>
                  <a:pt x="0" y="1129284"/>
                </a:cubicBezTo>
                <a:lnTo>
                  <a:pt x="0" y="1129284"/>
                </a:lnTo>
              </a:path>
            </a:pathLst>
          </a:custGeom>
          <a:ln w="190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cxnSp>
        <p:nvCxnSpPr>
          <p:cNvPr id="99" name="Прямая со стрелкой 98"/>
          <p:cNvCxnSpPr>
            <a:stCxn id="97" idx="0"/>
          </p:cNvCxnSpPr>
          <p:nvPr/>
        </p:nvCxnSpPr>
        <p:spPr>
          <a:xfrm flipH="1">
            <a:off x="7884368" y="4416425"/>
            <a:ext cx="138698" cy="52474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1" name="Прямая со стрелкой 100"/>
          <p:cNvCxnSpPr>
            <a:stCxn id="97" idx="4"/>
          </p:cNvCxnSpPr>
          <p:nvPr/>
        </p:nvCxnSpPr>
        <p:spPr>
          <a:xfrm flipH="1">
            <a:off x="7668344" y="5229200"/>
            <a:ext cx="144016" cy="16827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6" name="Заголовок 1"/>
          <p:cNvSpPr>
            <a:spLocks noGrp="1"/>
          </p:cNvSpPr>
          <p:nvPr>
            <p:ph type="title"/>
          </p:nvPr>
        </p:nvSpPr>
        <p:spPr>
          <a:xfrm>
            <a:off x="0" y="476672"/>
            <a:ext cx="9144000" cy="500063"/>
          </a:xfrm>
        </p:spPr>
        <p:txBody>
          <a:bodyPr>
            <a:noAutofit/>
          </a:bodyPr>
          <a:lstStyle/>
          <a:p>
            <a:pPr>
              <a:defRPr/>
            </a:pPr>
            <a:r>
              <a:rPr lang="en-US" sz="2400" b="1" dirty="0" smtClean="0">
                <a:solidFill>
                  <a:srgbClr val="002060"/>
                </a:solidFill>
                <a:effectLst>
                  <a:outerShdw blurRad="38100" dist="38100" dir="2700000" algn="tl">
                    <a:srgbClr val="000000">
                      <a:alpha val="43137"/>
                    </a:srgbClr>
                  </a:outerShdw>
                </a:effectLst>
              </a:rPr>
              <a:t>Northern Sea Route is the highway to European and Asian markets</a:t>
            </a:r>
            <a:br>
              <a:rPr lang="en-US" sz="2400" b="1" dirty="0" smtClean="0">
                <a:solidFill>
                  <a:srgbClr val="002060"/>
                </a:solidFill>
                <a:effectLst>
                  <a:outerShdw blurRad="38100" dist="38100" dir="2700000" algn="tl">
                    <a:srgbClr val="000000">
                      <a:alpha val="43137"/>
                    </a:srgbClr>
                  </a:outerShdw>
                </a:effectLst>
              </a:rPr>
            </a:br>
            <a:endParaRPr lang="ru-RU" sz="2400" b="1" dirty="0">
              <a:solidFill>
                <a:srgbClr val="002060"/>
              </a:solidFill>
              <a:effectLst>
                <a:outerShdw blurRad="38100" dist="38100" dir="2700000" algn="tl">
                  <a:srgbClr val="000000">
                    <a:alpha val="43137"/>
                  </a:srgbClr>
                </a:outerShdw>
              </a:effectLst>
            </a:endParaRPr>
          </a:p>
        </p:txBody>
      </p:sp>
      <p:sp>
        <p:nvSpPr>
          <p:cNvPr id="76" name="5-конечная звезда 75"/>
          <p:cNvSpPr/>
          <p:nvPr/>
        </p:nvSpPr>
        <p:spPr>
          <a:xfrm>
            <a:off x="7596336" y="5373216"/>
            <a:ext cx="71438" cy="71438"/>
          </a:xfrm>
          <a:prstGeom prst="star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77" name="5-конечная звезда 76"/>
          <p:cNvSpPr/>
          <p:nvPr/>
        </p:nvSpPr>
        <p:spPr>
          <a:xfrm>
            <a:off x="7812360" y="4941168"/>
            <a:ext cx="71438" cy="71438"/>
          </a:xfrm>
          <a:prstGeom prst="star5">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C000"/>
              </a:solidFill>
            </a:endParaRPr>
          </a:p>
        </p:txBody>
      </p:sp>
      <p:sp>
        <p:nvSpPr>
          <p:cNvPr id="78" name="5-конечная звезда 77"/>
          <p:cNvSpPr/>
          <p:nvPr/>
        </p:nvSpPr>
        <p:spPr>
          <a:xfrm>
            <a:off x="8172400" y="4725144"/>
            <a:ext cx="71438" cy="71438"/>
          </a:xfrm>
          <a:prstGeom prst="star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C000"/>
              </a:solidFill>
            </a:endParaRPr>
          </a:p>
        </p:txBody>
      </p:sp>
      <p:sp>
        <p:nvSpPr>
          <p:cNvPr id="87" name="5-конечная звезда 86"/>
          <p:cNvSpPr/>
          <p:nvPr/>
        </p:nvSpPr>
        <p:spPr>
          <a:xfrm>
            <a:off x="4355976" y="2708920"/>
            <a:ext cx="71438" cy="71438"/>
          </a:xfrm>
          <a:prstGeom prst="star5">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C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Тор Викинг-декабрь 2010.JPG"/>
          <p:cNvPicPr/>
          <p:nvPr/>
        </p:nvPicPr>
        <p:blipFill>
          <a:blip r:embed="rId2" cstate="print"/>
          <a:stretch>
            <a:fillRect/>
          </a:stretch>
        </p:blipFill>
        <p:spPr>
          <a:xfrm>
            <a:off x="323528" y="1484784"/>
            <a:ext cx="3672408" cy="2376264"/>
          </a:xfrm>
          <a:prstGeom prst="rect">
            <a:avLst/>
          </a:prstGeom>
          <a:scene3d>
            <a:camera prst="orthographicFront"/>
            <a:lightRig rig="threePt" dir="t"/>
          </a:scene3d>
          <a:sp3d>
            <a:bevelT/>
            <a:bevelB/>
          </a:sp3d>
        </p:spPr>
      </p:pic>
      <p:sp>
        <p:nvSpPr>
          <p:cNvPr id="5" name="TextBox 4"/>
          <p:cNvSpPr txBox="1"/>
          <p:nvPr/>
        </p:nvSpPr>
        <p:spPr>
          <a:xfrm>
            <a:off x="323528" y="548680"/>
            <a:ext cx="3744416" cy="923330"/>
          </a:xfrm>
          <a:prstGeom prst="rect">
            <a:avLst/>
          </a:prstGeom>
          <a:noFill/>
        </p:spPr>
        <p:txBody>
          <a:bodyPr wrap="square" rtlCol="0">
            <a:spAutoFit/>
          </a:bodyPr>
          <a:lstStyle/>
          <a:p>
            <a:pPr algn="ctr"/>
            <a:r>
              <a:rPr lang="en-US" b="1" dirty="0" smtClean="0">
                <a:solidFill>
                  <a:srgbClr val="002060"/>
                </a:solidFill>
                <a:latin typeface="Times New Roman" pitchFamily="18" charset="0"/>
                <a:cs typeface="Times New Roman" pitchFamily="18" charset="0"/>
              </a:rPr>
              <a:t>The Late Transit via NSR by </a:t>
            </a:r>
          </a:p>
          <a:p>
            <a:pPr algn="ctr"/>
            <a:r>
              <a:rPr lang="en-US" b="1" dirty="0" smtClean="0">
                <a:solidFill>
                  <a:srgbClr val="002060"/>
                </a:solidFill>
                <a:latin typeface="Times New Roman" pitchFamily="18" charset="0"/>
                <a:cs typeface="Times New Roman" pitchFamily="18" charset="0"/>
              </a:rPr>
              <a:t>Tor Viking II piloted by </a:t>
            </a:r>
            <a:r>
              <a:rPr lang="en-US" b="1" dirty="0" err="1" smtClean="0">
                <a:solidFill>
                  <a:srgbClr val="002060"/>
                </a:solidFill>
                <a:latin typeface="Times New Roman" pitchFamily="18" charset="0"/>
                <a:cs typeface="Times New Roman" pitchFamily="18" charset="0"/>
              </a:rPr>
              <a:t>ib</a:t>
            </a:r>
            <a:r>
              <a:rPr lang="en-US" b="1" dirty="0" smtClean="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Rossiya</a:t>
            </a:r>
            <a:endParaRPr lang="en-US" b="1" dirty="0" smtClean="0">
              <a:solidFill>
                <a:srgbClr val="002060"/>
              </a:solidFill>
              <a:latin typeface="Times New Roman" pitchFamily="18" charset="0"/>
              <a:cs typeface="Times New Roman" pitchFamily="18" charset="0"/>
            </a:endParaRPr>
          </a:p>
          <a:p>
            <a:pPr algn="ctr"/>
            <a:r>
              <a:rPr lang="en-US" b="1" dirty="0" smtClean="0">
                <a:solidFill>
                  <a:srgbClr val="002060"/>
                </a:solidFill>
                <a:latin typeface="Times New Roman" pitchFamily="18" charset="0"/>
                <a:cs typeface="Times New Roman" pitchFamily="18" charset="0"/>
              </a:rPr>
              <a:t>December 16-25, 2010</a:t>
            </a:r>
            <a:endParaRPr lang="ru-RU" b="1" dirty="0">
              <a:solidFill>
                <a:srgbClr val="002060"/>
              </a:solidFill>
              <a:latin typeface="Times New Roman" pitchFamily="18" charset="0"/>
              <a:cs typeface="Times New Roman" pitchFamily="18" charset="0"/>
            </a:endParaRPr>
          </a:p>
        </p:txBody>
      </p:sp>
      <p:pic>
        <p:nvPicPr>
          <p:cNvPr id="6" name="Рисунок 5" descr="Капитан Мышевский рейс.jpg"/>
          <p:cNvPicPr>
            <a:picLocks noChangeAspect="1"/>
          </p:cNvPicPr>
          <p:nvPr/>
        </p:nvPicPr>
        <p:blipFill>
          <a:blip r:embed="rId3" cstate="print"/>
          <a:stretch>
            <a:fillRect/>
          </a:stretch>
        </p:blipFill>
        <p:spPr>
          <a:xfrm>
            <a:off x="4716016" y="1484784"/>
            <a:ext cx="4032448" cy="2448272"/>
          </a:xfrm>
          <a:prstGeom prst="rect">
            <a:avLst/>
          </a:prstGeom>
        </p:spPr>
      </p:pic>
      <p:sp>
        <p:nvSpPr>
          <p:cNvPr id="7" name="TextBox 6"/>
          <p:cNvSpPr txBox="1"/>
          <p:nvPr/>
        </p:nvSpPr>
        <p:spPr>
          <a:xfrm>
            <a:off x="4499992" y="548680"/>
            <a:ext cx="4536504" cy="923330"/>
          </a:xfrm>
          <a:prstGeom prst="rect">
            <a:avLst/>
          </a:prstGeom>
          <a:noFill/>
        </p:spPr>
        <p:txBody>
          <a:bodyPr wrap="square" rtlCol="0">
            <a:spAutoFit/>
          </a:bodyPr>
          <a:lstStyle/>
          <a:p>
            <a:pPr algn="ctr"/>
            <a:r>
              <a:rPr lang="en-US" b="1" dirty="0" smtClean="0">
                <a:solidFill>
                  <a:srgbClr val="002060"/>
                </a:solidFill>
                <a:latin typeface="Times New Roman" pitchFamily="18" charset="0"/>
                <a:cs typeface="Times New Roman" pitchFamily="18" charset="0"/>
              </a:rPr>
              <a:t>The</a:t>
            </a:r>
            <a:r>
              <a:rPr lang="ru-RU" b="1" dirty="0" smtClean="0">
                <a:solidFill>
                  <a:srgbClr val="002060"/>
                </a:solidFill>
                <a:latin typeface="Times New Roman" pitchFamily="18" charset="0"/>
                <a:cs typeface="Times New Roman" pitchFamily="18" charset="0"/>
              </a:rPr>
              <a:t> </a:t>
            </a:r>
            <a:r>
              <a:rPr lang="en-US" b="1" dirty="0" smtClean="0">
                <a:solidFill>
                  <a:srgbClr val="002060"/>
                </a:solidFill>
                <a:latin typeface="Times New Roman" pitchFamily="18" charset="0"/>
                <a:cs typeface="Times New Roman" pitchFamily="18" charset="0"/>
              </a:rPr>
              <a:t>Early Transit via NSR by</a:t>
            </a:r>
          </a:p>
          <a:p>
            <a:pPr algn="ctr"/>
            <a:r>
              <a:rPr lang="en-US" b="1" dirty="0" err="1" smtClean="0">
                <a:solidFill>
                  <a:srgbClr val="002060"/>
                </a:solidFill>
                <a:latin typeface="Times New Roman" pitchFamily="18" charset="0"/>
                <a:cs typeface="Times New Roman" pitchFamily="18" charset="0"/>
              </a:rPr>
              <a:t>mv</a:t>
            </a:r>
            <a:r>
              <a:rPr lang="en-US" b="1" dirty="0" smtClean="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Kapitan</a:t>
            </a:r>
            <a:r>
              <a:rPr lang="en-US" b="1" dirty="0" smtClean="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Myshevskiy</a:t>
            </a:r>
            <a:r>
              <a:rPr lang="en-US" b="1" dirty="0" smtClean="0">
                <a:solidFill>
                  <a:srgbClr val="002060"/>
                </a:solidFill>
                <a:latin typeface="Times New Roman" pitchFamily="18" charset="0"/>
                <a:cs typeface="Times New Roman" pitchFamily="18" charset="0"/>
              </a:rPr>
              <a:t> piloted by </a:t>
            </a:r>
            <a:r>
              <a:rPr lang="en-US" b="1" dirty="0" err="1" smtClean="0">
                <a:solidFill>
                  <a:srgbClr val="002060"/>
                </a:solidFill>
                <a:latin typeface="Times New Roman" pitchFamily="18" charset="0"/>
                <a:cs typeface="Times New Roman" pitchFamily="18" charset="0"/>
              </a:rPr>
              <a:t>ib</a:t>
            </a:r>
            <a:r>
              <a:rPr lang="en-US" b="1" dirty="0" smtClean="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Sibir</a:t>
            </a:r>
            <a:r>
              <a:rPr lang="en-US" b="1" dirty="0" smtClean="0">
                <a:solidFill>
                  <a:srgbClr val="002060"/>
                </a:solidFill>
                <a:latin typeface="Times New Roman" pitchFamily="18" charset="0"/>
                <a:cs typeface="Times New Roman" pitchFamily="18" charset="0"/>
              </a:rPr>
              <a:t> </a:t>
            </a:r>
          </a:p>
          <a:p>
            <a:pPr algn="ctr"/>
            <a:r>
              <a:rPr lang="en-US" b="1" dirty="0" smtClean="0">
                <a:solidFill>
                  <a:srgbClr val="002060"/>
                </a:solidFill>
                <a:latin typeface="Times New Roman" pitchFamily="18" charset="0"/>
                <a:cs typeface="Times New Roman" pitchFamily="18" charset="0"/>
              </a:rPr>
              <a:t>May 28 – June 13, 1978</a:t>
            </a:r>
            <a:endParaRPr lang="ru-RU" b="1" dirty="0">
              <a:solidFill>
                <a:srgbClr val="002060"/>
              </a:solidFill>
              <a:latin typeface="Times New Roman" pitchFamily="18" charset="0"/>
              <a:cs typeface="Times New Roman" pitchFamily="18" charset="0"/>
            </a:endParaRPr>
          </a:p>
        </p:txBody>
      </p:sp>
      <p:sp>
        <p:nvSpPr>
          <p:cNvPr id="8" name="TextBox 7"/>
          <p:cNvSpPr txBox="1"/>
          <p:nvPr/>
        </p:nvSpPr>
        <p:spPr>
          <a:xfrm>
            <a:off x="323528" y="4077072"/>
            <a:ext cx="3672408" cy="2031325"/>
          </a:xfrm>
          <a:prstGeom prst="rect">
            <a:avLst/>
          </a:prstGeom>
          <a:noFill/>
        </p:spPr>
        <p:txBody>
          <a:bodyPr wrap="square" rtlCol="0">
            <a:spAutoFit/>
          </a:bodyPr>
          <a:lstStyle/>
          <a:p>
            <a:pPr indent="450215" algn="just">
              <a:spcAft>
                <a:spcPts val="0"/>
              </a:spcAft>
            </a:pPr>
            <a:r>
              <a:rPr lang="en-US" sz="1400" b="1" dirty="0" smtClean="0">
                <a:solidFill>
                  <a:srgbClr val="002060"/>
                </a:solidFill>
                <a:latin typeface="Times New Roman" pitchFamily="18" charset="0"/>
                <a:ea typeface="Calibri"/>
                <a:cs typeface="Times New Roman" pitchFamily="18" charset="0"/>
              </a:rPr>
              <a:t>The voyage by Swedish supply icebreaker Tor Viking II piloted by atomic icebreaker </a:t>
            </a:r>
            <a:r>
              <a:rPr lang="en-US" sz="1400" b="1" dirty="0" err="1" smtClean="0">
                <a:solidFill>
                  <a:srgbClr val="002060"/>
                </a:solidFill>
                <a:latin typeface="Times New Roman" pitchFamily="18" charset="0"/>
                <a:ea typeface="Calibri"/>
                <a:cs typeface="Times New Roman" pitchFamily="18" charset="0"/>
              </a:rPr>
              <a:t>Rossiya</a:t>
            </a:r>
            <a:r>
              <a:rPr lang="en-US" sz="1400" b="1" dirty="0" smtClean="0">
                <a:solidFill>
                  <a:srgbClr val="002060"/>
                </a:solidFill>
                <a:latin typeface="Times New Roman" pitchFamily="18" charset="0"/>
                <a:ea typeface="Calibri"/>
                <a:cs typeface="Times New Roman" pitchFamily="18" charset="0"/>
              </a:rPr>
              <a:t> was done a month after the official completion of summer-to-autumn navigation on the NSR. This successful transit voyage done in late December in 9 days proved that it is possible to increase the period of Arctic navigation on the NSR in winter months.</a:t>
            </a:r>
            <a:endParaRPr lang="ru-RU" sz="1400" b="1" dirty="0">
              <a:solidFill>
                <a:srgbClr val="002060"/>
              </a:solidFill>
              <a:latin typeface="Times New Roman" pitchFamily="18" charset="0"/>
              <a:ea typeface="Calibri"/>
              <a:cs typeface="Times New Roman" pitchFamily="18" charset="0"/>
            </a:endParaRPr>
          </a:p>
        </p:txBody>
      </p:sp>
      <p:sp>
        <p:nvSpPr>
          <p:cNvPr id="9" name="TextBox 8"/>
          <p:cNvSpPr txBox="1"/>
          <p:nvPr/>
        </p:nvSpPr>
        <p:spPr>
          <a:xfrm>
            <a:off x="4788024" y="4077072"/>
            <a:ext cx="3672408" cy="1600438"/>
          </a:xfrm>
          <a:prstGeom prst="rect">
            <a:avLst/>
          </a:prstGeom>
          <a:noFill/>
        </p:spPr>
        <p:txBody>
          <a:bodyPr wrap="square" rtlCol="0">
            <a:spAutoFit/>
          </a:bodyPr>
          <a:lstStyle/>
          <a:p>
            <a:pPr indent="450215" algn="just">
              <a:spcAft>
                <a:spcPts val="0"/>
              </a:spcAft>
            </a:pPr>
            <a:r>
              <a:rPr lang="en-US" sz="1400" b="1" dirty="0" err="1" smtClean="0">
                <a:solidFill>
                  <a:srgbClr val="002060"/>
                </a:solidFill>
                <a:latin typeface="Times New Roman" pitchFamily="18" charset="0"/>
                <a:ea typeface="Calibri"/>
                <a:cs typeface="Times New Roman" pitchFamily="18" charset="0"/>
              </a:rPr>
              <a:t>Mv</a:t>
            </a:r>
            <a:r>
              <a:rPr lang="en-US" sz="1400" b="1" dirty="0" smtClean="0">
                <a:solidFill>
                  <a:srgbClr val="002060"/>
                </a:solidFill>
                <a:latin typeface="Times New Roman" pitchFamily="18" charset="0"/>
                <a:ea typeface="Calibri"/>
                <a:cs typeface="Times New Roman" pitchFamily="18" charset="0"/>
              </a:rPr>
              <a:t> </a:t>
            </a:r>
            <a:r>
              <a:rPr lang="en-US" sz="1400" b="1" dirty="0" err="1" smtClean="0">
                <a:solidFill>
                  <a:srgbClr val="002060"/>
                </a:solidFill>
                <a:latin typeface="Times New Roman" pitchFamily="18" charset="0"/>
                <a:ea typeface="Calibri"/>
                <a:cs typeface="Times New Roman" pitchFamily="18" charset="0"/>
              </a:rPr>
              <a:t>Kapitan</a:t>
            </a:r>
            <a:r>
              <a:rPr lang="en-US" sz="1400" b="1" dirty="0" smtClean="0">
                <a:solidFill>
                  <a:srgbClr val="002060"/>
                </a:solidFill>
                <a:latin typeface="Times New Roman" pitchFamily="18" charset="0"/>
                <a:ea typeface="Calibri"/>
                <a:cs typeface="Times New Roman" pitchFamily="18" charset="0"/>
              </a:rPr>
              <a:t> </a:t>
            </a:r>
            <a:r>
              <a:rPr lang="en-US" sz="1400" b="1" dirty="0" err="1" smtClean="0">
                <a:solidFill>
                  <a:srgbClr val="002060"/>
                </a:solidFill>
                <a:latin typeface="Times New Roman" pitchFamily="18" charset="0"/>
                <a:ea typeface="Calibri"/>
                <a:cs typeface="Times New Roman" pitchFamily="18" charset="0"/>
              </a:rPr>
              <a:t>Myshevskiy</a:t>
            </a:r>
            <a:r>
              <a:rPr lang="en-US" sz="1400" b="1" dirty="0" smtClean="0">
                <a:solidFill>
                  <a:srgbClr val="002060"/>
                </a:solidFill>
                <a:latin typeface="Times New Roman" pitchFamily="18" charset="0"/>
                <a:ea typeface="Calibri"/>
                <a:cs typeface="Times New Roman" pitchFamily="18" charset="0"/>
              </a:rPr>
              <a:t> left port of Murmansk on May 26, 1978 with cargo for Polar Station – 24. On May 28 she was taken under </a:t>
            </a:r>
            <a:r>
              <a:rPr lang="en-US" sz="1400" b="1" dirty="0" err="1" smtClean="0">
                <a:solidFill>
                  <a:srgbClr val="002060"/>
                </a:solidFill>
                <a:latin typeface="Times New Roman" pitchFamily="18" charset="0"/>
                <a:ea typeface="Calibri"/>
                <a:cs typeface="Times New Roman" pitchFamily="18" charset="0"/>
              </a:rPr>
              <a:t>pilotage</a:t>
            </a:r>
            <a:r>
              <a:rPr lang="en-US" sz="1400" b="1" dirty="0" smtClean="0">
                <a:solidFill>
                  <a:srgbClr val="002060"/>
                </a:solidFill>
                <a:latin typeface="Times New Roman" pitchFamily="18" charset="0"/>
                <a:ea typeface="Calibri"/>
                <a:cs typeface="Times New Roman" pitchFamily="18" charset="0"/>
              </a:rPr>
              <a:t> by atomic </a:t>
            </a:r>
            <a:r>
              <a:rPr lang="en-US" sz="1400" b="1" dirty="0" err="1" smtClean="0">
                <a:solidFill>
                  <a:srgbClr val="002060"/>
                </a:solidFill>
                <a:latin typeface="Times New Roman" pitchFamily="18" charset="0"/>
                <a:ea typeface="Calibri"/>
                <a:cs typeface="Times New Roman" pitchFamily="18" charset="0"/>
              </a:rPr>
              <a:t>ib</a:t>
            </a:r>
            <a:r>
              <a:rPr lang="en-US" sz="1400" b="1" dirty="0" smtClean="0">
                <a:solidFill>
                  <a:srgbClr val="002060"/>
                </a:solidFill>
                <a:latin typeface="Times New Roman" pitchFamily="18" charset="0"/>
                <a:ea typeface="Calibri"/>
                <a:cs typeface="Times New Roman" pitchFamily="18" charset="0"/>
              </a:rPr>
              <a:t> </a:t>
            </a:r>
            <a:r>
              <a:rPr lang="en-US" sz="1400" b="1" dirty="0" err="1" smtClean="0">
                <a:solidFill>
                  <a:srgbClr val="002060"/>
                </a:solidFill>
                <a:latin typeface="Times New Roman" pitchFamily="18" charset="0"/>
                <a:ea typeface="Calibri"/>
                <a:cs typeface="Times New Roman" pitchFamily="18" charset="0"/>
              </a:rPr>
              <a:t>Sibir</a:t>
            </a:r>
            <a:r>
              <a:rPr lang="en-US" sz="1400" b="1" dirty="0" smtClean="0">
                <a:solidFill>
                  <a:srgbClr val="002060"/>
                </a:solidFill>
                <a:latin typeface="Times New Roman" pitchFamily="18" charset="0"/>
                <a:ea typeface="Calibri"/>
                <a:cs typeface="Times New Roman" pitchFamily="18" charset="0"/>
              </a:rPr>
              <a:t> near Novaya Zemlya and brought to Bering Strait on June 13. </a:t>
            </a:r>
            <a:r>
              <a:rPr lang="en-US" sz="1400" b="1" dirty="0" err="1" smtClean="0">
                <a:solidFill>
                  <a:srgbClr val="002060"/>
                </a:solidFill>
                <a:latin typeface="Times New Roman" pitchFamily="18" charset="0"/>
                <a:ea typeface="Calibri"/>
                <a:cs typeface="Times New Roman" pitchFamily="18" charset="0"/>
              </a:rPr>
              <a:t>Kapitan</a:t>
            </a:r>
            <a:r>
              <a:rPr lang="en-US" sz="1400" b="1" dirty="0" smtClean="0">
                <a:solidFill>
                  <a:srgbClr val="002060"/>
                </a:solidFill>
                <a:latin typeface="Times New Roman" pitchFamily="18" charset="0"/>
                <a:ea typeface="Calibri"/>
                <a:cs typeface="Times New Roman" pitchFamily="18" charset="0"/>
              </a:rPr>
              <a:t> </a:t>
            </a:r>
            <a:r>
              <a:rPr lang="en-US" sz="1400" b="1" dirty="0" err="1" smtClean="0">
                <a:solidFill>
                  <a:srgbClr val="002060"/>
                </a:solidFill>
                <a:latin typeface="Times New Roman" pitchFamily="18" charset="0"/>
                <a:ea typeface="Calibri"/>
                <a:cs typeface="Times New Roman" pitchFamily="18" charset="0"/>
              </a:rPr>
              <a:t>Myshevskiy</a:t>
            </a:r>
            <a:r>
              <a:rPr lang="en-US" sz="1400" b="1" dirty="0" smtClean="0">
                <a:solidFill>
                  <a:srgbClr val="002060"/>
                </a:solidFill>
                <a:latin typeface="Times New Roman" pitchFamily="18" charset="0"/>
                <a:ea typeface="Calibri"/>
                <a:cs typeface="Times New Roman" pitchFamily="18" charset="0"/>
              </a:rPr>
              <a:t> called on port of </a:t>
            </a:r>
            <a:r>
              <a:rPr lang="en-US" sz="1400" b="1" dirty="0" err="1" smtClean="0">
                <a:solidFill>
                  <a:srgbClr val="002060"/>
                </a:solidFill>
                <a:latin typeface="Times New Roman" pitchFamily="18" charset="0"/>
                <a:ea typeface="Calibri"/>
                <a:cs typeface="Times New Roman" pitchFamily="18" charset="0"/>
              </a:rPr>
              <a:t>Magadan</a:t>
            </a:r>
            <a:r>
              <a:rPr lang="en-US" sz="1400" b="1" dirty="0" smtClean="0">
                <a:solidFill>
                  <a:srgbClr val="002060"/>
                </a:solidFill>
                <a:latin typeface="Times New Roman" pitchFamily="18" charset="0"/>
                <a:ea typeface="Calibri"/>
                <a:cs typeface="Times New Roman" pitchFamily="18" charset="0"/>
              </a:rPr>
              <a:t> on June 22, 1978.  </a:t>
            </a:r>
            <a:endParaRPr lang="ru-RU" sz="1400" b="1" dirty="0">
              <a:solidFill>
                <a:srgbClr val="002060"/>
              </a:solidFill>
              <a:latin typeface="Times New Roman" pitchFamily="18" charset="0"/>
              <a:ea typeface="Calibri"/>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P1070155.JPG"/>
          <p:cNvPicPr>
            <a:picLocks noChangeAspect="1"/>
          </p:cNvPicPr>
          <p:nvPr/>
        </p:nvPicPr>
        <p:blipFill>
          <a:blip r:embed="rId2" cstate="print"/>
          <a:stretch>
            <a:fillRect/>
          </a:stretch>
        </p:blipFill>
        <p:spPr>
          <a:xfrm>
            <a:off x="611560" y="1340768"/>
            <a:ext cx="7992888" cy="4253753"/>
          </a:xfrm>
          <a:prstGeom prst="rect">
            <a:avLst/>
          </a:prstGeom>
        </p:spPr>
      </p:pic>
      <p:sp>
        <p:nvSpPr>
          <p:cNvPr id="6" name="TextBox 5"/>
          <p:cNvSpPr txBox="1"/>
          <p:nvPr/>
        </p:nvSpPr>
        <p:spPr>
          <a:xfrm>
            <a:off x="179512" y="404664"/>
            <a:ext cx="8784976" cy="646331"/>
          </a:xfrm>
          <a:prstGeom prst="rect">
            <a:avLst/>
          </a:prstGeom>
          <a:noFill/>
        </p:spPr>
        <p:txBody>
          <a:bodyPr wrap="square" rtlCol="0">
            <a:spAutoFit/>
          </a:bodyPr>
          <a:lstStyle/>
          <a:p>
            <a:pPr algn="ctr"/>
            <a:r>
              <a:rPr lang="en-US" b="1" dirty="0" err="1" smtClean="0">
                <a:solidFill>
                  <a:srgbClr val="002060"/>
                </a:solidFill>
                <a:latin typeface="Times New Roman" pitchFamily="18" charset="0"/>
                <a:cs typeface="Times New Roman" pitchFamily="18" charset="0"/>
              </a:rPr>
              <a:t>Mv</a:t>
            </a:r>
            <a:r>
              <a:rPr lang="en-US" b="1" dirty="0" smtClean="0">
                <a:solidFill>
                  <a:srgbClr val="002060"/>
                </a:solidFill>
                <a:latin typeface="Times New Roman" pitchFamily="18" charset="0"/>
                <a:cs typeface="Times New Roman" pitchFamily="18" charset="0"/>
              </a:rPr>
              <a:t> Nordic Orion carrying 66 000 t of Iron Ore from Murmansk, Russia </a:t>
            </a:r>
          </a:p>
          <a:p>
            <a:pPr algn="ctr"/>
            <a:r>
              <a:rPr lang="en-US" b="1" dirty="0" smtClean="0">
                <a:solidFill>
                  <a:srgbClr val="002060"/>
                </a:solidFill>
                <a:latin typeface="Times New Roman" pitchFamily="18" charset="0"/>
                <a:cs typeface="Times New Roman" pitchFamily="18" charset="0"/>
              </a:rPr>
              <a:t>to </a:t>
            </a:r>
            <a:r>
              <a:rPr lang="en-US" b="1" dirty="0" err="1" smtClean="0">
                <a:solidFill>
                  <a:srgbClr val="002060"/>
                </a:solidFill>
                <a:latin typeface="Times New Roman" pitchFamily="18" charset="0"/>
                <a:cs typeface="Times New Roman" pitchFamily="18" charset="0"/>
              </a:rPr>
              <a:t>Lanshan</a:t>
            </a:r>
            <a:r>
              <a:rPr lang="en-US" b="1" dirty="0" smtClean="0">
                <a:solidFill>
                  <a:srgbClr val="002060"/>
                </a:solidFill>
                <a:latin typeface="Times New Roman" pitchFamily="18" charset="0"/>
                <a:cs typeface="Times New Roman" pitchFamily="18" charset="0"/>
              </a:rPr>
              <a:t>, China via the NSR  </a:t>
            </a:r>
            <a:endParaRPr lang="ru-RU" b="1" dirty="0">
              <a:solidFill>
                <a:srgbClr val="002060"/>
              </a:solidFill>
              <a:latin typeface="Times New Roman" pitchFamily="18" charset="0"/>
              <a:cs typeface="Times New Roman" pitchFamily="18" charset="0"/>
            </a:endParaRPr>
          </a:p>
        </p:txBody>
      </p:sp>
      <p:sp>
        <p:nvSpPr>
          <p:cNvPr id="7" name="TextBox 6"/>
          <p:cNvSpPr txBox="1"/>
          <p:nvPr/>
        </p:nvSpPr>
        <p:spPr>
          <a:xfrm>
            <a:off x="611560" y="5085184"/>
            <a:ext cx="1728192" cy="369332"/>
          </a:xfrm>
          <a:prstGeom prst="rect">
            <a:avLst/>
          </a:prstGeom>
          <a:noFill/>
        </p:spPr>
        <p:txBody>
          <a:bodyPr wrap="square" rtlCol="0">
            <a:spAutoFit/>
          </a:bodyPr>
          <a:lstStyle/>
          <a:p>
            <a:pPr algn="ctr"/>
            <a:r>
              <a:rPr lang="en-US" b="1" dirty="0" smtClean="0">
                <a:solidFill>
                  <a:srgbClr val="002060"/>
                </a:solidFill>
                <a:latin typeface="Times New Roman" pitchFamily="18" charset="0"/>
                <a:cs typeface="Times New Roman" pitchFamily="18" charset="0"/>
              </a:rPr>
              <a:t>July 07, 2013</a:t>
            </a:r>
            <a:endParaRPr lang="ru-RU"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DFqufx-Ghjgjynbc.jpg"/>
          <p:cNvPicPr>
            <a:picLocks noChangeAspect="1"/>
          </p:cNvPicPr>
          <p:nvPr/>
        </p:nvPicPr>
        <p:blipFill>
          <a:blip r:embed="rId2" cstate="print"/>
          <a:stretch>
            <a:fillRect/>
          </a:stretch>
        </p:blipFill>
        <p:spPr>
          <a:xfrm>
            <a:off x="4050547" y="980729"/>
            <a:ext cx="4913940" cy="3024335"/>
          </a:xfrm>
          <a:prstGeom prst="rect">
            <a:avLst/>
          </a:prstGeom>
        </p:spPr>
      </p:pic>
      <p:pic>
        <p:nvPicPr>
          <p:cNvPr id="5" name="Рисунок 4" descr="Propontis.JPG"/>
          <p:cNvPicPr>
            <a:picLocks noChangeAspect="1"/>
          </p:cNvPicPr>
          <p:nvPr/>
        </p:nvPicPr>
        <p:blipFill>
          <a:blip r:embed="rId3" cstate="print"/>
          <a:stretch>
            <a:fillRect/>
          </a:stretch>
        </p:blipFill>
        <p:spPr>
          <a:xfrm>
            <a:off x="353153" y="3789040"/>
            <a:ext cx="4697220" cy="2956829"/>
          </a:xfrm>
          <a:prstGeom prst="rect">
            <a:avLst/>
          </a:prstGeom>
        </p:spPr>
      </p:pic>
      <p:sp>
        <p:nvSpPr>
          <p:cNvPr id="6" name="TextBox 5"/>
          <p:cNvSpPr txBox="1"/>
          <p:nvPr/>
        </p:nvSpPr>
        <p:spPr>
          <a:xfrm>
            <a:off x="395536" y="188640"/>
            <a:ext cx="8424936" cy="707886"/>
          </a:xfrm>
          <a:prstGeom prst="rect">
            <a:avLst/>
          </a:prstGeom>
          <a:noFill/>
        </p:spPr>
        <p:txBody>
          <a:bodyPr wrap="square" rtlCol="0">
            <a:spAutoFit/>
          </a:bodyPr>
          <a:lstStyle/>
          <a:p>
            <a:pPr algn="ctr"/>
            <a:r>
              <a:rPr lang="en-US" sz="2000" b="1" dirty="0" smtClean="0">
                <a:solidFill>
                  <a:srgbClr val="002060"/>
                </a:solidFill>
                <a:latin typeface="Times New Roman" pitchFamily="18" charset="0"/>
                <a:cs typeface="Times New Roman" pitchFamily="18" charset="0"/>
              </a:rPr>
              <a:t>Mt </a:t>
            </a:r>
            <a:r>
              <a:rPr lang="en-US" sz="2000" b="1" dirty="0" err="1" smtClean="0">
                <a:solidFill>
                  <a:srgbClr val="002060"/>
                </a:solidFill>
                <a:latin typeface="Times New Roman" pitchFamily="18" charset="0"/>
                <a:cs typeface="Times New Roman" pitchFamily="18" charset="0"/>
              </a:rPr>
              <a:t>Propontis</a:t>
            </a:r>
            <a:endParaRPr lang="en-US" sz="2000" b="1" dirty="0" smtClean="0">
              <a:solidFill>
                <a:srgbClr val="002060"/>
              </a:solidFill>
              <a:latin typeface="Times New Roman" pitchFamily="18" charset="0"/>
              <a:cs typeface="Times New Roman" pitchFamily="18" charset="0"/>
            </a:endParaRPr>
          </a:p>
          <a:p>
            <a:pPr algn="ctr"/>
            <a:r>
              <a:rPr lang="en-US" sz="2000" b="1" dirty="0" smtClean="0">
                <a:solidFill>
                  <a:srgbClr val="002060"/>
                </a:solidFill>
                <a:latin typeface="Times New Roman" pitchFamily="18" charset="0"/>
                <a:cs typeface="Times New Roman" pitchFamily="18" charset="0"/>
              </a:rPr>
              <a:t>Deadweight : 117 055 t </a:t>
            </a:r>
            <a:endParaRPr lang="ru-RU" sz="2000" b="1" dirty="0">
              <a:solidFill>
                <a:srgbClr val="002060"/>
              </a:solidFill>
              <a:latin typeface="Times New Roman" pitchFamily="18" charset="0"/>
              <a:cs typeface="Times New Roman" pitchFamily="18" charset="0"/>
            </a:endParaRPr>
          </a:p>
        </p:txBody>
      </p:sp>
      <p:sp>
        <p:nvSpPr>
          <p:cNvPr id="7" name="TextBox 6"/>
          <p:cNvSpPr txBox="1"/>
          <p:nvPr/>
        </p:nvSpPr>
        <p:spPr>
          <a:xfrm>
            <a:off x="251520" y="1484784"/>
            <a:ext cx="3888432" cy="1200329"/>
          </a:xfrm>
          <a:prstGeom prst="rect">
            <a:avLst/>
          </a:prstGeom>
          <a:noFill/>
        </p:spPr>
        <p:txBody>
          <a:bodyPr wrap="square" rtlCol="0">
            <a:spAutoFit/>
          </a:bodyPr>
          <a:lstStyle/>
          <a:p>
            <a:r>
              <a:rPr lang="en-US" b="1" dirty="0" smtClean="0">
                <a:solidFill>
                  <a:srgbClr val="002060"/>
                </a:solidFill>
                <a:latin typeface="Times New Roman" pitchFamily="18" charset="0"/>
                <a:cs typeface="Times New Roman" pitchFamily="18" charset="0"/>
              </a:rPr>
              <a:t>Cargo: naphtha 79 846 t</a:t>
            </a:r>
          </a:p>
          <a:p>
            <a:r>
              <a:rPr lang="en-US" b="1" dirty="0" smtClean="0">
                <a:solidFill>
                  <a:srgbClr val="002060"/>
                </a:solidFill>
                <a:latin typeface="Times New Roman" pitchFamily="18" charset="0"/>
                <a:cs typeface="Times New Roman" pitchFamily="18" charset="0"/>
              </a:rPr>
              <a:t>Loading Port: </a:t>
            </a:r>
            <a:r>
              <a:rPr lang="en-US" b="1" dirty="0" err="1" smtClean="0">
                <a:solidFill>
                  <a:srgbClr val="002060"/>
                </a:solidFill>
                <a:latin typeface="Times New Roman" pitchFamily="18" charset="0"/>
                <a:cs typeface="Times New Roman" pitchFamily="18" charset="0"/>
              </a:rPr>
              <a:t>Mongstad</a:t>
            </a:r>
            <a:r>
              <a:rPr lang="en-US" b="1" dirty="0" smtClean="0">
                <a:solidFill>
                  <a:srgbClr val="002060"/>
                </a:solidFill>
                <a:latin typeface="Times New Roman" pitchFamily="18" charset="0"/>
                <a:cs typeface="Times New Roman" pitchFamily="18" charset="0"/>
              </a:rPr>
              <a:t>, Norway</a:t>
            </a:r>
          </a:p>
          <a:p>
            <a:r>
              <a:rPr lang="en-US" b="1" dirty="0" smtClean="0">
                <a:solidFill>
                  <a:srgbClr val="002060"/>
                </a:solidFill>
                <a:latin typeface="Times New Roman" pitchFamily="18" charset="0"/>
                <a:cs typeface="Times New Roman" pitchFamily="18" charset="0"/>
              </a:rPr>
              <a:t>Destination Port: </a:t>
            </a:r>
            <a:r>
              <a:rPr lang="en-US" b="1" dirty="0" err="1" smtClean="0">
                <a:solidFill>
                  <a:srgbClr val="002060"/>
                </a:solidFill>
                <a:latin typeface="Times New Roman" pitchFamily="18" charset="0"/>
                <a:cs typeface="Times New Roman" pitchFamily="18" charset="0"/>
              </a:rPr>
              <a:t>Mizushima</a:t>
            </a:r>
            <a:r>
              <a:rPr lang="en-US" b="1" dirty="0" smtClean="0">
                <a:solidFill>
                  <a:srgbClr val="002060"/>
                </a:solidFill>
                <a:latin typeface="Times New Roman" pitchFamily="18" charset="0"/>
                <a:cs typeface="Times New Roman" pitchFamily="18" charset="0"/>
              </a:rPr>
              <a:t>, Japan </a:t>
            </a:r>
          </a:p>
          <a:p>
            <a:r>
              <a:rPr lang="en-US" b="1" dirty="0" smtClean="0">
                <a:solidFill>
                  <a:srgbClr val="002060"/>
                </a:solidFill>
                <a:latin typeface="Times New Roman" pitchFamily="18" charset="0"/>
                <a:cs typeface="Times New Roman" pitchFamily="18" charset="0"/>
              </a:rPr>
              <a:t>NSR period: 24.07-05.08.13</a:t>
            </a:r>
            <a:endParaRPr lang="ru-RU" b="1" dirty="0">
              <a:solidFill>
                <a:srgbClr val="002060"/>
              </a:solidFill>
              <a:latin typeface="Times New Roman" pitchFamily="18" charset="0"/>
              <a:cs typeface="Times New Roman" pitchFamily="18" charset="0"/>
            </a:endParaRPr>
          </a:p>
        </p:txBody>
      </p:sp>
      <p:sp>
        <p:nvSpPr>
          <p:cNvPr id="8" name="TextBox 7"/>
          <p:cNvSpPr txBox="1"/>
          <p:nvPr/>
        </p:nvSpPr>
        <p:spPr>
          <a:xfrm>
            <a:off x="5471592" y="4653136"/>
            <a:ext cx="3672408" cy="1200329"/>
          </a:xfrm>
          <a:prstGeom prst="rect">
            <a:avLst/>
          </a:prstGeom>
          <a:noFill/>
        </p:spPr>
        <p:txBody>
          <a:bodyPr wrap="square" rtlCol="0">
            <a:spAutoFit/>
          </a:bodyPr>
          <a:lstStyle/>
          <a:p>
            <a:r>
              <a:rPr lang="en-US" b="1" dirty="0" smtClean="0">
                <a:solidFill>
                  <a:srgbClr val="002060"/>
                </a:solidFill>
                <a:latin typeface="Times New Roman" pitchFamily="18" charset="0"/>
                <a:cs typeface="Times New Roman" pitchFamily="18" charset="0"/>
              </a:rPr>
              <a:t>Cargo: gasoil 109 090 t</a:t>
            </a:r>
          </a:p>
          <a:p>
            <a:r>
              <a:rPr lang="en-US" b="1" dirty="0" smtClean="0">
                <a:solidFill>
                  <a:srgbClr val="002060"/>
                </a:solidFill>
                <a:latin typeface="Times New Roman" pitchFamily="18" charset="0"/>
                <a:cs typeface="Times New Roman" pitchFamily="18" charset="0"/>
              </a:rPr>
              <a:t>Loading Port: Ulsan, Korea</a:t>
            </a:r>
          </a:p>
          <a:p>
            <a:r>
              <a:rPr lang="en-US" b="1" dirty="0" smtClean="0">
                <a:solidFill>
                  <a:srgbClr val="002060"/>
                </a:solidFill>
                <a:latin typeface="Times New Roman" pitchFamily="18" charset="0"/>
                <a:cs typeface="Times New Roman" pitchFamily="18" charset="0"/>
              </a:rPr>
              <a:t>Destination Port: Skaw, Denmark</a:t>
            </a:r>
          </a:p>
          <a:p>
            <a:r>
              <a:rPr lang="en-US" b="1" dirty="0" smtClean="0">
                <a:solidFill>
                  <a:srgbClr val="002060"/>
                </a:solidFill>
                <a:latin typeface="Times New Roman" pitchFamily="18" charset="0"/>
                <a:cs typeface="Times New Roman" pitchFamily="18" charset="0"/>
              </a:rPr>
              <a:t>NSR period: 25.09-06.10.13</a:t>
            </a:r>
            <a:endParaRPr lang="ru-RU"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778098"/>
          </a:xfrm>
        </p:spPr>
        <p:txBody>
          <a:bodyPr>
            <a:normAutofit/>
          </a:bodyPr>
          <a:lstStyle/>
          <a:p>
            <a:r>
              <a:rPr lang="en-US" sz="2800" b="1" dirty="0" smtClean="0">
                <a:solidFill>
                  <a:srgbClr val="002060"/>
                </a:solidFill>
                <a:latin typeface="Times New Roman" pitchFamily="18" charset="0"/>
                <a:cs typeface="Times New Roman" pitchFamily="18" charset="0"/>
              </a:rPr>
              <a:t>LNG Transit via the Northern Sea Route</a:t>
            </a:r>
            <a:endParaRPr lang="ru-RU" sz="2800" b="1" dirty="0">
              <a:solidFill>
                <a:srgbClr val="002060"/>
              </a:solidFill>
              <a:latin typeface="Times New Roman" pitchFamily="18" charset="0"/>
              <a:cs typeface="Times New Roman" pitchFamily="18" charset="0"/>
            </a:endParaRPr>
          </a:p>
        </p:txBody>
      </p:sp>
      <p:pic>
        <p:nvPicPr>
          <p:cNvPr id="5" name="Рисунок 4" descr="IMG_4317_1_новый размер.jpg"/>
          <p:cNvPicPr>
            <a:picLocks noChangeAspect="1"/>
          </p:cNvPicPr>
          <p:nvPr/>
        </p:nvPicPr>
        <p:blipFill>
          <a:blip r:embed="rId2" cstate="print"/>
          <a:stretch>
            <a:fillRect/>
          </a:stretch>
        </p:blipFill>
        <p:spPr>
          <a:xfrm>
            <a:off x="4355976" y="1196752"/>
            <a:ext cx="4478236" cy="2698640"/>
          </a:xfrm>
          <a:prstGeom prst="rect">
            <a:avLst/>
          </a:prstGeom>
        </p:spPr>
      </p:pic>
      <p:sp>
        <p:nvSpPr>
          <p:cNvPr id="6" name="TextBox 5"/>
          <p:cNvSpPr txBox="1"/>
          <p:nvPr/>
        </p:nvSpPr>
        <p:spPr>
          <a:xfrm>
            <a:off x="323528" y="1196752"/>
            <a:ext cx="3672408" cy="2616101"/>
          </a:xfrm>
          <a:prstGeom prst="rect">
            <a:avLst/>
          </a:prstGeom>
          <a:noFill/>
        </p:spPr>
        <p:txBody>
          <a:bodyPr wrap="square" rtlCol="0">
            <a:spAutoFit/>
          </a:bodyPr>
          <a:lstStyle/>
          <a:p>
            <a:r>
              <a:rPr lang="en-US" sz="2400" b="1" dirty="0" smtClean="0">
                <a:solidFill>
                  <a:srgbClr val="002060"/>
                </a:solidFill>
                <a:latin typeface="Times New Roman" pitchFamily="18" charset="0"/>
                <a:cs typeface="Times New Roman" pitchFamily="18" charset="0"/>
              </a:rPr>
              <a:t>LNG</a:t>
            </a:r>
            <a:r>
              <a:rPr lang="ru-RU" sz="2400" b="1" dirty="0" smtClean="0">
                <a:solidFill>
                  <a:srgbClr val="002060"/>
                </a:solidFill>
                <a:latin typeface="Times New Roman" pitchFamily="18" charset="0"/>
                <a:cs typeface="Times New Roman" pitchFamily="18" charset="0"/>
              </a:rPr>
              <a:t> </a:t>
            </a:r>
            <a:r>
              <a:rPr lang="en-US" sz="2400" b="1" dirty="0" smtClean="0">
                <a:solidFill>
                  <a:srgbClr val="002060"/>
                </a:solidFill>
                <a:latin typeface="Times New Roman" pitchFamily="18" charset="0"/>
                <a:cs typeface="Times New Roman" pitchFamily="18" charset="0"/>
              </a:rPr>
              <a:t>Ob River</a:t>
            </a:r>
          </a:p>
          <a:p>
            <a:r>
              <a:rPr lang="en-US" sz="2000" b="1" dirty="0" smtClean="0">
                <a:solidFill>
                  <a:srgbClr val="002060"/>
                </a:solidFill>
                <a:latin typeface="Times New Roman" pitchFamily="18" charset="0"/>
                <a:cs typeface="Times New Roman" pitchFamily="18" charset="0"/>
              </a:rPr>
              <a:t>Ice Class</a:t>
            </a:r>
            <a:r>
              <a:rPr lang="ru-RU" sz="2000" b="1" dirty="0" smtClean="0">
                <a:solidFill>
                  <a:srgbClr val="002060"/>
                </a:solidFill>
                <a:latin typeface="Times New Roman" pitchFamily="18" charset="0"/>
                <a:cs typeface="Times New Roman" pitchFamily="18" charset="0"/>
              </a:rPr>
              <a:t>: </a:t>
            </a:r>
            <a:r>
              <a:rPr lang="en-US" sz="2000" b="1" dirty="0" smtClean="0">
                <a:solidFill>
                  <a:srgbClr val="002060"/>
                </a:solidFill>
                <a:latin typeface="Times New Roman" pitchFamily="18" charset="0"/>
                <a:cs typeface="Times New Roman" pitchFamily="18" charset="0"/>
              </a:rPr>
              <a:t>1A (Arc 4) </a:t>
            </a:r>
          </a:p>
          <a:p>
            <a:r>
              <a:rPr lang="en-US" sz="2000" b="1" dirty="0" smtClean="0">
                <a:solidFill>
                  <a:srgbClr val="002060"/>
                </a:solidFill>
                <a:latin typeface="Times New Roman" pitchFamily="18" charset="0"/>
                <a:cs typeface="Times New Roman" pitchFamily="18" charset="0"/>
              </a:rPr>
              <a:t>Cargo capacity</a:t>
            </a:r>
            <a:r>
              <a:rPr lang="ru-RU" sz="2000" b="1" dirty="0" smtClean="0">
                <a:solidFill>
                  <a:srgbClr val="002060"/>
                </a:solidFill>
                <a:latin typeface="Times New Roman" pitchFamily="18" charset="0"/>
                <a:cs typeface="Times New Roman" pitchFamily="18" charset="0"/>
              </a:rPr>
              <a:t>:</a:t>
            </a:r>
            <a:r>
              <a:rPr lang="en-US" sz="2000" b="1" dirty="0" smtClean="0">
                <a:solidFill>
                  <a:srgbClr val="002060"/>
                </a:solidFill>
                <a:latin typeface="Times New Roman" pitchFamily="18" charset="0"/>
                <a:cs typeface="Times New Roman" pitchFamily="18" charset="0"/>
              </a:rPr>
              <a:t> 149 755 m</a:t>
            </a:r>
            <a:r>
              <a:rPr lang="ru-RU" sz="2000" b="1" dirty="0" smtClean="0">
                <a:solidFill>
                  <a:srgbClr val="002060"/>
                </a:solidFill>
                <a:latin typeface="Times New Roman" pitchFamily="18" charset="0"/>
                <a:cs typeface="Times New Roman" pitchFamily="18" charset="0"/>
              </a:rPr>
              <a:t>3</a:t>
            </a:r>
            <a:endParaRPr lang="en-US" sz="2000" b="1" dirty="0" smtClean="0">
              <a:solidFill>
                <a:srgbClr val="002060"/>
              </a:solidFill>
              <a:latin typeface="Times New Roman" pitchFamily="18" charset="0"/>
              <a:cs typeface="Times New Roman" pitchFamily="18" charset="0"/>
            </a:endParaRPr>
          </a:p>
          <a:p>
            <a:r>
              <a:rPr lang="en-US" sz="2000" b="1" dirty="0" smtClean="0">
                <a:solidFill>
                  <a:srgbClr val="002060"/>
                </a:solidFill>
                <a:latin typeface="Times New Roman" pitchFamily="18" charset="0"/>
                <a:cs typeface="Times New Roman" pitchFamily="18" charset="0"/>
              </a:rPr>
              <a:t>Ballast: </a:t>
            </a:r>
          </a:p>
          <a:p>
            <a:r>
              <a:rPr lang="en-US" sz="2000" b="1" dirty="0" smtClean="0">
                <a:solidFill>
                  <a:srgbClr val="002060"/>
                </a:solidFill>
                <a:latin typeface="Times New Roman" pitchFamily="18" charset="0"/>
                <a:cs typeface="Times New Roman" pitchFamily="18" charset="0"/>
              </a:rPr>
              <a:t>Westbound 08-16.10.2012</a:t>
            </a:r>
          </a:p>
          <a:p>
            <a:r>
              <a:rPr lang="en-US" sz="2000" b="1" dirty="0" smtClean="0">
                <a:solidFill>
                  <a:srgbClr val="002060"/>
                </a:solidFill>
                <a:latin typeface="Times New Roman" pitchFamily="18" charset="0"/>
                <a:cs typeface="Times New Roman" pitchFamily="18" charset="0"/>
              </a:rPr>
              <a:t>Cargo:</a:t>
            </a:r>
          </a:p>
          <a:p>
            <a:r>
              <a:rPr lang="en-US" sz="2000" b="1" dirty="0" smtClean="0">
                <a:solidFill>
                  <a:srgbClr val="002060"/>
                </a:solidFill>
                <a:latin typeface="Times New Roman" pitchFamily="18" charset="0"/>
                <a:cs typeface="Times New Roman" pitchFamily="18" charset="0"/>
              </a:rPr>
              <a:t>Eastbound 09-18.11.2012 </a:t>
            </a:r>
          </a:p>
          <a:p>
            <a:r>
              <a:rPr lang="en-US" sz="2000" b="1" dirty="0" smtClean="0">
                <a:solidFill>
                  <a:srgbClr val="002060"/>
                </a:solidFill>
                <a:latin typeface="Times New Roman" pitchFamily="18" charset="0"/>
                <a:cs typeface="Times New Roman" pitchFamily="18" charset="0"/>
              </a:rPr>
              <a:t>  </a:t>
            </a:r>
            <a:endParaRPr lang="ru-RU" sz="2000" b="1" dirty="0">
              <a:solidFill>
                <a:srgbClr val="002060"/>
              </a:solidFill>
              <a:latin typeface="Times New Roman" pitchFamily="18" charset="0"/>
              <a:cs typeface="Times New Roman" pitchFamily="18" charset="0"/>
            </a:endParaRPr>
          </a:p>
        </p:txBody>
      </p:sp>
      <p:sp>
        <p:nvSpPr>
          <p:cNvPr id="8" name="TextBox 7"/>
          <p:cNvSpPr txBox="1"/>
          <p:nvPr/>
        </p:nvSpPr>
        <p:spPr>
          <a:xfrm>
            <a:off x="5292080" y="4509120"/>
            <a:ext cx="3672408" cy="400110"/>
          </a:xfrm>
          <a:prstGeom prst="rect">
            <a:avLst/>
          </a:prstGeom>
          <a:noFill/>
        </p:spPr>
        <p:txBody>
          <a:bodyPr wrap="square" rtlCol="0">
            <a:spAutoFit/>
          </a:bodyPr>
          <a:lstStyle/>
          <a:p>
            <a:endParaRPr lang="ru-RU" sz="2000" b="1" dirty="0">
              <a:solidFill>
                <a:srgbClr val="002060"/>
              </a:solidFill>
              <a:latin typeface="Times New Roman" pitchFamily="18" charset="0"/>
              <a:cs typeface="Times New Roman" pitchFamily="18" charset="0"/>
            </a:endParaRPr>
          </a:p>
        </p:txBody>
      </p:sp>
      <p:pic>
        <p:nvPicPr>
          <p:cNvPr id="10" name="Рисунок 9" descr="Арктик Аврора 2.jpg"/>
          <p:cNvPicPr>
            <a:picLocks noChangeAspect="1"/>
          </p:cNvPicPr>
          <p:nvPr/>
        </p:nvPicPr>
        <p:blipFill>
          <a:blip r:embed="rId3" cstate="print"/>
          <a:stretch>
            <a:fillRect/>
          </a:stretch>
        </p:blipFill>
        <p:spPr>
          <a:xfrm>
            <a:off x="4355976" y="4005064"/>
            <a:ext cx="4443986" cy="2499742"/>
          </a:xfrm>
          <a:prstGeom prst="rect">
            <a:avLst/>
          </a:prstGeom>
        </p:spPr>
      </p:pic>
      <p:sp>
        <p:nvSpPr>
          <p:cNvPr id="11" name="TextBox 10"/>
          <p:cNvSpPr txBox="1"/>
          <p:nvPr/>
        </p:nvSpPr>
        <p:spPr>
          <a:xfrm>
            <a:off x="323528" y="4005064"/>
            <a:ext cx="3672408" cy="2616101"/>
          </a:xfrm>
          <a:prstGeom prst="rect">
            <a:avLst/>
          </a:prstGeom>
          <a:noFill/>
        </p:spPr>
        <p:txBody>
          <a:bodyPr wrap="square" rtlCol="0">
            <a:spAutoFit/>
          </a:bodyPr>
          <a:lstStyle/>
          <a:p>
            <a:r>
              <a:rPr lang="en-US" sz="2400" b="1" dirty="0" smtClean="0">
                <a:solidFill>
                  <a:srgbClr val="002060"/>
                </a:solidFill>
                <a:latin typeface="Times New Roman" pitchFamily="18" charset="0"/>
                <a:cs typeface="Times New Roman" pitchFamily="18" charset="0"/>
              </a:rPr>
              <a:t>LNG</a:t>
            </a:r>
            <a:r>
              <a:rPr lang="ru-RU" sz="2400" b="1" dirty="0" smtClean="0">
                <a:solidFill>
                  <a:srgbClr val="002060"/>
                </a:solidFill>
                <a:latin typeface="Times New Roman" pitchFamily="18" charset="0"/>
                <a:cs typeface="Times New Roman" pitchFamily="18" charset="0"/>
              </a:rPr>
              <a:t> </a:t>
            </a:r>
            <a:r>
              <a:rPr lang="en-US" sz="2400" b="1" dirty="0" smtClean="0">
                <a:solidFill>
                  <a:srgbClr val="002060"/>
                </a:solidFill>
                <a:latin typeface="Times New Roman" pitchFamily="18" charset="0"/>
                <a:cs typeface="Times New Roman" pitchFamily="18" charset="0"/>
              </a:rPr>
              <a:t>Arctic Aurora </a:t>
            </a:r>
          </a:p>
          <a:p>
            <a:r>
              <a:rPr lang="en-US" sz="2000" b="1" dirty="0" smtClean="0">
                <a:solidFill>
                  <a:srgbClr val="002060"/>
                </a:solidFill>
                <a:latin typeface="Times New Roman" pitchFamily="18" charset="0"/>
                <a:cs typeface="Times New Roman" pitchFamily="18" charset="0"/>
              </a:rPr>
              <a:t>Ice Class: 1A (Arc 4)  </a:t>
            </a:r>
          </a:p>
          <a:p>
            <a:r>
              <a:rPr lang="en-US" sz="2000" b="1" dirty="0" smtClean="0">
                <a:solidFill>
                  <a:srgbClr val="002060"/>
                </a:solidFill>
                <a:latin typeface="Times New Roman" pitchFamily="18" charset="0"/>
                <a:cs typeface="Times New Roman" pitchFamily="18" charset="0"/>
              </a:rPr>
              <a:t>Cargo capacity</a:t>
            </a:r>
            <a:r>
              <a:rPr lang="ru-RU" sz="2000" b="1" dirty="0" smtClean="0">
                <a:solidFill>
                  <a:srgbClr val="002060"/>
                </a:solidFill>
                <a:latin typeface="Times New Roman" pitchFamily="18" charset="0"/>
                <a:cs typeface="Times New Roman" pitchFamily="18" charset="0"/>
              </a:rPr>
              <a:t>:</a:t>
            </a:r>
            <a:r>
              <a:rPr lang="en-US" sz="2000" b="1" dirty="0" smtClean="0">
                <a:solidFill>
                  <a:srgbClr val="002060"/>
                </a:solidFill>
                <a:latin typeface="Times New Roman" pitchFamily="18" charset="0"/>
                <a:cs typeface="Times New Roman" pitchFamily="18" charset="0"/>
              </a:rPr>
              <a:t> 1</a:t>
            </a:r>
            <a:r>
              <a:rPr lang="ru-RU" sz="2000" b="1" dirty="0" smtClean="0">
                <a:solidFill>
                  <a:srgbClr val="002060"/>
                </a:solidFill>
                <a:latin typeface="Times New Roman" pitchFamily="18" charset="0"/>
                <a:cs typeface="Times New Roman" pitchFamily="18" charset="0"/>
              </a:rPr>
              <a:t>50</a:t>
            </a:r>
            <a:r>
              <a:rPr lang="en-US" sz="2000" b="1" dirty="0" smtClean="0">
                <a:solidFill>
                  <a:srgbClr val="002060"/>
                </a:solidFill>
                <a:latin typeface="Times New Roman" pitchFamily="18" charset="0"/>
                <a:cs typeface="Times New Roman" pitchFamily="18" charset="0"/>
              </a:rPr>
              <a:t> </a:t>
            </a:r>
            <a:r>
              <a:rPr lang="ru-RU" sz="2000" b="1" dirty="0" smtClean="0">
                <a:solidFill>
                  <a:srgbClr val="002060"/>
                </a:solidFill>
                <a:latin typeface="Times New Roman" pitchFamily="18" charset="0"/>
                <a:cs typeface="Times New Roman" pitchFamily="18" charset="0"/>
              </a:rPr>
              <a:t>000</a:t>
            </a:r>
            <a:r>
              <a:rPr lang="en-US" sz="2000" b="1" dirty="0" smtClean="0">
                <a:solidFill>
                  <a:srgbClr val="002060"/>
                </a:solidFill>
                <a:latin typeface="Times New Roman" pitchFamily="18" charset="0"/>
                <a:cs typeface="Times New Roman" pitchFamily="18" charset="0"/>
              </a:rPr>
              <a:t> m</a:t>
            </a:r>
            <a:r>
              <a:rPr lang="ru-RU" sz="2000" b="1" dirty="0" smtClean="0">
                <a:solidFill>
                  <a:srgbClr val="002060"/>
                </a:solidFill>
                <a:latin typeface="Times New Roman" pitchFamily="18" charset="0"/>
                <a:cs typeface="Times New Roman" pitchFamily="18" charset="0"/>
              </a:rPr>
              <a:t>3</a:t>
            </a:r>
            <a:endParaRPr lang="en-US" sz="2000" b="1" dirty="0" smtClean="0">
              <a:solidFill>
                <a:srgbClr val="002060"/>
              </a:solidFill>
              <a:latin typeface="Times New Roman" pitchFamily="18" charset="0"/>
              <a:cs typeface="Times New Roman" pitchFamily="18" charset="0"/>
            </a:endParaRPr>
          </a:p>
          <a:p>
            <a:r>
              <a:rPr lang="en-US" sz="2000" b="1" dirty="0" smtClean="0">
                <a:solidFill>
                  <a:srgbClr val="002060"/>
                </a:solidFill>
                <a:latin typeface="Times New Roman" pitchFamily="18" charset="0"/>
                <a:cs typeface="Times New Roman" pitchFamily="18" charset="0"/>
              </a:rPr>
              <a:t>Ballast: </a:t>
            </a:r>
          </a:p>
          <a:p>
            <a:r>
              <a:rPr lang="en-US" sz="2000" b="1" dirty="0" smtClean="0">
                <a:solidFill>
                  <a:srgbClr val="002060"/>
                </a:solidFill>
                <a:latin typeface="Times New Roman" pitchFamily="18" charset="0"/>
                <a:cs typeface="Times New Roman" pitchFamily="18" charset="0"/>
              </a:rPr>
              <a:t>Westbound 0</a:t>
            </a:r>
            <a:r>
              <a:rPr lang="ru-RU" sz="2000" b="1" dirty="0" smtClean="0">
                <a:solidFill>
                  <a:srgbClr val="002060"/>
                </a:solidFill>
                <a:latin typeface="Times New Roman" pitchFamily="18" charset="0"/>
                <a:cs typeface="Times New Roman" pitchFamily="18" charset="0"/>
              </a:rPr>
              <a:t>6</a:t>
            </a:r>
            <a:r>
              <a:rPr lang="en-US" sz="2000" b="1" dirty="0" smtClean="0">
                <a:solidFill>
                  <a:srgbClr val="002060"/>
                </a:solidFill>
                <a:latin typeface="Times New Roman" pitchFamily="18" charset="0"/>
                <a:cs typeface="Times New Roman" pitchFamily="18" charset="0"/>
              </a:rPr>
              <a:t>-1</a:t>
            </a:r>
            <a:r>
              <a:rPr lang="ru-RU" sz="2000" b="1" dirty="0" smtClean="0">
                <a:solidFill>
                  <a:srgbClr val="002060"/>
                </a:solidFill>
                <a:latin typeface="Times New Roman" pitchFamily="18" charset="0"/>
                <a:cs typeface="Times New Roman" pitchFamily="18" charset="0"/>
              </a:rPr>
              <a:t>8</a:t>
            </a:r>
            <a:r>
              <a:rPr lang="en-US" sz="2000" b="1" dirty="0" smtClean="0">
                <a:solidFill>
                  <a:srgbClr val="002060"/>
                </a:solidFill>
                <a:latin typeface="Times New Roman" pitchFamily="18" charset="0"/>
                <a:cs typeface="Times New Roman" pitchFamily="18" charset="0"/>
              </a:rPr>
              <a:t>.</a:t>
            </a:r>
            <a:r>
              <a:rPr lang="ru-RU" sz="2000" b="1" dirty="0" smtClean="0">
                <a:solidFill>
                  <a:srgbClr val="002060"/>
                </a:solidFill>
                <a:latin typeface="Times New Roman" pitchFamily="18" charset="0"/>
                <a:cs typeface="Times New Roman" pitchFamily="18" charset="0"/>
              </a:rPr>
              <a:t>08</a:t>
            </a:r>
            <a:r>
              <a:rPr lang="en-US" sz="2000" b="1" dirty="0" smtClean="0">
                <a:solidFill>
                  <a:srgbClr val="002060"/>
                </a:solidFill>
                <a:latin typeface="Times New Roman" pitchFamily="18" charset="0"/>
                <a:cs typeface="Times New Roman" pitchFamily="18" charset="0"/>
              </a:rPr>
              <a:t>.201</a:t>
            </a:r>
            <a:r>
              <a:rPr lang="ru-RU" sz="2000" b="1" dirty="0" smtClean="0">
                <a:solidFill>
                  <a:srgbClr val="002060"/>
                </a:solidFill>
                <a:latin typeface="Times New Roman" pitchFamily="18" charset="0"/>
                <a:cs typeface="Times New Roman" pitchFamily="18" charset="0"/>
              </a:rPr>
              <a:t>3</a:t>
            </a:r>
            <a:endParaRPr lang="en-US" sz="2000" b="1" dirty="0" smtClean="0">
              <a:solidFill>
                <a:srgbClr val="002060"/>
              </a:solidFill>
              <a:latin typeface="Times New Roman" pitchFamily="18" charset="0"/>
              <a:cs typeface="Times New Roman" pitchFamily="18" charset="0"/>
            </a:endParaRPr>
          </a:p>
          <a:p>
            <a:r>
              <a:rPr lang="en-US" sz="2000" b="1" dirty="0" smtClean="0">
                <a:solidFill>
                  <a:srgbClr val="002060"/>
                </a:solidFill>
                <a:latin typeface="Times New Roman" pitchFamily="18" charset="0"/>
                <a:cs typeface="Times New Roman" pitchFamily="18" charset="0"/>
              </a:rPr>
              <a:t>Cargo:</a:t>
            </a:r>
          </a:p>
          <a:p>
            <a:r>
              <a:rPr lang="en-US" sz="2000" b="1" dirty="0" smtClean="0">
                <a:solidFill>
                  <a:srgbClr val="002060"/>
                </a:solidFill>
                <a:latin typeface="Times New Roman" pitchFamily="18" charset="0"/>
                <a:cs typeface="Times New Roman" pitchFamily="18" charset="0"/>
              </a:rPr>
              <a:t>Eastbound </a:t>
            </a:r>
            <a:r>
              <a:rPr lang="ru-RU" sz="2000" b="1" dirty="0" smtClean="0">
                <a:solidFill>
                  <a:srgbClr val="002060"/>
                </a:solidFill>
                <a:latin typeface="Times New Roman" pitchFamily="18" charset="0"/>
                <a:cs typeface="Times New Roman" pitchFamily="18" charset="0"/>
              </a:rPr>
              <a:t>22.09</a:t>
            </a:r>
            <a:r>
              <a:rPr lang="en-US" sz="2000" b="1" dirty="0" smtClean="0">
                <a:solidFill>
                  <a:srgbClr val="002060"/>
                </a:solidFill>
                <a:latin typeface="Times New Roman" pitchFamily="18" charset="0"/>
                <a:cs typeface="Times New Roman" pitchFamily="18" charset="0"/>
              </a:rPr>
              <a:t>-</a:t>
            </a:r>
            <a:r>
              <a:rPr lang="ru-RU" sz="2000" b="1" dirty="0" smtClean="0">
                <a:solidFill>
                  <a:srgbClr val="002060"/>
                </a:solidFill>
                <a:latin typeface="Times New Roman" pitchFamily="18" charset="0"/>
                <a:cs typeface="Times New Roman" pitchFamily="18" charset="0"/>
              </a:rPr>
              <a:t>06</a:t>
            </a:r>
            <a:r>
              <a:rPr lang="en-US" sz="2000" b="1" dirty="0" smtClean="0">
                <a:solidFill>
                  <a:srgbClr val="002060"/>
                </a:solidFill>
                <a:latin typeface="Times New Roman" pitchFamily="18" charset="0"/>
                <a:cs typeface="Times New Roman" pitchFamily="18" charset="0"/>
              </a:rPr>
              <a:t>.1</a:t>
            </a:r>
            <a:r>
              <a:rPr lang="ru-RU" sz="2000" b="1" dirty="0" smtClean="0">
                <a:solidFill>
                  <a:srgbClr val="002060"/>
                </a:solidFill>
                <a:latin typeface="Times New Roman" pitchFamily="18" charset="0"/>
                <a:cs typeface="Times New Roman" pitchFamily="18" charset="0"/>
              </a:rPr>
              <a:t>0</a:t>
            </a:r>
            <a:r>
              <a:rPr lang="en-US" sz="2000" b="1" dirty="0" smtClean="0">
                <a:solidFill>
                  <a:srgbClr val="002060"/>
                </a:solidFill>
                <a:latin typeface="Times New Roman" pitchFamily="18" charset="0"/>
                <a:cs typeface="Times New Roman" pitchFamily="18" charset="0"/>
              </a:rPr>
              <a:t>.201</a:t>
            </a:r>
            <a:r>
              <a:rPr lang="ru-RU" sz="2000" b="1" dirty="0" smtClean="0">
                <a:solidFill>
                  <a:srgbClr val="002060"/>
                </a:solidFill>
                <a:latin typeface="Times New Roman" pitchFamily="18" charset="0"/>
                <a:cs typeface="Times New Roman" pitchFamily="18" charset="0"/>
              </a:rPr>
              <a:t>3</a:t>
            </a:r>
            <a:r>
              <a:rPr lang="en-US" sz="2000" b="1" dirty="0" smtClean="0">
                <a:solidFill>
                  <a:srgbClr val="002060"/>
                </a:solidFill>
                <a:latin typeface="Times New Roman" pitchFamily="18" charset="0"/>
                <a:cs typeface="Times New Roman" pitchFamily="18" charset="0"/>
              </a:rPr>
              <a:t> </a:t>
            </a:r>
          </a:p>
          <a:p>
            <a:r>
              <a:rPr lang="en-US" sz="2000" b="1" dirty="0" smtClean="0">
                <a:solidFill>
                  <a:srgbClr val="002060"/>
                </a:solidFill>
                <a:latin typeface="Times New Roman" pitchFamily="18" charset="0"/>
                <a:cs typeface="Times New Roman" pitchFamily="18" charset="0"/>
              </a:rPr>
              <a:t>  </a:t>
            </a:r>
            <a:endParaRPr lang="ru-RU" sz="2000"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24-072012.jpg"/>
          <p:cNvPicPr>
            <a:picLocks noChangeAspect="1"/>
          </p:cNvPicPr>
          <p:nvPr/>
        </p:nvPicPr>
        <p:blipFill>
          <a:blip r:embed="rId2" cstate="print"/>
          <a:stretch>
            <a:fillRect/>
          </a:stretch>
        </p:blipFill>
        <p:spPr>
          <a:xfrm>
            <a:off x="899592" y="1124744"/>
            <a:ext cx="7552838" cy="4248472"/>
          </a:xfrm>
          <a:prstGeom prst="rect">
            <a:avLst/>
          </a:prstGeom>
          <a:scene3d>
            <a:camera prst="orthographicFront"/>
            <a:lightRig rig="threePt" dir="t"/>
          </a:scene3d>
          <a:sp3d>
            <a:bevelT/>
            <a:bevelB/>
          </a:sp3d>
        </p:spPr>
      </p:pic>
      <p:sp>
        <p:nvSpPr>
          <p:cNvPr id="5" name="TextBox 4"/>
          <p:cNvSpPr txBox="1"/>
          <p:nvPr/>
        </p:nvSpPr>
        <p:spPr>
          <a:xfrm>
            <a:off x="1043608" y="260648"/>
            <a:ext cx="7056784" cy="830997"/>
          </a:xfrm>
          <a:prstGeom prst="rect">
            <a:avLst/>
          </a:prstGeom>
          <a:noFill/>
        </p:spPr>
        <p:txBody>
          <a:bodyPr wrap="square" rtlCol="0">
            <a:spAutoFit/>
          </a:bodyPr>
          <a:lstStyle/>
          <a:p>
            <a:pPr algn="ctr"/>
            <a:r>
              <a:rPr lang="en-US" sz="2400" b="1" dirty="0" smtClean="0">
                <a:solidFill>
                  <a:srgbClr val="002060"/>
                </a:solidFill>
                <a:latin typeface="Times New Roman" pitchFamily="18" charset="0"/>
                <a:cs typeface="Times New Roman" pitchFamily="18" charset="0"/>
              </a:rPr>
              <a:t>NSR Caravan Piloting</a:t>
            </a:r>
          </a:p>
          <a:p>
            <a:pPr algn="ctr"/>
            <a:r>
              <a:rPr lang="en-US" sz="2400" b="1" dirty="0" smtClean="0">
                <a:solidFill>
                  <a:srgbClr val="002060"/>
                </a:solidFill>
                <a:latin typeface="Times New Roman" pitchFamily="18" charset="0"/>
                <a:cs typeface="Times New Roman" pitchFamily="18" charset="0"/>
              </a:rPr>
              <a:t>July 2012 </a:t>
            </a:r>
            <a:endParaRPr lang="ru-RU" sz="2400" b="1" dirty="0">
              <a:solidFill>
                <a:srgbClr val="002060"/>
              </a:solidFill>
              <a:latin typeface="Times New Roman" pitchFamily="18" charset="0"/>
              <a:cs typeface="Times New Roman" pitchFamily="18" charset="0"/>
            </a:endParaRPr>
          </a:p>
        </p:txBody>
      </p:sp>
      <p:sp>
        <p:nvSpPr>
          <p:cNvPr id="6" name="TextBox 5"/>
          <p:cNvSpPr txBox="1"/>
          <p:nvPr/>
        </p:nvSpPr>
        <p:spPr>
          <a:xfrm>
            <a:off x="899592" y="5589240"/>
            <a:ext cx="7560840" cy="923330"/>
          </a:xfrm>
          <a:prstGeom prst="rect">
            <a:avLst/>
          </a:prstGeom>
          <a:noFill/>
        </p:spPr>
        <p:txBody>
          <a:bodyPr wrap="square" rtlCol="0">
            <a:spAutoFit/>
          </a:bodyPr>
          <a:lstStyle/>
          <a:p>
            <a:pPr algn="ctr"/>
            <a:r>
              <a:rPr lang="en-US" b="1" dirty="0" err="1" smtClean="0">
                <a:solidFill>
                  <a:srgbClr val="002060"/>
                </a:solidFill>
                <a:latin typeface="Times New Roman" pitchFamily="18" charset="0"/>
                <a:cs typeface="Times New Roman" pitchFamily="18" charset="0"/>
              </a:rPr>
              <a:t>Mv</a:t>
            </a:r>
            <a:r>
              <a:rPr lang="en-US" b="1" dirty="0" smtClean="0">
                <a:solidFill>
                  <a:srgbClr val="002060"/>
                </a:solidFill>
                <a:latin typeface="Times New Roman" pitchFamily="18" charset="0"/>
                <a:cs typeface="Times New Roman" pitchFamily="18" charset="0"/>
              </a:rPr>
              <a:t> Nordic Odyssey, </a:t>
            </a:r>
            <a:r>
              <a:rPr lang="en-US" b="1" dirty="0" err="1" smtClean="0">
                <a:solidFill>
                  <a:srgbClr val="002060"/>
                </a:solidFill>
                <a:latin typeface="Times New Roman" pitchFamily="18" charset="0"/>
                <a:cs typeface="Times New Roman" pitchFamily="18" charset="0"/>
              </a:rPr>
              <a:t>ttb</a:t>
            </a:r>
            <a:r>
              <a:rPr lang="en-US" b="1" dirty="0" smtClean="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Vengeri</a:t>
            </a:r>
            <a:r>
              <a:rPr lang="en-US" b="1" dirty="0" smtClean="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mt</a:t>
            </a:r>
            <a:r>
              <a:rPr lang="en-US" b="1" dirty="0" smtClean="0">
                <a:solidFill>
                  <a:srgbClr val="002060"/>
                </a:solidFill>
                <a:latin typeface="Times New Roman" pitchFamily="18" charset="0"/>
                <a:cs typeface="Times New Roman" pitchFamily="18" charset="0"/>
              </a:rPr>
              <a:t> Marilee, </a:t>
            </a:r>
            <a:r>
              <a:rPr lang="en-US" b="1" dirty="0" err="1" smtClean="0">
                <a:solidFill>
                  <a:srgbClr val="002060"/>
                </a:solidFill>
                <a:latin typeface="Times New Roman" pitchFamily="18" charset="0"/>
                <a:cs typeface="Times New Roman" pitchFamily="18" charset="0"/>
              </a:rPr>
              <a:t>mv</a:t>
            </a:r>
            <a:r>
              <a:rPr lang="en-US" b="1" dirty="0" smtClean="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Kapitan</a:t>
            </a:r>
            <a:r>
              <a:rPr lang="en-US" b="1" dirty="0" smtClean="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Danilkin</a:t>
            </a:r>
            <a:r>
              <a:rPr lang="en-US" b="1" dirty="0" smtClean="0">
                <a:solidFill>
                  <a:srgbClr val="002060"/>
                </a:solidFill>
                <a:latin typeface="Times New Roman" pitchFamily="18" charset="0"/>
                <a:cs typeface="Times New Roman" pitchFamily="18" charset="0"/>
              </a:rPr>
              <a:t> </a:t>
            </a:r>
          </a:p>
          <a:p>
            <a:pPr algn="ctr"/>
            <a:r>
              <a:rPr lang="en-US" b="1" dirty="0" smtClean="0">
                <a:solidFill>
                  <a:srgbClr val="002060"/>
                </a:solidFill>
                <a:latin typeface="Times New Roman" pitchFamily="18" charset="0"/>
                <a:cs typeface="Times New Roman" pitchFamily="18" charset="0"/>
              </a:rPr>
              <a:t>ice-piloted by </a:t>
            </a:r>
            <a:r>
              <a:rPr lang="en-US" b="1" dirty="0" err="1" smtClean="0">
                <a:solidFill>
                  <a:srgbClr val="002060"/>
                </a:solidFill>
                <a:latin typeface="Times New Roman" pitchFamily="18" charset="0"/>
                <a:cs typeface="Times New Roman" pitchFamily="18" charset="0"/>
              </a:rPr>
              <a:t>ib</a:t>
            </a:r>
            <a:r>
              <a:rPr lang="en-US" b="1" dirty="0" smtClean="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Yamal</a:t>
            </a:r>
            <a:r>
              <a:rPr lang="en-US" b="1" dirty="0" smtClean="0">
                <a:solidFill>
                  <a:srgbClr val="002060"/>
                </a:solidFill>
                <a:latin typeface="Times New Roman" pitchFamily="18" charset="0"/>
                <a:cs typeface="Times New Roman" pitchFamily="18" charset="0"/>
              </a:rPr>
              <a:t> and </a:t>
            </a:r>
            <a:r>
              <a:rPr lang="en-US" b="1" dirty="0" err="1" smtClean="0">
                <a:solidFill>
                  <a:srgbClr val="002060"/>
                </a:solidFill>
                <a:latin typeface="Times New Roman" pitchFamily="18" charset="0"/>
                <a:cs typeface="Times New Roman" pitchFamily="18" charset="0"/>
              </a:rPr>
              <a:t>Vaygach</a:t>
            </a:r>
            <a:r>
              <a:rPr lang="ru-RU" b="1" dirty="0" smtClean="0">
                <a:solidFill>
                  <a:srgbClr val="002060"/>
                </a:solidFill>
                <a:latin typeface="Times New Roman" pitchFamily="18" charset="0"/>
                <a:cs typeface="Times New Roman" pitchFamily="18" charset="0"/>
              </a:rPr>
              <a:t> </a:t>
            </a:r>
            <a:r>
              <a:rPr lang="en-US" b="1" dirty="0" smtClean="0">
                <a:solidFill>
                  <a:srgbClr val="002060"/>
                </a:solidFill>
                <a:latin typeface="Times New Roman" pitchFamily="18" charset="0"/>
                <a:cs typeface="Times New Roman" pitchFamily="18" charset="0"/>
              </a:rPr>
              <a:t>July 12 – 22, 2012</a:t>
            </a:r>
            <a:endParaRPr lang="ru-RU" b="1" dirty="0" smtClean="0">
              <a:solidFill>
                <a:srgbClr val="002060"/>
              </a:solidFill>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131840" y="260648"/>
            <a:ext cx="3168352" cy="461665"/>
          </a:xfrm>
          <a:prstGeom prst="rect">
            <a:avLst/>
          </a:prstGeom>
          <a:noFill/>
        </p:spPr>
        <p:txBody>
          <a:bodyPr wrap="square" rtlCol="0">
            <a:spAutoFit/>
          </a:bodyPr>
          <a:lstStyle/>
          <a:p>
            <a:pPr algn="ctr"/>
            <a:r>
              <a:rPr lang="en-US" sz="2400" b="1" dirty="0" smtClean="0">
                <a:solidFill>
                  <a:srgbClr val="002060"/>
                </a:solidFill>
                <a:latin typeface="Times New Roman" pitchFamily="18" charset="0"/>
                <a:cs typeface="Times New Roman" pitchFamily="18" charset="0"/>
              </a:rPr>
              <a:t>Pilot Voyages 2013</a:t>
            </a:r>
            <a:endParaRPr lang="ru-RU" sz="2400" b="1" dirty="0">
              <a:solidFill>
                <a:srgbClr val="002060"/>
              </a:solidFill>
              <a:latin typeface="Times New Roman" pitchFamily="18" charset="0"/>
              <a:cs typeface="Times New Roman" pitchFamily="18" charset="0"/>
            </a:endParaRPr>
          </a:p>
        </p:txBody>
      </p:sp>
      <p:sp>
        <p:nvSpPr>
          <p:cNvPr id="9" name="Номер слайда 8"/>
          <p:cNvSpPr>
            <a:spLocks noGrp="1"/>
          </p:cNvSpPr>
          <p:nvPr>
            <p:ph type="sldNum" sz="quarter" idx="12"/>
          </p:nvPr>
        </p:nvSpPr>
        <p:spPr/>
        <p:txBody>
          <a:bodyPr/>
          <a:lstStyle/>
          <a:p>
            <a:fld id="{9823EB45-76CD-49D4-8D50-8C2DCDB9F93A}" type="slidenum">
              <a:rPr lang="ru-RU" b="1" smtClean="0">
                <a:solidFill>
                  <a:srgbClr val="002060"/>
                </a:solidFill>
              </a:rPr>
              <a:pPr/>
              <a:t>9</a:t>
            </a:fld>
            <a:endParaRPr lang="ru-RU" b="1" dirty="0">
              <a:solidFill>
                <a:srgbClr val="002060"/>
              </a:solidFill>
            </a:endParaRPr>
          </a:p>
        </p:txBody>
      </p:sp>
      <p:grpSp>
        <p:nvGrpSpPr>
          <p:cNvPr id="2" name="Группа 18"/>
          <p:cNvGrpSpPr/>
          <p:nvPr/>
        </p:nvGrpSpPr>
        <p:grpSpPr>
          <a:xfrm>
            <a:off x="251520" y="908720"/>
            <a:ext cx="8712968" cy="5104642"/>
            <a:chOff x="251520" y="1187841"/>
            <a:chExt cx="8712968" cy="5104642"/>
          </a:xfrm>
        </p:grpSpPr>
        <p:pic>
          <p:nvPicPr>
            <p:cNvPr id="6" name="Рисунок 5" descr="DSC00083.JPG"/>
            <p:cNvPicPr/>
            <p:nvPr/>
          </p:nvPicPr>
          <p:blipFill>
            <a:blip r:embed="rId2" cstate="print"/>
            <a:stretch>
              <a:fillRect/>
            </a:stretch>
          </p:blipFill>
          <p:spPr>
            <a:xfrm>
              <a:off x="251520" y="1196752"/>
              <a:ext cx="4176464" cy="2232248"/>
            </a:xfrm>
            <a:prstGeom prst="rect">
              <a:avLst/>
            </a:prstGeom>
          </p:spPr>
        </p:pic>
        <p:pic>
          <p:nvPicPr>
            <p:cNvPr id="7" name="Рисунок 6" descr="DSC6.gif"/>
            <p:cNvPicPr/>
            <p:nvPr/>
          </p:nvPicPr>
          <p:blipFill>
            <a:blip r:embed="rId3" cstate="print"/>
            <a:stretch>
              <a:fillRect/>
            </a:stretch>
          </p:blipFill>
          <p:spPr>
            <a:xfrm>
              <a:off x="4716016" y="1187841"/>
              <a:ext cx="4176464" cy="2250069"/>
            </a:xfrm>
            <a:prstGeom prst="rect">
              <a:avLst/>
            </a:prstGeom>
          </p:spPr>
        </p:pic>
        <p:sp>
          <p:nvSpPr>
            <p:cNvPr id="8" name="TextBox 7"/>
            <p:cNvSpPr txBox="1"/>
            <p:nvPr/>
          </p:nvSpPr>
          <p:spPr>
            <a:xfrm>
              <a:off x="323528" y="3861048"/>
              <a:ext cx="4320480" cy="2246769"/>
            </a:xfrm>
            <a:prstGeom prst="rect">
              <a:avLst/>
            </a:prstGeom>
            <a:noFill/>
          </p:spPr>
          <p:txBody>
            <a:bodyPr wrap="square" rtlCol="0">
              <a:spAutoFit/>
            </a:bodyPr>
            <a:lstStyle/>
            <a:p>
              <a:r>
                <a:rPr lang="en-US" sz="2000" b="1" u="sng" dirty="0" err="1" smtClean="0">
                  <a:solidFill>
                    <a:srgbClr val="002060"/>
                  </a:solidFill>
                  <a:latin typeface="Times New Roman" pitchFamily="18" charset="0"/>
                  <a:cs typeface="Times New Roman" pitchFamily="18" charset="0"/>
                </a:rPr>
                <a:t>Mv</a:t>
              </a:r>
              <a:r>
                <a:rPr lang="en-US" sz="2000" b="1" u="sng" dirty="0" smtClean="0">
                  <a:solidFill>
                    <a:srgbClr val="002060"/>
                  </a:solidFill>
                  <a:latin typeface="Times New Roman" pitchFamily="18" charset="0"/>
                  <a:cs typeface="Times New Roman" pitchFamily="18" charset="0"/>
                </a:rPr>
                <a:t> Yong </a:t>
              </a:r>
              <a:r>
                <a:rPr lang="en-US" sz="2000" b="1" u="sng" dirty="0" err="1" smtClean="0">
                  <a:solidFill>
                    <a:srgbClr val="002060"/>
                  </a:solidFill>
                  <a:latin typeface="Times New Roman" pitchFamily="18" charset="0"/>
                  <a:cs typeface="Times New Roman" pitchFamily="18" charset="0"/>
                </a:rPr>
                <a:t>Sheng</a:t>
              </a:r>
              <a:r>
                <a:rPr lang="ru-RU" sz="2000" b="1" u="sng" dirty="0" smtClean="0">
                  <a:solidFill>
                    <a:srgbClr val="002060"/>
                  </a:solidFill>
                  <a:latin typeface="Times New Roman" pitchFamily="18" charset="0"/>
                  <a:cs typeface="Times New Roman" pitchFamily="18" charset="0"/>
                </a:rPr>
                <a:t>:</a:t>
              </a:r>
            </a:p>
            <a:p>
              <a:r>
                <a:rPr lang="en-US" sz="2000" b="1" dirty="0" smtClean="0">
                  <a:solidFill>
                    <a:srgbClr val="002060"/>
                  </a:solidFill>
                  <a:latin typeface="Times New Roman" pitchFamily="18" charset="0"/>
                  <a:cs typeface="Times New Roman" pitchFamily="18" charset="0"/>
                </a:rPr>
                <a:t>NSR period</a:t>
              </a:r>
              <a:r>
                <a:rPr lang="ru-RU" sz="2000" b="1" dirty="0" smtClean="0">
                  <a:solidFill>
                    <a:srgbClr val="002060"/>
                  </a:solidFill>
                  <a:latin typeface="Times New Roman" pitchFamily="18" charset="0"/>
                  <a:cs typeface="Times New Roman" pitchFamily="18" charset="0"/>
                </a:rPr>
                <a:t>: </a:t>
              </a:r>
              <a:r>
                <a:rPr lang="en-US" sz="2000" b="1" dirty="0" smtClean="0">
                  <a:solidFill>
                    <a:srgbClr val="002060"/>
                  </a:solidFill>
                  <a:latin typeface="Times New Roman" pitchFamily="18" charset="0"/>
                  <a:cs typeface="Times New Roman" pitchFamily="18" charset="0"/>
                </a:rPr>
                <a:t>2</a:t>
              </a:r>
              <a:r>
                <a:rPr lang="ru-RU" sz="2000" b="1" dirty="0" smtClean="0">
                  <a:solidFill>
                    <a:srgbClr val="002060"/>
                  </a:solidFill>
                  <a:latin typeface="Times New Roman" pitchFamily="18" charset="0"/>
                  <a:cs typeface="Times New Roman" pitchFamily="18" charset="0"/>
                </a:rPr>
                <a:t>6.08 – </a:t>
              </a:r>
              <a:r>
                <a:rPr lang="en-US" sz="2000" b="1" dirty="0" smtClean="0">
                  <a:solidFill>
                    <a:srgbClr val="002060"/>
                  </a:solidFill>
                  <a:latin typeface="Times New Roman" pitchFamily="18" charset="0"/>
                  <a:cs typeface="Times New Roman" pitchFamily="18" charset="0"/>
                </a:rPr>
                <a:t>03</a:t>
              </a:r>
              <a:r>
                <a:rPr lang="ru-RU" sz="2000" b="1" dirty="0" smtClean="0">
                  <a:solidFill>
                    <a:srgbClr val="002060"/>
                  </a:solidFill>
                  <a:latin typeface="Times New Roman" pitchFamily="18" charset="0"/>
                  <a:cs typeface="Times New Roman" pitchFamily="18" charset="0"/>
                </a:rPr>
                <a:t>.0</a:t>
              </a:r>
              <a:r>
                <a:rPr lang="en-US" sz="2000" b="1" dirty="0" smtClean="0">
                  <a:solidFill>
                    <a:srgbClr val="002060"/>
                  </a:solidFill>
                  <a:latin typeface="Times New Roman" pitchFamily="18" charset="0"/>
                  <a:cs typeface="Times New Roman" pitchFamily="18" charset="0"/>
                </a:rPr>
                <a:t>9</a:t>
              </a:r>
              <a:r>
                <a:rPr lang="ru-RU" sz="2000" b="1" dirty="0" smtClean="0">
                  <a:solidFill>
                    <a:srgbClr val="002060"/>
                  </a:solidFill>
                  <a:latin typeface="Times New Roman" pitchFamily="18" charset="0"/>
                  <a:cs typeface="Times New Roman" pitchFamily="18" charset="0"/>
                </a:rPr>
                <a:t>.201</a:t>
              </a:r>
              <a:r>
                <a:rPr lang="en-US" sz="2000" b="1" dirty="0" smtClean="0">
                  <a:solidFill>
                    <a:srgbClr val="002060"/>
                  </a:solidFill>
                  <a:latin typeface="Times New Roman" pitchFamily="18" charset="0"/>
                  <a:cs typeface="Times New Roman" pitchFamily="18" charset="0"/>
                </a:rPr>
                <a:t>3</a:t>
              </a:r>
              <a:r>
                <a:rPr lang="ru-RU" sz="2000" b="1" dirty="0" smtClean="0">
                  <a:solidFill>
                    <a:srgbClr val="002060"/>
                  </a:solidFill>
                  <a:latin typeface="Times New Roman" pitchFamily="18" charset="0"/>
                  <a:cs typeface="Times New Roman" pitchFamily="18" charset="0"/>
                </a:rPr>
                <a:t> </a:t>
              </a:r>
            </a:p>
            <a:p>
              <a:r>
                <a:rPr lang="ru-RU" sz="2000" b="1" dirty="0" smtClean="0">
                  <a:solidFill>
                    <a:srgbClr val="002060"/>
                  </a:solidFill>
                  <a:latin typeface="Times New Roman" pitchFamily="18" charset="0"/>
                  <a:cs typeface="Times New Roman" pitchFamily="18" charset="0"/>
                </a:rPr>
                <a:t>(</a:t>
              </a:r>
              <a:r>
                <a:rPr lang="en-US" sz="2000" b="1" dirty="0" smtClean="0">
                  <a:solidFill>
                    <a:srgbClr val="C00000"/>
                  </a:solidFill>
                  <a:latin typeface="Times New Roman" pitchFamily="18" charset="0"/>
                  <a:cs typeface="Times New Roman" pitchFamily="18" charset="0"/>
                </a:rPr>
                <a:t>7</a:t>
              </a:r>
              <a:r>
                <a:rPr lang="ru-RU" sz="2000" b="1" dirty="0" smtClean="0">
                  <a:solidFill>
                    <a:srgbClr val="C00000"/>
                  </a:solidFill>
                  <a:latin typeface="Times New Roman" pitchFamily="18" charset="0"/>
                  <a:cs typeface="Times New Roman" pitchFamily="18" charset="0"/>
                </a:rPr>
                <a:t>,5 </a:t>
              </a:r>
              <a:r>
                <a:rPr lang="en-US" sz="2000" b="1" dirty="0" smtClean="0">
                  <a:solidFill>
                    <a:srgbClr val="C00000"/>
                  </a:solidFill>
                  <a:latin typeface="Times New Roman" pitchFamily="18" charset="0"/>
                  <a:cs typeface="Times New Roman" pitchFamily="18" charset="0"/>
                </a:rPr>
                <a:t>days</a:t>
              </a:r>
              <a:r>
                <a:rPr lang="ru-RU" sz="2000" b="1" dirty="0" smtClean="0">
                  <a:latin typeface="Times New Roman" pitchFamily="18" charset="0"/>
                  <a:cs typeface="Times New Roman" pitchFamily="18" charset="0"/>
                </a:rPr>
                <a:t>)</a:t>
              </a:r>
            </a:p>
            <a:p>
              <a:r>
                <a:rPr lang="en-US" sz="2000" b="1" dirty="0" smtClean="0">
                  <a:solidFill>
                    <a:srgbClr val="002060"/>
                  </a:solidFill>
                  <a:latin typeface="Times New Roman" pitchFamily="18" charset="0"/>
                  <a:cs typeface="Times New Roman" pitchFamily="18" charset="0"/>
                </a:rPr>
                <a:t>Deadweight</a:t>
              </a:r>
              <a:r>
                <a:rPr lang="ru-RU" sz="2000" b="1" dirty="0" smtClean="0">
                  <a:solidFill>
                    <a:srgbClr val="002060"/>
                  </a:solidFill>
                  <a:latin typeface="Times New Roman" pitchFamily="18" charset="0"/>
                  <a:cs typeface="Times New Roman" pitchFamily="18" charset="0"/>
                </a:rPr>
                <a:t>:1</a:t>
              </a:r>
              <a:r>
                <a:rPr lang="en-US" sz="2000" b="1" dirty="0" smtClean="0">
                  <a:solidFill>
                    <a:srgbClr val="002060"/>
                  </a:solidFill>
                  <a:latin typeface="Times New Roman" pitchFamily="18" charset="0"/>
                  <a:cs typeface="Times New Roman" pitchFamily="18" charset="0"/>
                </a:rPr>
                <a:t>6651</a:t>
              </a:r>
              <a:r>
                <a:rPr lang="ru-RU" sz="2000" b="1" dirty="0" smtClean="0">
                  <a:solidFill>
                    <a:srgbClr val="002060"/>
                  </a:solidFill>
                  <a:latin typeface="Times New Roman" pitchFamily="18" charset="0"/>
                  <a:cs typeface="Times New Roman" pitchFamily="18" charset="0"/>
                </a:rPr>
                <a:t> </a:t>
              </a:r>
              <a:r>
                <a:rPr lang="en-US" sz="2000" b="1" dirty="0" smtClean="0">
                  <a:solidFill>
                    <a:srgbClr val="002060"/>
                  </a:solidFill>
                  <a:latin typeface="Times New Roman" pitchFamily="18" charset="0"/>
                  <a:cs typeface="Times New Roman" pitchFamily="18" charset="0"/>
                </a:rPr>
                <a:t>tons</a:t>
              </a:r>
              <a:endParaRPr lang="ru-RU" sz="2000" b="1" dirty="0" smtClean="0">
                <a:solidFill>
                  <a:srgbClr val="002060"/>
                </a:solidFill>
                <a:latin typeface="Times New Roman" pitchFamily="18" charset="0"/>
                <a:cs typeface="Times New Roman" pitchFamily="18" charset="0"/>
              </a:endParaRPr>
            </a:p>
            <a:p>
              <a:r>
                <a:rPr lang="en-US" sz="2000" b="1" dirty="0" smtClean="0">
                  <a:solidFill>
                    <a:srgbClr val="002060"/>
                  </a:solidFill>
                  <a:latin typeface="Times New Roman" pitchFamily="18" charset="0"/>
                  <a:cs typeface="Times New Roman" pitchFamily="18" charset="0"/>
                </a:rPr>
                <a:t>Cargo</a:t>
              </a:r>
              <a:r>
                <a:rPr lang="ru-RU" sz="2000" b="1" dirty="0" smtClean="0">
                  <a:solidFill>
                    <a:srgbClr val="002060"/>
                  </a:solidFill>
                  <a:latin typeface="Times New Roman" pitchFamily="18" charset="0"/>
                  <a:cs typeface="Times New Roman" pitchFamily="18" charset="0"/>
                </a:rPr>
                <a:t>: </a:t>
              </a:r>
              <a:r>
                <a:rPr lang="en-US" sz="2000" b="1" dirty="0" smtClean="0">
                  <a:solidFill>
                    <a:srgbClr val="002060"/>
                  </a:solidFill>
                  <a:latin typeface="Times New Roman" pitchFamily="18" charset="0"/>
                  <a:cs typeface="Times New Roman" pitchFamily="18" charset="0"/>
                </a:rPr>
                <a:t>general cargo &amp; equipment</a:t>
              </a:r>
            </a:p>
            <a:p>
              <a:r>
                <a:rPr lang="en-US" sz="2000" b="1" dirty="0" smtClean="0">
                  <a:solidFill>
                    <a:srgbClr val="002060"/>
                  </a:solidFill>
                  <a:latin typeface="Times New Roman" pitchFamily="18" charset="0"/>
                  <a:cs typeface="Times New Roman" pitchFamily="18" charset="0"/>
                </a:rPr>
                <a:t>Owner: COSCO Shipping</a:t>
              </a:r>
              <a:endParaRPr lang="ru-RU" sz="2000" b="1" dirty="0" smtClean="0">
                <a:solidFill>
                  <a:srgbClr val="002060"/>
                </a:solidFill>
                <a:latin typeface="Times New Roman" pitchFamily="18" charset="0"/>
                <a:cs typeface="Times New Roman" pitchFamily="18" charset="0"/>
              </a:endParaRPr>
            </a:p>
            <a:p>
              <a:endParaRPr lang="ru-RU" sz="2000" b="1" dirty="0" smtClean="0">
                <a:solidFill>
                  <a:srgbClr val="002060"/>
                </a:solidFill>
                <a:latin typeface="Times New Roman" pitchFamily="18" charset="0"/>
                <a:cs typeface="Times New Roman" pitchFamily="18" charset="0"/>
              </a:endParaRPr>
            </a:p>
          </p:txBody>
        </p:sp>
        <p:sp>
          <p:nvSpPr>
            <p:cNvPr id="11" name="TextBox 10"/>
            <p:cNvSpPr txBox="1"/>
            <p:nvPr/>
          </p:nvSpPr>
          <p:spPr>
            <a:xfrm>
              <a:off x="4644008" y="3861048"/>
              <a:ext cx="4320480" cy="2431435"/>
            </a:xfrm>
            <a:prstGeom prst="rect">
              <a:avLst/>
            </a:prstGeom>
            <a:noFill/>
          </p:spPr>
          <p:txBody>
            <a:bodyPr wrap="square" rtlCol="0">
              <a:spAutoFit/>
            </a:bodyPr>
            <a:lstStyle/>
            <a:p>
              <a:r>
                <a:rPr lang="en-US" sz="2000" b="1" u="sng" dirty="0" smtClean="0">
                  <a:solidFill>
                    <a:srgbClr val="002060"/>
                  </a:solidFill>
                  <a:latin typeface="Times New Roman" pitchFamily="18" charset="0"/>
                  <a:cs typeface="Times New Roman" pitchFamily="18" charset="0"/>
                </a:rPr>
                <a:t>Mt </a:t>
              </a:r>
              <a:r>
                <a:rPr lang="en-US" sz="2000" b="1" u="sng" dirty="0" err="1" smtClean="0">
                  <a:solidFill>
                    <a:srgbClr val="002060"/>
                  </a:solidFill>
                  <a:latin typeface="Times New Roman" pitchFamily="18" charset="0"/>
                  <a:cs typeface="Times New Roman" pitchFamily="18" charset="0"/>
                </a:rPr>
                <a:t>Stena</a:t>
              </a:r>
              <a:r>
                <a:rPr lang="en-US" sz="2000" b="1" u="sng" dirty="0" smtClean="0">
                  <a:solidFill>
                    <a:srgbClr val="002060"/>
                  </a:solidFill>
                  <a:latin typeface="Times New Roman" pitchFamily="18" charset="0"/>
                  <a:cs typeface="Times New Roman" pitchFamily="18" charset="0"/>
                </a:rPr>
                <a:t> Polaris</a:t>
              </a:r>
              <a:r>
                <a:rPr lang="ru-RU" sz="2000" b="1" u="sng" dirty="0" smtClean="0">
                  <a:solidFill>
                    <a:srgbClr val="002060"/>
                  </a:solidFill>
                  <a:latin typeface="Times New Roman" pitchFamily="18" charset="0"/>
                  <a:cs typeface="Times New Roman" pitchFamily="18" charset="0"/>
                </a:rPr>
                <a:t>:</a:t>
              </a:r>
            </a:p>
            <a:p>
              <a:r>
                <a:rPr lang="en-US" sz="2000" b="1" dirty="0" smtClean="0">
                  <a:solidFill>
                    <a:srgbClr val="002060"/>
                  </a:solidFill>
                  <a:latin typeface="Times New Roman" pitchFamily="18" charset="0"/>
                  <a:cs typeface="Times New Roman" pitchFamily="18" charset="0"/>
                </a:rPr>
                <a:t>NSR period</a:t>
              </a:r>
              <a:r>
                <a:rPr lang="ru-RU" sz="2000" b="1" dirty="0" smtClean="0">
                  <a:solidFill>
                    <a:srgbClr val="002060"/>
                  </a:solidFill>
                  <a:latin typeface="Times New Roman" pitchFamily="18" charset="0"/>
                  <a:cs typeface="Times New Roman" pitchFamily="18" charset="0"/>
                </a:rPr>
                <a:t>:</a:t>
              </a:r>
              <a:r>
                <a:rPr lang="en-US" sz="2000" b="1" dirty="0" smtClean="0">
                  <a:solidFill>
                    <a:srgbClr val="002060"/>
                  </a:solidFill>
                  <a:latin typeface="Times New Roman" pitchFamily="18" charset="0"/>
                  <a:cs typeface="Times New Roman" pitchFamily="18" charset="0"/>
                </a:rPr>
                <a:t> 28.09 – 11.10.2013</a:t>
              </a:r>
              <a:endParaRPr lang="ru-RU" sz="2000" b="1" dirty="0" smtClean="0">
                <a:solidFill>
                  <a:srgbClr val="C00000"/>
                </a:solidFill>
                <a:latin typeface="Times New Roman" pitchFamily="18" charset="0"/>
                <a:cs typeface="Times New Roman" pitchFamily="18" charset="0"/>
              </a:endParaRPr>
            </a:p>
            <a:p>
              <a:r>
                <a:rPr lang="en-US" sz="2000" b="1" dirty="0" smtClean="0">
                  <a:solidFill>
                    <a:srgbClr val="002060"/>
                  </a:solidFill>
                  <a:latin typeface="Times New Roman" pitchFamily="18" charset="0"/>
                  <a:cs typeface="Times New Roman" pitchFamily="18" charset="0"/>
                </a:rPr>
                <a:t>Deadweight</a:t>
              </a:r>
              <a:r>
                <a:rPr lang="ru-RU" sz="2000" b="1" dirty="0" smtClean="0">
                  <a:solidFill>
                    <a:srgbClr val="002060"/>
                  </a:solidFill>
                  <a:latin typeface="Times New Roman" pitchFamily="18" charset="0"/>
                  <a:cs typeface="Times New Roman" pitchFamily="18" charset="0"/>
                </a:rPr>
                <a:t>:</a:t>
              </a:r>
              <a:r>
                <a:rPr lang="en-US" sz="2000" b="1" dirty="0" smtClean="0">
                  <a:solidFill>
                    <a:srgbClr val="002060"/>
                  </a:solidFill>
                  <a:latin typeface="Times New Roman" pitchFamily="18" charset="0"/>
                  <a:cs typeface="Times New Roman" pitchFamily="18" charset="0"/>
                </a:rPr>
                <a:t> 75 000 tons</a:t>
              </a:r>
              <a:endParaRPr lang="ru-RU" sz="2000" b="1" dirty="0" smtClean="0">
                <a:solidFill>
                  <a:srgbClr val="002060"/>
                </a:solidFill>
                <a:latin typeface="Times New Roman" pitchFamily="18" charset="0"/>
                <a:cs typeface="Times New Roman" pitchFamily="18" charset="0"/>
              </a:endParaRPr>
            </a:p>
            <a:p>
              <a:r>
                <a:rPr lang="en-US" sz="2000" b="1" dirty="0" smtClean="0">
                  <a:solidFill>
                    <a:srgbClr val="002060"/>
                  </a:solidFill>
                  <a:latin typeface="Times New Roman" pitchFamily="18" charset="0"/>
                  <a:cs typeface="Times New Roman" pitchFamily="18" charset="0"/>
                </a:rPr>
                <a:t>Cargo</a:t>
              </a:r>
              <a:r>
                <a:rPr lang="ru-RU" sz="2000" b="1" dirty="0" smtClean="0">
                  <a:solidFill>
                    <a:srgbClr val="002060"/>
                  </a:solidFill>
                  <a:latin typeface="Times New Roman" pitchFamily="18" charset="0"/>
                  <a:cs typeface="Times New Roman" pitchFamily="18" charset="0"/>
                </a:rPr>
                <a:t>: </a:t>
              </a:r>
              <a:r>
                <a:rPr lang="en-US" sz="2000" b="1" dirty="0" smtClean="0">
                  <a:solidFill>
                    <a:srgbClr val="002060"/>
                  </a:solidFill>
                  <a:latin typeface="Times New Roman" pitchFamily="18" charset="0"/>
                  <a:cs typeface="Times New Roman" pitchFamily="18" charset="0"/>
                </a:rPr>
                <a:t>naphtha from </a:t>
              </a:r>
              <a:r>
                <a:rPr lang="en-US" sz="2000" b="1" dirty="0" err="1" smtClean="0">
                  <a:solidFill>
                    <a:srgbClr val="002060"/>
                  </a:solidFill>
                  <a:latin typeface="Times New Roman" pitchFamily="18" charset="0"/>
                  <a:cs typeface="Times New Roman" pitchFamily="18" charset="0"/>
                </a:rPr>
                <a:t>Ust-Luga</a:t>
              </a:r>
              <a:endParaRPr lang="en-US" sz="2000" b="1" dirty="0" smtClean="0">
                <a:solidFill>
                  <a:srgbClr val="002060"/>
                </a:solidFill>
                <a:latin typeface="Times New Roman" pitchFamily="18" charset="0"/>
                <a:cs typeface="Times New Roman" pitchFamily="18" charset="0"/>
              </a:endParaRPr>
            </a:p>
            <a:p>
              <a:r>
                <a:rPr lang="en-US" b="1" dirty="0" smtClean="0">
                  <a:solidFill>
                    <a:srgbClr val="002060"/>
                  </a:solidFill>
                  <a:latin typeface="Times New Roman" pitchFamily="18" charset="0"/>
                  <a:cs typeface="Times New Roman" pitchFamily="18" charset="0"/>
                </a:rPr>
                <a:t>Owner: </a:t>
              </a:r>
              <a:r>
                <a:rPr lang="en-US" b="1" dirty="0" err="1" smtClean="0">
                  <a:solidFill>
                    <a:srgbClr val="002060"/>
                  </a:solidFill>
                  <a:latin typeface="Times New Roman" pitchFamily="18" charset="0"/>
                  <a:cs typeface="Times New Roman" pitchFamily="18" charset="0"/>
                </a:rPr>
                <a:t>Stena</a:t>
              </a:r>
              <a:r>
                <a:rPr lang="en-US" b="1" dirty="0" smtClean="0">
                  <a:solidFill>
                    <a:srgbClr val="002060"/>
                  </a:solidFill>
                  <a:latin typeface="Times New Roman" pitchFamily="18" charset="0"/>
                  <a:cs typeface="Times New Roman" pitchFamily="18" charset="0"/>
                </a:rPr>
                <a:t> Shipping </a:t>
              </a:r>
            </a:p>
            <a:p>
              <a:pPr marL="1162050" indent="-1162050"/>
              <a:r>
                <a:rPr lang="en-US" b="1" dirty="0" smtClean="0">
                  <a:solidFill>
                    <a:srgbClr val="002060"/>
                  </a:solidFill>
                  <a:latin typeface="Times New Roman" pitchFamily="18" charset="0"/>
                  <a:cs typeface="Times New Roman" pitchFamily="18" charset="0"/>
                </a:rPr>
                <a:t>Sponsored: Ministry of Ocean &amp; Fisheries        of the Republic of Korea</a:t>
              </a:r>
            </a:p>
            <a:p>
              <a:r>
                <a:rPr lang="en-US" b="1" dirty="0" smtClean="0">
                  <a:solidFill>
                    <a:srgbClr val="002060"/>
                  </a:solidFill>
                  <a:latin typeface="Times New Roman" pitchFamily="18" charset="0"/>
                  <a:cs typeface="Times New Roman" pitchFamily="18" charset="0"/>
                </a:rPr>
                <a:t>Charterer: Hyundai </a:t>
              </a:r>
              <a:r>
                <a:rPr lang="en-US" b="1" dirty="0" err="1" smtClean="0">
                  <a:solidFill>
                    <a:srgbClr val="002060"/>
                  </a:solidFill>
                  <a:latin typeface="Times New Roman" pitchFamily="18" charset="0"/>
                  <a:cs typeface="Times New Roman" pitchFamily="18" charset="0"/>
                </a:rPr>
                <a:t>Glovis</a:t>
              </a:r>
              <a:r>
                <a:rPr lang="en-US" b="1" dirty="0" smtClean="0">
                  <a:solidFill>
                    <a:srgbClr val="002060"/>
                  </a:solidFill>
                  <a:latin typeface="Times New Roman" pitchFamily="18" charset="0"/>
                  <a:cs typeface="Times New Roman" pitchFamily="18" charset="0"/>
                </a:rPr>
                <a:t> Co</a:t>
              </a:r>
              <a:endParaRPr lang="ru-RU" b="1" dirty="0" smtClean="0">
                <a:solidFill>
                  <a:srgbClr val="002060"/>
                </a:solidFill>
                <a:latin typeface="Times New Roman" pitchFamily="18" charset="0"/>
                <a:cs typeface="Times New Roman" pitchFamily="18" charset="0"/>
              </a:endParaRPr>
            </a:p>
          </p:txBody>
        </p:sp>
        <p:pic>
          <p:nvPicPr>
            <p:cNvPr id="10" name="Рисунок 9" descr="800px-Flag_of_the_People's_Republic_of_China_svg.png"/>
            <p:cNvPicPr>
              <a:picLocks noChangeAspect="1"/>
            </p:cNvPicPr>
            <p:nvPr/>
          </p:nvPicPr>
          <p:blipFill>
            <a:blip r:embed="rId4" cstate="print"/>
            <a:stretch>
              <a:fillRect/>
            </a:stretch>
          </p:blipFill>
          <p:spPr>
            <a:xfrm>
              <a:off x="2411760" y="3573016"/>
              <a:ext cx="972714" cy="648071"/>
            </a:xfrm>
            <a:prstGeom prst="rect">
              <a:avLst/>
            </a:prstGeom>
          </p:spPr>
        </p:pic>
        <p:pic>
          <p:nvPicPr>
            <p:cNvPr id="13" name="Рисунок 12" descr="800px-Flag_of_the_People's_Republic_of_China_svg.png"/>
            <p:cNvPicPr>
              <a:picLocks noChangeAspect="1"/>
            </p:cNvPicPr>
            <p:nvPr/>
          </p:nvPicPr>
          <p:blipFill>
            <a:blip r:embed="rId5" cstate="print"/>
            <a:stretch>
              <a:fillRect/>
            </a:stretch>
          </p:blipFill>
          <p:spPr>
            <a:xfrm>
              <a:off x="6732240" y="3564105"/>
              <a:ext cx="972714" cy="648070"/>
            </a:xfrm>
            <a:prstGeom prst="rect">
              <a:avLst/>
            </a:prstGeom>
          </p:spPr>
        </p:pic>
        <p:pic>
          <p:nvPicPr>
            <p:cNvPr id="14" name="Рисунок 13" descr="800px-Flag_of_the_People's_Republic_of_China_svg.png"/>
            <p:cNvPicPr>
              <a:picLocks noChangeAspect="1"/>
            </p:cNvPicPr>
            <p:nvPr/>
          </p:nvPicPr>
          <p:blipFill>
            <a:blip r:embed="rId6" cstate="print"/>
            <a:stretch>
              <a:fillRect/>
            </a:stretch>
          </p:blipFill>
          <p:spPr>
            <a:xfrm>
              <a:off x="7884368" y="3584167"/>
              <a:ext cx="972714" cy="607946"/>
            </a:xfrm>
            <a:prstGeom prst="rect">
              <a:avLst/>
            </a:prstGeom>
          </p:spPr>
        </p:pic>
      </p:gr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2221</TotalTime>
  <Words>2145</Words>
  <Application>Microsoft Office PowerPoint</Application>
  <PresentationFormat>Экран (4:3)</PresentationFormat>
  <Paragraphs>445</Paragraphs>
  <Slides>26</Slides>
  <Notes>5</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Тема Office</vt:lpstr>
      <vt:lpstr>Слайд 1</vt:lpstr>
      <vt:lpstr>Northern Sea Route</vt:lpstr>
      <vt:lpstr>Northern Sea Route is the highway to European and Asian markets </vt:lpstr>
      <vt:lpstr>Слайд 4</vt:lpstr>
      <vt:lpstr>Слайд 5</vt:lpstr>
      <vt:lpstr>Слайд 6</vt:lpstr>
      <vt:lpstr>LNG Transit via the Northern Sea Route</vt:lpstr>
      <vt:lpstr>Слайд 8</vt:lpstr>
      <vt:lpstr>Слайд 9</vt:lpstr>
      <vt:lpstr>Total of Transit Voyages in 2010-2013  </vt:lpstr>
      <vt:lpstr>Слайд 11</vt:lpstr>
      <vt:lpstr>Atomic icebreaker 50 Let Pobedy delivered Olympic Flame to the  North Pole on October 19, 2013</vt:lpstr>
      <vt:lpstr>What’s next?</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vector>
  </TitlesOfParts>
  <Company>Mr White Entertainment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Mihail</dc:creator>
  <cp:lastModifiedBy>Белкин</cp:lastModifiedBy>
  <cp:revision>353</cp:revision>
  <dcterms:created xsi:type="dcterms:W3CDTF">2011-01-06T20:07:43Z</dcterms:created>
  <dcterms:modified xsi:type="dcterms:W3CDTF">2014-06-04T07:01:37Z</dcterms:modified>
</cp:coreProperties>
</file>