
<file path=[Content_Types].xml><?xml version="1.0" encoding="utf-8"?>
<Types xmlns="http://schemas.openxmlformats.org/package/2006/content-types">
  <Override PartName="/ppt/theme/theme5.xml" ContentType="application/vnd.openxmlformats-officedocument.theme+xml"/>
  <Override PartName="/ppt/slideLayouts/slideLayout307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408.xml" ContentType="application/vnd.openxmlformats-officedocument.presentationml.slideLayout+xml"/>
  <Default Extension="xml" ContentType="application/xml"/>
  <Override PartName="/ppt/slideLayouts/slideLayout24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9.xml" ContentType="application/vnd.openxmlformats-officedocument.theme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95.xml" ContentType="application/vnd.openxmlformats-officedocument.presentationml.slideLayout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73.xml" ContentType="application/vnd.openxmlformats-officedocument.presentationml.slideLayout+xml"/>
  <Default Extension="png" ContentType="image/png"/>
  <Override PartName="/ppt/slideLayouts/slideLayout118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Layouts/slideLayout43.xml" ContentType="application/vnd.openxmlformats-officedocument.presentationml.slideLayout+xml"/>
  <Override PartName="/ppt/slideLayouts/slideLayout90.xml" ContentType="application/vnd.openxmlformats-officedocument.presentationml.slideLayout+xml"/>
  <Default Extension="emf" ContentType="image/x-emf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26.xml" ContentType="application/vnd.openxmlformats-officedocument.theme+xml"/>
  <Override PartName="/ppt/slideLayouts/slideLayout389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92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137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200.xml" ContentType="application/vnd.openxmlformats-officedocument.presentationml.slideLayout+xml"/>
  <Override PartName="/ppt/diagrams/colors1.xml" ContentType="application/vnd.openxmlformats-officedocument.drawingml.diagramColors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Layouts/slideLayout40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63.xml" ContentType="application/vnd.openxmlformats-officedocument.presentationml.slideLayout+xml"/>
  <Override PartName="/ppt/theme/theme23.xml" ContentType="application/vnd.openxmlformats-officedocument.theme+xml"/>
  <Override PartName="/ppt/slideLayouts/slideLayout402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5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407.xml" ContentType="application/vnd.openxmlformats-officedocument.presentationml.slideLayout+xml"/>
  <Override PartName="/ppt/theme/theme28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theme/theme17.xml" ContentType="application/vnd.openxmlformats-officedocument.theme+xml"/>
  <Override PartName="/ppt/slideLayouts/slideLayout293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410.xml" ContentType="application/vnd.openxmlformats-officedocument.presentationml.slideLayout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20.xml" ContentType="application/vnd.openxmlformats-officedocument.theme+xml"/>
  <Override PartName="/ppt/slideLayouts/slideLayout336.xml" ContentType="application/vnd.openxmlformats-officedocument.presentationml.slideLayout+xml"/>
  <Override PartName="/ppt/slideLayouts/slideLayout383.xml" ContentType="application/vnd.openxmlformats-officedocument.presentationml.slideLayout+xml"/>
  <Override PartName="/ppt/diagrams/data1.xml" ContentType="application/vnd.openxmlformats-officedocument.drawingml.diagramData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Masters/slideMaster26.xml" ContentType="application/vnd.openxmlformats-officedocument.presentationml.slideMaster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4.xml" ContentType="application/vnd.openxmlformats-officedocument.presentationml.slideLayout+xml"/>
  <Override PartName="/ppt/theme/theme14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90.xml" ContentType="application/vnd.openxmlformats-officedocument.presentationml.slideLayout+xml"/>
  <Override PartName="/ppt/theme/theme25.xml" ContentType="application/vnd.openxmlformats-officedocument.theme+xml"/>
  <Override PartName="/ppt/slideLayouts/slideLayout388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91.xml" ContentType="application/vnd.openxmlformats-officedocument.presentationml.slideLayout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248.xml" ContentType="application/vnd.openxmlformats-officedocument.presentationml.slideLayout+xml"/>
  <Override PartName="/ppt/theme/theme19.xml" ContentType="application/vnd.openxmlformats-officedocument.theme+xml"/>
  <Override PartName="/ppt/slideLayouts/slideLayout295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Masters/slideMaster23.xml" ContentType="application/vnd.openxmlformats-officedocument.presentationml.slideMaster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412.xml" ContentType="application/vnd.openxmlformats-officedocument.presentationml.slideLayout+xml"/>
  <Default Extension="gif" ContentType="image/gif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51.xml" ContentType="application/vnd.openxmlformats-officedocument.presentationml.slideLayout+xml"/>
  <Override PartName="/ppt/theme/theme22.xml" ContentType="application/vnd.openxmlformats-officedocument.theme+xml"/>
  <Override PartName="/ppt/slideLayouts/slideLayout338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401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74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Masters/slideMaster28.xml" ContentType="application/vnd.openxmlformats-officedocument.presentationml.slideMaster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417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245.xml" ContentType="application/vnd.openxmlformats-officedocument.presentationml.slideLayout+xml"/>
  <Override PartName="/ppt/theme/theme16.xml" ContentType="application/vnd.openxmlformats-officedocument.theme+xml"/>
  <Override PartName="/ppt/slideLayouts/slideLayout292.xml" ContentType="application/vnd.openxmlformats-officedocument.presentationml.slideLayout+xml"/>
  <Override PartName="/ppt/theme/theme27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93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60.xml" ContentType="application/vnd.openxmlformats-officedocument.presentationml.slideLayout+xml"/>
  <Override PartName="/ppt/diagrams/drawing1.xml" ContentType="application/vnd.ms-office.drawingml.diagramDrawing+xml"/>
  <Default Extension="jpeg" ContentType="image/jpeg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302.xml" ContentType="application/vnd.openxmlformats-officedocument.presentationml.slideLayout+xml"/>
  <Override PartName="/ppt/diagrams/quickStyle1.xml" ContentType="application/vnd.openxmlformats-officedocument.drawingml.diagramStyle+xml"/>
  <Override PartName="/ppt/slideMasters/slideMaster25.xml" ContentType="application/vnd.openxmlformats-officedocument.presentationml.slideMaster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4.xml" ContentType="application/vnd.openxmlformats-officedocument.theme+xml"/>
  <Override PartName="/ppt/slideLayouts/slideLayout38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179.xml" ContentType="application/vnd.openxmlformats-officedocument.presentationml.slideLayout+xml"/>
  <Override PartName="/ppt/theme/theme13.xml" ContentType="application/vnd.openxmlformats-officedocument.theme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90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Masters/slideMaster22.xml" ContentType="application/vnd.openxmlformats-officedocument.presentationml.slideMaster+xml"/>
  <Override PartName="/ppt/slideLayouts/slideLayout359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61.xml" ContentType="application/vnd.openxmlformats-officedocument.presentationml.slideLayout+xml"/>
  <Override PartName="/ppt/theme/theme21.xml" ContentType="application/vnd.openxmlformats-officedocument.theme+xml"/>
  <Override PartName="/ppt/slideLayouts/slideLayout400.xml" ContentType="application/vnd.openxmlformats-officedocument.presentationml.slideLayout+xml"/>
  <Override PartName="/ppt/diagrams/layout1.xml" ContentType="application/vnd.openxmlformats-officedocument.drawingml.diagramLayout+xml"/>
  <Override PartName="/ppt/slideLayouts/slideLayout98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34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416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10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378.xml" ContentType="application/vnd.openxmlformats-officedocument.presentationml.slideLayout+xml"/>
  <Override PartName="/ppt/theme/theme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7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  <p:sldMasterId id="2147483694" r:id="rId3"/>
    <p:sldMasterId id="2147483712" r:id="rId4"/>
    <p:sldMasterId id="2147483730" r:id="rId5"/>
    <p:sldMasterId id="2147483748" r:id="rId6"/>
    <p:sldMasterId id="2147483762" r:id="rId7"/>
    <p:sldMasterId id="2147483778" r:id="rId8"/>
    <p:sldMasterId id="2147483794" r:id="rId9"/>
    <p:sldMasterId id="2147483810" r:id="rId10"/>
    <p:sldMasterId id="2147483826" r:id="rId11"/>
    <p:sldMasterId id="2147483842" r:id="rId12"/>
    <p:sldMasterId id="2147483858" r:id="rId13"/>
    <p:sldMasterId id="2147483874" r:id="rId14"/>
    <p:sldMasterId id="2147483890" r:id="rId15"/>
    <p:sldMasterId id="2147483906" r:id="rId16"/>
    <p:sldMasterId id="2147483922" r:id="rId17"/>
    <p:sldMasterId id="2147483938" r:id="rId18"/>
    <p:sldMasterId id="2147483954" r:id="rId19"/>
    <p:sldMasterId id="2147483967" r:id="rId20"/>
    <p:sldMasterId id="2147483980" r:id="rId21"/>
    <p:sldMasterId id="2147483993" r:id="rId22"/>
    <p:sldMasterId id="2147484006" r:id="rId23"/>
    <p:sldMasterId id="2147484042" r:id="rId24"/>
    <p:sldMasterId id="2147484054" r:id="rId25"/>
    <p:sldMasterId id="2147484066" r:id="rId26"/>
    <p:sldMasterId id="2147484813" r:id="rId27"/>
    <p:sldMasterId id="2147484832" r:id="rId28"/>
    <p:sldMasterId id="2147484851" r:id="rId29"/>
  </p:sldMasterIdLst>
  <p:notesMasterIdLst>
    <p:notesMasterId r:id="rId45"/>
  </p:notesMasterIdLst>
  <p:handoutMasterIdLst>
    <p:handoutMasterId r:id="rId46"/>
  </p:handoutMasterIdLst>
  <p:sldIdLst>
    <p:sldId id="271" r:id="rId30"/>
    <p:sldId id="354" r:id="rId31"/>
    <p:sldId id="347" r:id="rId32"/>
    <p:sldId id="352" r:id="rId33"/>
    <p:sldId id="348" r:id="rId34"/>
    <p:sldId id="356" r:id="rId35"/>
    <p:sldId id="359" r:id="rId36"/>
    <p:sldId id="360" r:id="rId37"/>
    <p:sldId id="357" r:id="rId38"/>
    <p:sldId id="339" r:id="rId39"/>
    <p:sldId id="317" r:id="rId40"/>
    <p:sldId id="355" r:id="rId41"/>
    <p:sldId id="358" r:id="rId42"/>
    <p:sldId id="361" r:id="rId43"/>
    <p:sldId id="315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5F69"/>
    <a:srgbClr val="CC9900"/>
    <a:srgbClr val="689CDA"/>
    <a:srgbClr val="7DA9DF"/>
    <a:srgbClr val="F5801F"/>
    <a:srgbClr val="FFEEDD"/>
    <a:srgbClr val="FFE2C5"/>
    <a:srgbClr val="FFE0C1"/>
    <a:srgbClr val="FFECD9"/>
    <a:srgbClr val="FBCDA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29" autoAdjust="0"/>
  </p:normalViewPr>
  <p:slideViewPr>
    <p:cSldViewPr>
      <p:cViewPr>
        <p:scale>
          <a:sx n="80" d="100"/>
          <a:sy n="80" d="100"/>
        </p:scale>
        <p:origin x="-366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5.xml"/><Relationship Id="rId42" Type="http://schemas.openxmlformats.org/officeDocument/2006/relationships/slide" Target="slides/slide13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4.xml"/><Relationship Id="rId38" Type="http://schemas.openxmlformats.org/officeDocument/2006/relationships/slide" Target="slides/slide9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Master" Target="slideMasters/slideMaster29.xml"/><Relationship Id="rId41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3.xml"/><Relationship Id="rId37" Type="http://schemas.openxmlformats.org/officeDocument/2006/relationships/slide" Target="slides/slide8.xml"/><Relationship Id="rId40" Type="http://schemas.openxmlformats.org/officeDocument/2006/relationships/slide" Target="slides/slide11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7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2.xml"/><Relationship Id="rId44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" Target="slides/slide1.xml"/><Relationship Id="rId35" Type="http://schemas.openxmlformats.org/officeDocument/2006/relationships/slide" Target="slides/slide6.xml"/><Relationship Id="rId43" Type="http://schemas.openxmlformats.org/officeDocument/2006/relationships/slide" Target="slides/slide14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2759B0-7B4C-494E-A190-D4C3EB068736}" type="doc">
      <dgm:prSet loTypeId="urn:microsoft.com/office/officeart/2005/8/layout/vList2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E40A3031-20DD-4EAB-B026-1B01150567DC}">
      <dgm:prSet custT="1"/>
      <dgm:spPr>
        <a:solidFill>
          <a:schemeClr val="bg1">
            <a:lumMod val="95000"/>
          </a:schemeClr>
        </a:solidFill>
        <a:ln>
          <a:solidFill>
            <a:schemeClr val="bg1"/>
          </a:solidFill>
        </a:ln>
      </dgm:spPr>
      <dgm:t>
        <a:bodyPr/>
        <a:lstStyle/>
        <a:p>
          <a:pPr rtl="0"/>
          <a:r>
            <a:rPr lang="ru-RU" sz="1600" b="1" dirty="0" smtClean="0"/>
            <a:t>- мобилизация усилий научно-технологического сообщества на выполнение </a:t>
          </a:r>
          <a:r>
            <a:rPr lang="ru-RU" sz="1600" b="1" dirty="0" smtClean="0">
              <a:solidFill>
                <a:schemeClr val="accent5">
                  <a:lumMod val="50000"/>
                </a:schemeClr>
              </a:solidFill>
            </a:rPr>
            <a:t>программно-ориентированных</a:t>
          </a:r>
          <a:r>
            <a:rPr lang="ru-RU" sz="1600" b="1" dirty="0" smtClean="0"/>
            <a:t> работ</a:t>
          </a:r>
          <a:endParaRPr lang="ru-RU" sz="1600" b="1" dirty="0"/>
        </a:p>
      </dgm:t>
    </dgm:pt>
    <dgm:pt modelId="{AD721012-0AB3-41BC-857C-0291A55C1CF3}" type="parTrans" cxnId="{70090FB9-81D5-4EBC-8C9B-7935B601E35C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C1A6014A-4062-49C4-9A78-92A3BF0F2BD4}" type="sibTrans" cxnId="{70090FB9-81D5-4EBC-8C9B-7935B601E35C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0B0E9CFF-8DDC-4C77-9C62-8D105E1887C8}">
      <dgm:prSet custT="1"/>
      <dgm:spPr>
        <a:solidFill>
          <a:schemeClr val="bg1">
            <a:lumMod val="95000"/>
          </a:schemeClr>
        </a:solidFill>
        <a:ln>
          <a:solidFill>
            <a:schemeClr val="tx2">
              <a:lumMod val="85000"/>
            </a:schemeClr>
          </a:solidFill>
        </a:ln>
      </dgm:spPr>
      <dgm:t>
        <a:bodyPr/>
        <a:lstStyle/>
        <a:p>
          <a:pPr rtl="0"/>
          <a:r>
            <a:rPr lang="ru-RU" sz="1600" b="1" dirty="0" smtClean="0"/>
            <a:t>- развитие </a:t>
          </a:r>
          <a:r>
            <a:rPr lang="ru-RU" sz="1600" b="1" dirty="0" smtClean="0">
              <a:solidFill>
                <a:schemeClr val="accent5">
                  <a:lumMod val="50000"/>
                </a:schemeClr>
              </a:solidFill>
            </a:rPr>
            <a:t>междисциплинарных</a:t>
          </a:r>
          <a:r>
            <a:rPr lang="ru-RU" sz="1600" b="1" dirty="0" smtClean="0"/>
            <a:t> направлений </a:t>
          </a:r>
          <a:endParaRPr lang="ru-RU" sz="1600" b="1" dirty="0"/>
        </a:p>
      </dgm:t>
    </dgm:pt>
    <dgm:pt modelId="{E5182CD2-4BC8-450E-8289-CC14893F4315}" type="parTrans" cxnId="{93EF7BE7-6BE7-48AD-917E-83CE67F3C0A2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808915A5-04C3-4959-BFDB-2F310BCC29D6}" type="sibTrans" cxnId="{93EF7BE7-6BE7-48AD-917E-83CE67F3C0A2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437B25F4-D980-4FF4-AAC9-78935B5DC6F7}">
      <dgm:prSet custT="1"/>
      <dgm:spPr>
        <a:solidFill>
          <a:schemeClr val="bg1">
            <a:lumMod val="95000"/>
          </a:schemeClr>
        </a:solidFill>
        <a:ln>
          <a:solidFill>
            <a:schemeClr val="tx2">
              <a:lumMod val="85000"/>
            </a:schemeClr>
          </a:solidFill>
        </a:ln>
      </dgm:spPr>
      <dgm:t>
        <a:bodyPr/>
        <a:lstStyle/>
        <a:p>
          <a:pPr rtl="0"/>
          <a:r>
            <a:rPr lang="ru-RU" sz="1600" b="1" dirty="0" smtClean="0"/>
            <a:t>- создание фондов для </a:t>
          </a:r>
          <a:r>
            <a:rPr lang="ru-RU" sz="1600" b="1" dirty="0" smtClean="0">
              <a:solidFill>
                <a:schemeClr val="accent5">
                  <a:lumMod val="50000"/>
                </a:schemeClr>
              </a:solidFill>
            </a:rPr>
            <a:t>финансирования прорывных проектов с высоким риском</a:t>
          </a:r>
          <a:endParaRPr lang="ru-RU" sz="1600" b="1" dirty="0">
            <a:solidFill>
              <a:schemeClr val="accent5">
                <a:lumMod val="50000"/>
              </a:schemeClr>
            </a:solidFill>
          </a:endParaRPr>
        </a:p>
      </dgm:t>
    </dgm:pt>
    <dgm:pt modelId="{4917051F-98D8-429B-B135-53B90106E34C}" type="parTrans" cxnId="{E2CD3D41-7A75-466C-B48C-EB86A1888F48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C5CCDF50-FD57-4B7B-9749-1004481E2B4E}" type="sibTrans" cxnId="{E2CD3D41-7A75-466C-B48C-EB86A1888F48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227088E9-BE41-4CB5-BB96-D98548074160}">
      <dgm:prSet custT="1"/>
      <dgm:spPr>
        <a:solidFill>
          <a:schemeClr val="bg1">
            <a:lumMod val="95000"/>
          </a:schemeClr>
        </a:solidFill>
        <a:ln>
          <a:solidFill>
            <a:schemeClr val="tx2">
              <a:lumMod val="85000"/>
            </a:schemeClr>
          </a:solidFill>
        </a:ln>
        <a:scene3d>
          <a:camera prst="orthographicFront"/>
          <a:lightRig rig="flat" dir="t"/>
        </a:scene3d>
      </dgm:spPr>
      <dgm:t>
        <a:bodyPr/>
        <a:lstStyle/>
        <a:p>
          <a:pPr rtl="0"/>
          <a:r>
            <a:rPr lang="ru-RU" sz="1600" b="1" dirty="0" smtClean="0"/>
            <a:t>- стимулирование </a:t>
          </a:r>
          <a:r>
            <a:rPr lang="ru-RU" sz="1600" b="1" dirty="0" smtClean="0">
              <a:solidFill>
                <a:schemeClr val="accent5">
                  <a:lumMod val="50000"/>
                </a:schemeClr>
              </a:solidFill>
            </a:rPr>
            <a:t>образовательных программ</a:t>
          </a:r>
          <a:endParaRPr lang="ru-RU" sz="1600" b="1" dirty="0">
            <a:solidFill>
              <a:schemeClr val="accent5">
                <a:lumMod val="50000"/>
              </a:schemeClr>
            </a:solidFill>
          </a:endParaRPr>
        </a:p>
      </dgm:t>
    </dgm:pt>
    <dgm:pt modelId="{2586D526-43BE-48C1-93ED-CBA644DEC3DD}" type="parTrans" cxnId="{EB0E0311-0BA3-4149-8173-CF5961DBF38F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B27B20FB-8628-466C-931A-F88CE424D228}" type="sibTrans" cxnId="{EB0E0311-0BA3-4149-8173-CF5961DBF38F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0B956DB3-46A7-487D-8F57-FAD74E2FC654}">
      <dgm:prSet custT="1"/>
      <dgm:spPr>
        <a:solidFill>
          <a:schemeClr val="bg1">
            <a:lumMod val="95000"/>
          </a:schemeClr>
        </a:solidFill>
        <a:ln>
          <a:solidFill>
            <a:schemeClr val="tx2">
              <a:lumMod val="85000"/>
            </a:schemeClr>
          </a:solidFill>
        </a:ln>
      </dgm:spPr>
      <dgm:t>
        <a:bodyPr/>
        <a:lstStyle/>
        <a:p>
          <a:pPr rtl="0"/>
          <a:r>
            <a:rPr lang="ru-RU" sz="1600" b="1" dirty="0" smtClean="0"/>
            <a:t>- активное привлечение бизнеса для </a:t>
          </a:r>
          <a:r>
            <a:rPr lang="ru-RU" sz="1600" b="1" dirty="0" err="1" smtClean="0">
              <a:solidFill>
                <a:schemeClr val="accent5">
                  <a:lumMod val="50000"/>
                </a:schemeClr>
              </a:solidFill>
            </a:rPr>
            <a:t>софинансирования</a:t>
          </a:r>
          <a:r>
            <a:rPr lang="ru-RU" sz="1600" b="1" dirty="0" smtClean="0"/>
            <a:t> научных исследований</a:t>
          </a:r>
          <a:endParaRPr lang="ru-RU" sz="1600" b="1" dirty="0"/>
        </a:p>
      </dgm:t>
    </dgm:pt>
    <dgm:pt modelId="{18FC4FA1-ED13-47B5-9D76-03A08417DEF8}" type="sibTrans" cxnId="{24AF7A7E-FD9C-4936-9FC6-B0F9EFAAEFA2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75516F85-17A4-436D-B77E-BD3534D2B9C6}" type="parTrans" cxnId="{24AF7A7E-FD9C-4936-9FC6-B0F9EFAAEFA2}">
      <dgm:prSet/>
      <dgm:spPr/>
      <dgm:t>
        <a:bodyPr/>
        <a:lstStyle/>
        <a:p>
          <a:endParaRPr lang="ru-RU" sz="1600" b="1">
            <a:solidFill>
              <a:schemeClr val="tx1"/>
            </a:solidFill>
          </a:endParaRPr>
        </a:p>
      </dgm:t>
    </dgm:pt>
    <dgm:pt modelId="{EA47E956-DA79-47A5-8947-45490FC2C4B1}" type="pres">
      <dgm:prSet presAssocID="{872759B0-7B4C-494E-A190-D4C3EB0687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88F86A-0EAD-4222-8731-50BBDDFA8CB1}" type="pres">
      <dgm:prSet presAssocID="{E40A3031-20DD-4EAB-B026-1B01150567DC}" presName="parentText" presStyleLbl="node1" presStyleIdx="0" presStyleCnt="5" custScaleY="100749" custLinFactNeighborY="303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128D9E-1120-4D70-98B3-0F23A3DD35C7}" type="pres">
      <dgm:prSet presAssocID="{C1A6014A-4062-49C4-9A78-92A3BF0F2BD4}" presName="spacer" presStyleCnt="0"/>
      <dgm:spPr/>
    </dgm:pt>
    <dgm:pt modelId="{8B0D7E80-69E9-4F78-8476-FD6132FAA524}" type="pres">
      <dgm:prSet presAssocID="{0B0E9CFF-8DDC-4C77-9C62-8D105E1887C8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EC2E8A-6842-431E-8C66-F0F4C89478CE}" type="pres">
      <dgm:prSet presAssocID="{808915A5-04C3-4959-BFDB-2F310BCC29D6}" presName="spacer" presStyleCnt="0"/>
      <dgm:spPr/>
    </dgm:pt>
    <dgm:pt modelId="{7A01F808-A474-421B-8081-9663F689575B}" type="pres">
      <dgm:prSet presAssocID="{0B956DB3-46A7-487D-8F57-FAD74E2FC654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F4586D-737E-41ED-AABF-FF0E296E618C}" type="pres">
      <dgm:prSet presAssocID="{18FC4FA1-ED13-47B5-9D76-03A08417DEF8}" presName="spacer" presStyleCnt="0"/>
      <dgm:spPr/>
    </dgm:pt>
    <dgm:pt modelId="{4CB7B98A-70AC-4654-B95D-D2E160F3770F}" type="pres">
      <dgm:prSet presAssocID="{437B25F4-D980-4FF4-AAC9-78935B5DC6F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7E906B-B991-47BD-BC3F-551E4535550C}" type="pres">
      <dgm:prSet presAssocID="{C5CCDF50-FD57-4B7B-9749-1004481E2B4E}" presName="spacer" presStyleCnt="0"/>
      <dgm:spPr/>
    </dgm:pt>
    <dgm:pt modelId="{AF5A283A-AD5B-4677-B924-8ED28F81134C}" type="pres">
      <dgm:prSet presAssocID="{227088E9-BE41-4CB5-BB96-D98548074160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090FB9-81D5-4EBC-8C9B-7935B601E35C}" srcId="{872759B0-7B4C-494E-A190-D4C3EB068736}" destId="{E40A3031-20DD-4EAB-B026-1B01150567DC}" srcOrd="0" destOrd="0" parTransId="{AD721012-0AB3-41BC-857C-0291A55C1CF3}" sibTransId="{C1A6014A-4062-49C4-9A78-92A3BF0F2BD4}"/>
    <dgm:cxn modelId="{24AF7A7E-FD9C-4936-9FC6-B0F9EFAAEFA2}" srcId="{872759B0-7B4C-494E-A190-D4C3EB068736}" destId="{0B956DB3-46A7-487D-8F57-FAD74E2FC654}" srcOrd="2" destOrd="0" parTransId="{75516F85-17A4-436D-B77E-BD3534D2B9C6}" sibTransId="{18FC4FA1-ED13-47B5-9D76-03A08417DEF8}"/>
    <dgm:cxn modelId="{93EF7BE7-6BE7-48AD-917E-83CE67F3C0A2}" srcId="{872759B0-7B4C-494E-A190-D4C3EB068736}" destId="{0B0E9CFF-8DDC-4C77-9C62-8D105E1887C8}" srcOrd="1" destOrd="0" parTransId="{E5182CD2-4BC8-450E-8289-CC14893F4315}" sibTransId="{808915A5-04C3-4959-BFDB-2F310BCC29D6}"/>
    <dgm:cxn modelId="{F541BE09-D4DC-4DB6-BB7C-649A9D03BAF8}" type="presOf" srcId="{0B0E9CFF-8DDC-4C77-9C62-8D105E1887C8}" destId="{8B0D7E80-69E9-4F78-8476-FD6132FAA524}" srcOrd="0" destOrd="0" presId="urn:microsoft.com/office/officeart/2005/8/layout/vList2"/>
    <dgm:cxn modelId="{E2CD3D41-7A75-466C-B48C-EB86A1888F48}" srcId="{872759B0-7B4C-494E-A190-D4C3EB068736}" destId="{437B25F4-D980-4FF4-AAC9-78935B5DC6F7}" srcOrd="3" destOrd="0" parTransId="{4917051F-98D8-429B-B135-53B90106E34C}" sibTransId="{C5CCDF50-FD57-4B7B-9749-1004481E2B4E}"/>
    <dgm:cxn modelId="{70CC34A7-E6C7-40E3-B938-3B0A896B30EE}" type="presOf" srcId="{437B25F4-D980-4FF4-AAC9-78935B5DC6F7}" destId="{4CB7B98A-70AC-4654-B95D-D2E160F3770F}" srcOrd="0" destOrd="0" presId="urn:microsoft.com/office/officeart/2005/8/layout/vList2"/>
    <dgm:cxn modelId="{EB0E0311-0BA3-4149-8173-CF5961DBF38F}" srcId="{872759B0-7B4C-494E-A190-D4C3EB068736}" destId="{227088E9-BE41-4CB5-BB96-D98548074160}" srcOrd="4" destOrd="0" parTransId="{2586D526-43BE-48C1-93ED-CBA644DEC3DD}" sibTransId="{B27B20FB-8628-466C-931A-F88CE424D228}"/>
    <dgm:cxn modelId="{049E9D55-62DA-4EC2-BC3A-A7230F7B10FB}" type="presOf" srcId="{872759B0-7B4C-494E-A190-D4C3EB068736}" destId="{EA47E956-DA79-47A5-8947-45490FC2C4B1}" srcOrd="0" destOrd="0" presId="urn:microsoft.com/office/officeart/2005/8/layout/vList2"/>
    <dgm:cxn modelId="{DA395691-30B8-4FAD-A2B0-F5E5231008DA}" type="presOf" srcId="{227088E9-BE41-4CB5-BB96-D98548074160}" destId="{AF5A283A-AD5B-4677-B924-8ED28F81134C}" srcOrd="0" destOrd="0" presId="urn:microsoft.com/office/officeart/2005/8/layout/vList2"/>
    <dgm:cxn modelId="{11657B1D-8996-49A3-86DF-435FA11A4035}" type="presOf" srcId="{0B956DB3-46A7-487D-8F57-FAD74E2FC654}" destId="{7A01F808-A474-421B-8081-9663F689575B}" srcOrd="0" destOrd="0" presId="urn:microsoft.com/office/officeart/2005/8/layout/vList2"/>
    <dgm:cxn modelId="{0784663F-A422-4549-94F5-5F259858D08F}" type="presOf" srcId="{E40A3031-20DD-4EAB-B026-1B01150567DC}" destId="{0088F86A-0EAD-4222-8731-50BBDDFA8CB1}" srcOrd="0" destOrd="0" presId="urn:microsoft.com/office/officeart/2005/8/layout/vList2"/>
    <dgm:cxn modelId="{7E0219AF-CB4C-41FA-8A1E-146688C74BEF}" type="presParOf" srcId="{EA47E956-DA79-47A5-8947-45490FC2C4B1}" destId="{0088F86A-0EAD-4222-8731-50BBDDFA8CB1}" srcOrd="0" destOrd="0" presId="urn:microsoft.com/office/officeart/2005/8/layout/vList2"/>
    <dgm:cxn modelId="{6B6C07C2-6964-4122-9DFF-D684A8B3306C}" type="presParOf" srcId="{EA47E956-DA79-47A5-8947-45490FC2C4B1}" destId="{B6128D9E-1120-4D70-98B3-0F23A3DD35C7}" srcOrd="1" destOrd="0" presId="urn:microsoft.com/office/officeart/2005/8/layout/vList2"/>
    <dgm:cxn modelId="{BE5B2AA0-C3F8-419C-83ED-60C0DD5103CC}" type="presParOf" srcId="{EA47E956-DA79-47A5-8947-45490FC2C4B1}" destId="{8B0D7E80-69E9-4F78-8476-FD6132FAA524}" srcOrd="2" destOrd="0" presId="urn:microsoft.com/office/officeart/2005/8/layout/vList2"/>
    <dgm:cxn modelId="{A5E92CA7-C72B-4F0F-9ABF-FCAC5DA7DA65}" type="presParOf" srcId="{EA47E956-DA79-47A5-8947-45490FC2C4B1}" destId="{0BEC2E8A-6842-431E-8C66-F0F4C89478CE}" srcOrd="3" destOrd="0" presId="urn:microsoft.com/office/officeart/2005/8/layout/vList2"/>
    <dgm:cxn modelId="{0D33F8FC-93CD-42BB-8F19-45C6FF2CA7BE}" type="presParOf" srcId="{EA47E956-DA79-47A5-8947-45490FC2C4B1}" destId="{7A01F808-A474-421B-8081-9663F689575B}" srcOrd="4" destOrd="0" presId="urn:microsoft.com/office/officeart/2005/8/layout/vList2"/>
    <dgm:cxn modelId="{50A0885A-2E2C-4E6C-978D-4622CFB65BC3}" type="presParOf" srcId="{EA47E956-DA79-47A5-8947-45490FC2C4B1}" destId="{D5F4586D-737E-41ED-AABF-FF0E296E618C}" srcOrd="5" destOrd="0" presId="urn:microsoft.com/office/officeart/2005/8/layout/vList2"/>
    <dgm:cxn modelId="{DAB0F1B7-3578-4EAB-B606-D2564BDA856C}" type="presParOf" srcId="{EA47E956-DA79-47A5-8947-45490FC2C4B1}" destId="{4CB7B98A-70AC-4654-B95D-D2E160F3770F}" srcOrd="6" destOrd="0" presId="urn:microsoft.com/office/officeart/2005/8/layout/vList2"/>
    <dgm:cxn modelId="{10649960-0D21-4086-8CFE-8AAD706CD275}" type="presParOf" srcId="{EA47E956-DA79-47A5-8947-45490FC2C4B1}" destId="{4B7E906B-B991-47BD-BC3F-551E4535550C}" srcOrd="7" destOrd="0" presId="urn:microsoft.com/office/officeart/2005/8/layout/vList2"/>
    <dgm:cxn modelId="{65556E49-4E6C-47A5-ACF5-EBD49A35C5D5}" type="presParOf" srcId="{EA47E956-DA79-47A5-8947-45490FC2C4B1}" destId="{AF5A283A-AD5B-4677-B924-8ED28F81134C}" srcOrd="8" destOrd="0" presId="urn:microsoft.com/office/officeart/2005/8/layout/vList2"/>
  </dgm:cxnLst>
  <dgm:bg>
    <a:noFill/>
  </dgm:bg>
  <dgm:whole>
    <a:ln>
      <a:solidFill>
        <a:schemeClr val="tx2">
          <a:lumMod val="85000"/>
        </a:schemeClr>
      </a:solidFill>
    </a:ln>
  </dgm:whole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88F86A-0EAD-4222-8731-50BBDDFA8CB1}">
      <dsp:nvSpPr>
        <dsp:cNvPr id="0" name=""/>
        <dsp:cNvSpPr/>
      </dsp:nvSpPr>
      <dsp:spPr>
        <a:xfrm>
          <a:off x="0" y="35079"/>
          <a:ext cx="7056784" cy="621208"/>
        </a:xfrm>
        <a:prstGeom prst="roundRect">
          <a:avLst/>
        </a:prstGeom>
        <a:solidFill>
          <a:schemeClr val="bg1">
            <a:lumMod val="95000"/>
          </a:schemeClr>
        </a:solidFill>
        <a:ln>
          <a:solidFill>
            <a:schemeClr val="bg1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- мобилизация усилий научно-технологического сообщества на выполнение </a:t>
          </a:r>
          <a:r>
            <a:rPr lang="ru-RU" sz="1600" b="1" kern="1200" dirty="0" smtClean="0">
              <a:solidFill>
                <a:schemeClr val="accent5">
                  <a:lumMod val="50000"/>
                </a:schemeClr>
              </a:solidFill>
            </a:rPr>
            <a:t>программно-ориентированных</a:t>
          </a:r>
          <a:r>
            <a:rPr lang="ru-RU" sz="1600" b="1" kern="1200" dirty="0" smtClean="0"/>
            <a:t> работ</a:t>
          </a:r>
          <a:endParaRPr lang="ru-RU" sz="1600" b="1" kern="1200" dirty="0"/>
        </a:p>
      </dsp:txBody>
      <dsp:txXfrm>
        <a:off x="0" y="35079"/>
        <a:ext cx="7056784" cy="621208"/>
      </dsp:txXfrm>
    </dsp:sp>
    <dsp:sp modelId="{8B0D7E80-69E9-4F78-8476-FD6132FAA524}">
      <dsp:nvSpPr>
        <dsp:cNvPr id="0" name=""/>
        <dsp:cNvSpPr/>
      </dsp:nvSpPr>
      <dsp:spPr>
        <a:xfrm>
          <a:off x="0" y="718462"/>
          <a:ext cx="7056784" cy="616589"/>
        </a:xfrm>
        <a:prstGeom prst="roundRect">
          <a:avLst/>
        </a:prstGeom>
        <a:solidFill>
          <a:schemeClr val="bg1">
            <a:lumMod val="95000"/>
          </a:schemeClr>
        </a:solidFill>
        <a:ln>
          <a:solidFill>
            <a:schemeClr val="tx2">
              <a:lumMod val="85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- развитие </a:t>
          </a:r>
          <a:r>
            <a:rPr lang="ru-RU" sz="1600" b="1" kern="1200" dirty="0" smtClean="0">
              <a:solidFill>
                <a:schemeClr val="accent5">
                  <a:lumMod val="50000"/>
                </a:schemeClr>
              </a:solidFill>
            </a:rPr>
            <a:t>междисциплинарных</a:t>
          </a:r>
          <a:r>
            <a:rPr lang="ru-RU" sz="1600" b="1" kern="1200" dirty="0" smtClean="0"/>
            <a:t> направлений </a:t>
          </a:r>
          <a:endParaRPr lang="ru-RU" sz="1600" b="1" kern="1200" dirty="0"/>
        </a:p>
      </dsp:txBody>
      <dsp:txXfrm>
        <a:off x="0" y="718462"/>
        <a:ext cx="7056784" cy="616589"/>
      </dsp:txXfrm>
    </dsp:sp>
    <dsp:sp modelId="{7A01F808-A474-421B-8081-9663F689575B}">
      <dsp:nvSpPr>
        <dsp:cNvPr id="0" name=""/>
        <dsp:cNvSpPr/>
      </dsp:nvSpPr>
      <dsp:spPr>
        <a:xfrm>
          <a:off x="0" y="1424332"/>
          <a:ext cx="7056784" cy="616589"/>
        </a:xfrm>
        <a:prstGeom prst="roundRect">
          <a:avLst/>
        </a:prstGeom>
        <a:solidFill>
          <a:schemeClr val="bg1">
            <a:lumMod val="95000"/>
          </a:schemeClr>
        </a:solidFill>
        <a:ln>
          <a:solidFill>
            <a:schemeClr val="tx2">
              <a:lumMod val="85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- активное привлечение бизнеса для </a:t>
          </a:r>
          <a:r>
            <a:rPr lang="ru-RU" sz="1600" b="1" kern="1200" dirty="0" err="1" smtClean="0">
              <a:solidFill>
                <a:schemeClr val="accent5">
                  <a:lumMod val="50000"/>
                </a:schemeClr>
              </a:solidFill>
            </a:rPr>
            <a:t>софинансирования</a:t>
          </a:r>
          <a:r>
            <a:rPr lang="ru-RU" sz="1600" b="1" kern="1200" dirty="0" smtClean="0"/>
            <a:t> научных исследований</a:t>
          </a:r>
          <a:endParaRPr lang="ru-RU" sz="1600" b="1" kern="1200" dirty="0"/>
        </a:p>
      </dsp:txBody>
      <dsp:txXfrm>
        <a:off x="0" y="1424332"/>
        <a:ext cx="7056784" cy="616589"/>
      </dsp:txXfrm>
    </dsp:sp>
    <dsp:sp modelId="{4CB7B98A-70AC-4654-B95D-D2E160F3770F}">
      <dsp:nvSpPr>
        <dsp:cNvPr id="0" name=""/>
        <dsp:cNvSpPr/>
      </dsp:nvSpPr>
      <dsp:spPr>
        <a:xfrm>
          <a:off x="0" y="2130202"/>
          <a:ext cx="7056784" cy="616589"/>
        </a:xfrm>
        <a:prstGeom prst="roundRect">
          <a:avLst/>
        </a:prstGeom>
        <a:solidFill>
          <a:schemeClr val="bg1">
            <a:lumMod val="95000"/>
          </a:schemeClr>
        </a:solidFill>
        <a:ln>
          <a:solidFill>
            <a:schemeClr val="tx2">
              <a:lumMod val="85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- создание фондов для </a:t>
          </a:r>
          <a:r>
            <a:rPr lang="ru-RU" sz="1600" b="1" kern="1200" dirty="0" smtClean="0">
              <a:solidFill>
                <a:schemeClr val="accent5">
                  <a:lumMod val="50000"/>
                </a:schemeClr>
              </a:solidFill>
            </a:rPr>
            <a:t>финансирования прорывных проектов с высоким риском</a:t>
          </a:r>
          <a:endParaRPr lang="ru-RU" sz="16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0" y="2130202"/>
        <a:ext cx="7056784" cy="616589"/>
      </dsp:txXfrm>
    </dsp:sp>
    <dsp:sp modelId="{AF5A283A-AD5B-4677-B924-8ED28F81134C}">
      <dsp:nvSpPr>
        <dsp:cNvPr id="0" name=""/>
        <dsp:cNvSpPr/>
      </dsp:nvSpPr>
      <dsp:spPr>
        <a:xfrm>
          <a:off x="0" y="2836072"/>
          <a:ext cx="7056784" cy="616589"/>
        </a:xfrm>
        <a:prstGeom prst="roundRect">
          <a:avLst/>
        </a:prstGeom>
        <a:solidFill>
          <a:schemeClr val="bg1">
            <a:lumMod val="95000"/>
          </a:schemeClr>
        </a:solidFill>
        <a:ln>
          <a:solidFill>
            <a:schemeClr val="tx2">
              <a:lumMod val="85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- стимулирование </a:t>
          </a:r>
          <a:r>
            <a:rPr lang="ru-RU" sz="1600" b="1" kern="1200" dirty="0" smtClean="0">
              <a:solidFill>
                <a:schemeClr val="accent5">
                  <a:lumMod val="50000"/>
                </a:schemeClr>
              </a:solidFill>
            </a:rPr>
            <a:t>образовательных программ</a:t>
          </a:r>
          <a:endParaRPr lang="ru-RU" sz="16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0" y="2836072"/>
        <a:ext cx="7056784" cy="616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1F1191-D751-43B4-9739-0B00DAD5094D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8A2DC-F155-45CC-9511-6F17CFF0D7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45107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A2486E4-0DBB-4ED2-ABB9-EA0C252D49FC}" type="datetimeFigureOut">
              <a:rPr lang="ru-RU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A35F12F-F8EF-489B-ADD2-8F2998287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78927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48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>
              <a:ea typeface="MS PGothic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48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>
              <a:ea typeface="MS PGothic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48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>
              <a:ea typeface="MS PGothic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48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>
              <a:ea typeface="MS PGothic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48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>
              <a:ea typeface="MS PGothic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48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>
              <a:ea typeface="MS PGothic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48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>
              <a:ea typeface="MS PGothic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2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4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5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6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9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0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1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4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5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7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8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9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B954D64-77B8-452E-9CD3-CAFE95AA57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C564F9C-0CF5-4ED1-BC2C-B38A4570D9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4CD59FA-2D47-474C-8F79-2BE692241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D15372C-9F98-460D-BC16-C6D8F7BD9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FDA8455-BA63-4828-A870-8302A582C8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6258DCB-8C4D-4B0D-BEC8-F1E5FA1FA4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F0B9626-A7F6-4981-981C-429DAA509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0E81838-F82E-4686-AC57-B1A9EF1B14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3C3106B-D9C4-4141-AAEA-DBB6AB14B7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004AA13-011D-4311-AC74-30C6915DE0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17" y="245289"/>
            <a:ext cx="8384931" cy="14314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187"/>
            <a:ext cx="3933092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1969" y="1905187"/>
            <a:ext cx="3934558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80863"/>
            <a:ext cx="3933092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1969" y="4080863"/>
            <a:ext cx="3934558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4013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376E971-3134-403B-B8AB-217B669C3D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5DDC0FB-34ED-4B3B-ACEA-C441EE5C4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5B7F38D-00DA-4D48-8B4B-7A95387DA4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1_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2BEDC6B-C7AC-4AD4-86D5-CD43402487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AE94EAA-2916-4F09-BAB2-4A0D765BA6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0F9704A-96A0-4460-9816-84D5BC713D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25A7097-9D91-4186-9F90-3A65E6D059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D637555-8E17-42D2-90FF-C125D6927F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8F5FC6-69B7-4376-8879-CFD08A7D32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37C78AB-C192-4AE7-BC14-11CFBE641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EA84F12-7147-41EF-B3C0-A3B33505FD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8FF12D4-8665-42D2-BCF0-7C4759667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B63D2FA-F2E5-43E2-8433-062FB8D250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63E35C6-D1AB-44B5-B660-9C45D23996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9468FBC-EFBA-466D-A3EA-1E51D37CA7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C39D16D-0284-4DC1-AE63-190A7D8EA9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17" y="245289"/>
            <a:ext cx="8384931" cy="14314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187"/>
            <a:ext cx="3933092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1969" y="1905187"/>
            <a:ext cx="3934558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80863"/>
            <a:ext cx="3933092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1969" y="4080863"/>
            <a:ext cx="3934558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4013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17CBB6-33C5-4BE9-A28A-488F4B1E2C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9846957-CC31-4CF2-A2E2-3E92F49C09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1_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F79D763-F8A4-4552-B6C5-9EC3BFD4A6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E42DA98-CDCF-43F2-9F96-2983433C66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96CAFEC-33D6-4747-9088-AF918FB180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17" y="245289"/>
            <a:ext cx="8384931" cy="14314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187"/>
            <a:ext cx="3933092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1969" y="1905187"/>
            <a:ext cx="3934558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80863"/>
            <a:ext cx="3933092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1969" y="4080863"/>
            <a:ext cx="3934558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4013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68A0678-6F83-4A65-8E13-9A16861172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D22D203-A3C6-4710-99B2-DC544819F1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1BB03BE-CB89-44A2-B911-CE29BD7891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62F9F5D-4DF0-43A0-901F-44C26E3CCA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BD4881B-B352-4BEF-B65A-1CE0C11E1F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1946873-8F44-4A49-AFF2-03C69E302A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89D0564-DF52-4346-9C5B-EDFB58E0FC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E20393C-E22F-4A95-9D39-F31BAB3E4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B4BBDF7-5721-4B90-9F1E-1311E9EE1A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7468126-6ADA-4C3D-92C2-E11D146D3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17" y="245289"/>
            <a:ext cx="8384931" cy="14314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187"/>
            <a:ext cx="3933092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1969" y="1905187"/>
            <a:ext cx="3934558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80863"/>
            <a:ext cx="3933092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1969" y="4080863"/>
            <a:ext cx="3934558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4013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AEA40E9-D6A6-41DF-BC22-653D99288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7857FD7-7F1E-4923-B1B0-681524E3DC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C9E79AB-59E6-471B-AE87-F37444B376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1_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07CBCBA-A46F-49B9-A8C3-AFB6F8D28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1F9C42A-1668-4E8F-9AE9-4942DC08A5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5DDB091-0276-49AC-B765-5DEFCD4F80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F859EE8-7E50-40CF-ACD3-AB8DF2DD29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D55BD29-5386-4C01-93FC-9C1DAFC420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3E52886-57CC-4160-8720-6BD4DDFC9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3222814-FEEC-44A8-8C9B-A3493EA3C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A50BC62-7B56-4CA0-984E-240FEAAF07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1_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8A45ABB-A3EE-43F2-BAC5-C709295DF7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FB50307-3CDB-4A38-BEE8-6FEA56E0E7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EA7417B-BA9A-4A03-A5E6-B57AC8875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C5E20D8-A6B1-42C9-8053-5F078D3F2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1D267DA-CBA1-44C0-BCC4-5A374694BE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17" y="245289"/>
            <a:ext cx="8384931" cy="14314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187"/>
            <a:ext cx="3933092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1969" y="1905187"/>
            <a:ext cx="3934558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80863"/>
            <a:ext cx="3933092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1969" y="4080863"/>
            <a:ext cx="3934558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4013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E2E60DA-C4EA-4C58-B2AE-6F9FB5E740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921CF26-7200-490E-A0B3-56F7E5922F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1_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BE00DF0-C544-4EB0-8FBE-F04EEF247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E2863CE-A558-4B69-9658-A8C25013BF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B41DD06-A1D2-421A-95C7-13206851D4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BFAF6C0-8120-43A2-9B44-C6E688C8FE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2253E8F-3266-4EB8-A996-B7D9A3ED7E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36D5B55-AE08-4F8A-85E6-48E66D94B1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758CD61-1554-4280-8515-E892A2E72A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1E916EF-1FE1-4599-894C-D8A1A0AAB7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2D96861-9208-4587-8559-F5D4DA22A2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E97C789-AD0B-470B-B506-8BFCC3A84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A1400CC-6E33-40F0-93D9-6F338B7F2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4710E70-CD93-470F-B0EC-779E65B23A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17" y="245289"/>
            <a:ext cx="8384931" cy="14314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187"/>
            <a:ext cx="3933092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1969" y="1905187"/>
            <a:ext cx="3934558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80863"/>
            <a:ext cx="3933092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1969" y="4080863"/>
            <a:ext cx="3934558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4013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FDE70AE-A36B-4610-970E-FEB7CE17A5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152F2E7-443B-44D6-82FE-3F82426CB1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9262CCB-D1E5-474A-A245-883B687D1D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1_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F94D476-9103-45B6-AB1E-3A54C47911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A5F5553-430B-4EBF-90E5-F9791A50DA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7CB362C-B5DC-468B-9904-8F3364A48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89488A0-718B-4926-B6C6-3304E7916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6512C53-132B-45A1-B7E8-B2C4E8127E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B49A72D-D5D2-4236-AF8E-B10C91B01A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5061DC9-1D48-4BF8-8671-D3233007DD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2BC5983-1223-4230-A088-89F8458DA8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F6A440E-0FDB-4A8B-9EA1-2EE0393824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14A0924-0A0A-4201-A613-24D7289871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7ECD514-2A22-4F4B-997C-0A45E3188C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E096CEC-11F4-4017-B739-287D1EB14D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EEA5212-6A71-4554-88B5-39A762264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17" y="245289"/>
            <a:ext cx="8384931" cy="14314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187"/>
            <a:ext cx="3933092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1969" y="1905187"/>
            <a:ext cx="3934558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80863"/>
            <a:ext cx="3933092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1969" y="4080863"/>
            <a:ext cx="3934558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4013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4A8A09-7754-43A1-A7B7-2C67213685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EA4D92C-3842-494E-A020-6FDE6759C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1_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50D40E3-365A-49DF-9A9B-B69A2AD3C7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B0D79A1-CFDC-4878-8F92-FF309536D6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9FFD0FE-2F3B-461A-A376-7D97CA265B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0830526-600C-4039-9564-4CEF734BE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F91BEC2-7B23-4162-880E-4385FCDCDD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F617472-4238-4085-B6A2-37A945BD9F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16EB4DA-59DA-4C65-8624-CBF6A9EB2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D0C5435-4696-4CEF-AEFB-CB9A3DCB6E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A9E40C6-B1CB-445F-B034-B826269D0E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8CE9966-F47C-4151-8C45-D7343D6268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BD2236C-B7C6-4345-BA1F-C433A2D624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963A72C-22B5-427F-9FA6-AD2C6EEFFA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3D62162-C35E-4EE2-9F6C-75E26A0631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17" y="245289"/>
            <a:ext cx="8384931" cy="14314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187"/>
            <a:ext cx="3933092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1969" y="1905187"/>
            <a:ext cx="3934558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80863"/>
            <a:ext cx="3933092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1969" y="4080863"/>
            <a:ext cx="3934558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4013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E6588CD-99E8-493C-A5F6-C071B06A13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8FB25FE-08A6-41BF-9BA7-EAD9559EE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7A6EACF-8392-47D3-A38C-4DCE3C45FF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AB05AF7-8A52-4D4E-ABE4-A18C3DF1B2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1_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47DC0DC-0A81-43A1-ABAD-28FEA1EC1C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01D46A6-C86C-4958-A7D6-1F1015A34D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5EDCDCB-851A-49E9-A848-97A592E925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7DDF75-CD05-4BEE-87A4-24681825A7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801AA4-7A12-421E-AB1C-0885B49B3B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3A1C2D8-AE7D-4E3D-B8DA-29D51E78C3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B0D1C3D-E8EE-48CA-956A-A18BE3238E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774A5E8-6831-4266-A91F-F4C86D23F2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4DD528D-B44E-4B41-91C8-02097B5675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B348C07-D0BF-4E60-AF01-A79F2AA94A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E0680C9-1A80-409F-9FC4-5016B6AC45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12FF524-6B1D-493F-9355-4C36E0F5DD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C61A1A4-7B56-4FE2-97C7-BECF59C148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17" y="245289"/>
            <a:ext cx="8384931" cy="14314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187"/>
            <a:ext cx="3933092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1969" y="1905187"/>
            <a:ext cx="3934558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80863"/>
            <a:ext cx="3933092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1969" y="4080863"/>
            <a:ext cx="3934558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4013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EFC164-E62D-490E-A04B-E42326A2C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207BD3B-BAED-4CA9-89FA-8EF66D2A47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1_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ECA5F0-7E24-44C8-99E7-C12D17A648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90B7D21-FDBF-4F0F-B24C-8D77A6B9EF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80F717C-217A-4948-98C0-53E5650F29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B1AB8C8-26CC-4B0B-B290-E4A3456071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4205565-6AAF-4ABA-B7CA-C8D288F717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48FFFB3-DAF5-4BBC-931E-94802C4149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01A9269-6C05-41BD-A67D-FF124382B5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6F919A3-AF6A-401F-A69B-7D4624626F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99C405A-5018-49E2-B83F-3E8D9CD6CF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8C119AD-029C-4D58-809D-CC471DA999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CC41AE-0784-4AFB-8D3C-D1FD09295F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A865289-BD1E-4F98-AEE5-0899E71D81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99E9A75-1996-48E6-BD0D-CE350009D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17" y="245289"/>
            <a:ext cx="8384931" cy="14314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187"/>
            <a:ext cx="3933092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1969" y="1905187"/>
            <a:ext cx="3934558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80863"/>
            <a:ext cx="3933092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1969" y="4080863"/>
            <a:ext cx="3934558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4013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000290F-F5B9-476F-A44B-ACC690E0E0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E52E5A9-DB92-4B58-83E3-318AE25974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86915E6-D93D-4172-8BE8-AD920E72D7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1_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DB99DB-FE91-4132-970A-5928C556A4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5EA5576-745E-4BAE-843B-917BF618A2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2AEBDE6-F484-48CF-83ED-19CD2BDF13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5E5C8E7-EBA0-4691-AE08-2BC6C0564A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F3ED7ED-4B72-4511-94D5-FD30CAE3E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3875048-34C8-4B69-B939-73B86D1BC1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93C6F3A-5B52-4042-8AF9-D95BB573D7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64D3282-8E5A-4373-A462-BA6214EFC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6A0F0B3-E058-4D14-B8E5-9332B9833A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BBE42C9-C853-4002-8283-6A47FD835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EA6EEA2-FCD9-43F9-AFDE-D95C947D41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C7A7874-1BC0-451F-BB53-88E68895C3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FF19B1A-240B-4748-9C2D-2C73BF5266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17" y="245289"/>
            <a:ext cx="8384931" cy="14314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187"/>
            <a:ext cx="3933092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1969" y="1905187"/>
            <a:ext cx="3934558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80863"/>
            <a:ext cx="3933092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1969" y="4080863"/>
            <a:ext cx="3934558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4013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5A65F1B-6C08-4FE0-A791-6AF361E568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FC6DC4-2619-44DB-8FF1-9832AC354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1_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AB44979-926D-4FE6-A04B-6D872FEFC4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64718E0-9C65-4B41-8F56-B5499A3FE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1893133-3ED5-4529-A589-C9F0959A7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9176B66-E0D1-49A3-8220-2A71DAAC28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7825384-8AD5-4ED0-8A34-AF079BD77A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75E3EE0-4D54-41CB-9F87-D664FD8FA9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D4451A8-0C8A-4679-8E48-EBED6A39DD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4B41771-1D80-467C-B417-A3AAE7CC7C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DBC3617-FAF1-4AA2-8C6B-A8913C2081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4740C31-E678-4BA7-8A2E-1911DFB0EF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53FD39F-A7E8-44A8-9738-6F1C986C21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0D50D13-816F-47D4-AC7C-00EA0B2F7C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D0C1D0C-BAFE-4C47-BB1E-F2048CF4FC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17" y="245289"/>
            <a:ext cx="8384931" cy="14314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187"/>
            <a:ext cx="3933092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1969" y="1905187"/>
            <a:ext cx="3934558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80863"/>
            <a:ext cx="3933092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1969" y="4080863"/>
            <a:ext cx="3934558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4013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4E6F011-BA75-4174-8A1E-40BBE5DC3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C442CA-7130-47B2-AED6-EC82244AF3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FE3772F-558B-4D5D-8577-AA4321022C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1_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16D3F19-B698-4EB7-A14E-CB564AFA2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2D638B3-D7F8-44BB-A591-D44B16CF8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DBF802F-E012-47D3-B6D2-BD99B5EC2B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668E4E4-EEF2-4646-A252-0048EA160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F38DA35-FC79-4427-BB65-45B53C4076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E8F5D91-A4CC-45FA-BE11-7D84732814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9758C25-CE99-4B1D-85A6-0E746C60A5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5A8CA1B-1BE4-45B6-8C3A-EB9581420C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30" y="1557338"/>
            <a:ext cx="8207375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4895344-BE72-4B89-9DFF-311EA1D9DD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4E3130-7ED2-40E8-9B67-C777303EC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3EF5F4E-3407-4FF7-8DEF-0434F2746C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A006E17-B126-44D5-93DB-36C3822A62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232BF0B-F9DD-48E7-A43C-665B85306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17" y="245289"/>
            <a:ext cx="8384931" cy="14314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187"/>
            <a:ext cx="3933092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1969" y="1905187"/>
            <a:ext cx="3934558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80863"/>
            <a:ext cx="3933092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1969" y="4080863"/>
            <a:ext cx="3934558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4013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2141952-A371-49BC-A190-DBE9F6075D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4F7A80-27DD-4F00-A90D-3CE684DFAD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1_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3C741EC-0480-40F7-9DC6-8AB3623FD6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9EACC655-C2D9-4C50-B24D-BBC209535F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78274727-5701-4A7B-BAB0-CF83BF401D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8D3BB4D-2BA7-4FBD-A44D-70D21A1959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A028D1C3-1330-4301-A7C7-AD7BC64803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DE8C79E7-7F9D-4D66-9FD2-F376FA58AE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9F333377-1385-4495-BDD1-EDF00E42DE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DE92D9DC-979A-471C-ABF0-EC518D06E5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F8F7662B-1791-41A6-BD41-8D17D8EA65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7B83951E-A186-4CAB-9A40-9A1F72AF0B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BC18E1E4-E6D5-4E53-88AF-F054FA2576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F5D61D45-70B8-44EA-BE06-24A4B901A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3988" y="77790"/>
            <a:ext cx="7251700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7B4E0685-ABDC-4504-9CF3-F25479170B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512F3BE-E89A-482B-B315-B3A30F3159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ECA18C9C-9D8A-43CA-A7A7-0290B962A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82133C4D-69F3-47DF-AEC5-7679D9EF49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DAF442B6-AEA7-47DC-B86A-85049CEC4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3586660D-D5F5-475C-9616-F025B3DF9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7C0A977A-A12B-4341-B934-5F68E44A19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B797D0E3-5B7F-48D5-828B-2F33F2CD92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B928B98D-7B98-4E2E-B875-9D19679668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CAEC72F3-8A7E-465E-874F-229EEF5C6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FBEDC044-C0B7-42BD-8D93-DCE567A7C1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E83769E8-B2DD-42F7-9D6E-DED1D1F80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1FD2503-F49B-4520-9EC9-A4B0BC5D31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68330" y="77788"/>
            <a:ext cx="8207375" cy="6007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361A69D-0C47-4EAA-9886-B0386A615E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3988" y="77790"/>
            <a:ext cx="7251700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8C9223E8-CD71-4574-ABC4-FA3A93850E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6776F77A-A023-400E-B02C-7D848BAEE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9A565E34-417C-4AA6-AF68-EA8D8C07E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35E7B13B-1869-432A-A573-EBC5DE7D04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F8CA7557-FF13-4962-A910-A5D0575787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6923488F-ECCE-45D4-9A15-98BE307A5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A623661E-9624-4D18-B66C-DAE490E56A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EF4A5C78-8423-43FA-93B8-72CA51D31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5E3EF5A2-A08B-4257-8C7C-37571A1EB2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68330" y="1557338"/>
            <a:ext cx="8207375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1E311F-C23E-4CC4-A052-0B0E5D35A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45899A99-B1ED-4CB3-85D2-1D64C3389A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DAFF159F-C30D-499E-AD25-B80991A3B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3988" y="77790"/>
            <a:ext cx="7251700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675E60AD-55A5-4FC6-A3BB-25EB6AC73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F00043D1-429F-48E6-BF39-4B10EDB843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C7D17C63-95D7-494F-A493-CEA3ECBCF7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9ECB3A31-A924-4B34-93E9-0B096770B1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DE4F5EB0-2B1E-46A1-8FE7-F587D184D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B9FEB693-6591-473A-8484-CAA1F6F578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881F9C87-556F-4404-A4F2-4B3F15F231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3ACA89A-B883-4F73-BBFE-0D5919952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836ACC99-9D9E-4672-B432-2C66FF7DF6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3F55AE89-3111-4262-B5E7-0852D12B9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49333F73-51D3-4E0D-8B4C-B59589DF9F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4C64D162-157E-419B-9F13-99E760A0D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3988" y="77790"/>
            <a:ext cx="7251700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D3E7FB73-BB4C-432B-B49B-DCC7D03C97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7E9F6A29-C21D-4535-ABA1-A3EA7973B8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593E5C91-A068-413B-A833-2A439CE19F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D8C9A4C2-E317-4A82-A004-37DE4B291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C5CDDEFD-D4B7-4DCC-B260-FF3626E28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0B149910-D035-4D75-8CD6-E77FAE7806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7494AD74-A593-4ACB-A2E0-6C81988061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8E60C3B1-E1DE-4916-8CF8-7C9851CA8D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CB985927-9D3D-4FE3-B55D-B3C611884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D324208E-9660-4EB7-A786-87B2E30A8F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E91938A8-50C0-4D1E-BE44-F54CF604CA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3988" y="77790"/>
            <a:ext cx="7251700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defRPr/>
            </a:lvl1pPr>
          </a:lstStyle>
          <a:p>
            <a:pPr>
              <a:defRPr/>
            </a:pPr>
            <a:fld id="{2624E6BB-FD90-408F-AAFE-F7DECE2B63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7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/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133A02D-42FA-4912-A6E9-7E22FAAD94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D082853-43BE-4FA5-B1CE-599A77AEEE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21BA218-0420-4CA1-90B3-787C91C81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DF00FED-C243-4332-B0A1-32D18691D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6714052-7B44-4E9D-8E8A-7A0A824F22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D62474-5773-4DDF-BF60-6D7E9AC886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B4D3BB3-2FCA-4176-9E25-AA1DF8647B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B86C16C-C014-4AD2-BBE7-7D35AF435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6A08065-4CA9-47F1-B933-FF28D224F7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D86DA4A-FD1A-40B1-BDE7-0B914CA31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4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495A68-A72D-4426-9A17-978C4098AD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5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644900"/>
            <a:ext cx="6688137" cy="1008063"/>
          </a:xfrm>
        </p:spPr>
        <p:txBody>
          <a:bodyPr anchor="ctr"/>
          <a:lstStyle>
            <a:lvl1pPr marL="0" indent="0">
              <a:buFontTx/>
              <a:buNone/>
              <a:defRPr sz="28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105466A-3B1A-4AC1-9CC0-57215D375B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C5B8F1-9BFA-4EDC-AEBF-27844B96F1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C0C783E-7C86-45B1-AE6D-8821C9A180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8764387-F573-4256-B6CC-C5D3C8F6BA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BCB7B16-C885-4665-BBC8-716592BE71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E2D2FD1-5B0E-454E-935D-551AC4F17A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B8B0761-1A21-4A35-B1C0-6BE453FFFA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20615D8-00C1-4F67-A4DD-2E19B9145E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DA6D1C4-F9B5-450B-A261-9ABD750BB0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B7BA35B-5F7A-4F2F-A1D2-1E2F048C46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69AD610-3E54-4B96-BD58-BEE84BCE61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5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80D2FA5-E0C5-4E3E-BCCC-5CE431882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3402995-C1D1-4791-B03E-A08BA0D2B9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7468456-D222-4C58-AF39-58E8CB8913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7762248-F608-4D93-8E0F-B65F205562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632979B-620D-475D-BD6B-58740911E9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ADDE84B-5CDD-4453-924A-EC9FF963E1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30E35C5-F55D-46AC-98BD-1682E7698B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F1D175F-9343-4427-8703-53BC02AF6A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6245E16-9638-499A-AE3A-6291A2149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8E55B10-726E-49E7-979B-9E02F86090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6F24C3A-2DAF-49F0-A35D-7343ABDBF1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217510A-6991-4019-BD35-1FCDC51656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D802622-7BD8-4ED5-85F0-839E3E1D3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45289"/>
            <a:ext cx="8384931" cy="14314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187"/>
            <a:ext cx="3933092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1969" y="1905187"/>
            <a:ext cx="3934558" cy="20143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80863"/>
            <a:ext cx="3933092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1969" y="4080863"/>
            <a:ext cx="3934558" cy="20143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4013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41414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20E88AF-1EC1-4719-A376-B89E6286CF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8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80E8A29-B4BA-4360-8509-EDE504B9FE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1_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13" y="1557338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8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13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2F9AB5C-A7FD-4F97-908A-B24716AFDB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5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581930452"/>
      </p:ext>
    </p:extLst>
  </p:cSld>
  <p:clrMapOvr>
    <a:masterClrMapping/>
  </p:clrMapOvr>
  <p:transition>
    <p:fade/>
  </p:transition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6C37E-4657-4461-91CF-C0D1CA667838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5823031"/>
      </p:ext>
    </p:extLst>
  </p:cSld>
  <p:clrMapOvr>
    <a:masterClrMapping/>
  </p:clrMapOvr>
  <p:transition>
    <p:wipe dir="r"/>
  </p:transition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263ED-372A-471E-84CB-3175A63566B6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2066185"/>
      </p:ext>
    </p:extLst>
  </p:cSld>
  <p:clrMapOvr>
    <a:masterClrMapping/>
  </p:clrMapOvr>
  <p:transition>
    <p:wipe dir="r"/>
  </p:transition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3032B-9495-43DE-8E75-9C75845CBA0F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397534"/>
      </p:ext>
    </p:extLst>
  </p:cSld>
  <p:clrMapOvr>
    <a:masterClrMapping/>
  </p:clrMapOvr>
  <p:transition>
    <p:wipe dir="r"/>
  </p:transition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31D69-54A4-4973-A91B-3D66778CF7F8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3269308"/>
      </p:ext>
    </p:extLst>
  </p:cSld>
  <p:clrMapOvr>
    <a:masterClrMapping/>
  </p:clrMapOvr>
  <p:transition>
    <p:wipe dir="r"/>
  </p:transition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45856-283D-43A5-A4A0-6DB356D43126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5905991"/>
      </p:ext>
    </p:extLst>
  </p:cSld>
  <p:clrMapOvr>
    <a:masterClrMapping/>
  </p:clrMapOvr>
  <p:transition>
    <p:wipe dir="r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DDAEE99-0E32-4CD1-9D1E-490F8D9505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9B38C-0F3E-431C-8052-E7D72D0F3372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6047344"/>
      </p:ext>
    </p:extLst>
  </p:cSld>
  <p:clrMapOvr>
    <a:masterClrMapping/>
  </p:clrMapOvr>
  <p:transition>
    <p:wipe dir="r"/>
  </p:transition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53978-E292-4B7F-95DE-1431847E5A6C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5538778"/>
      </p:ext>
    </p:extLst>
  </p:cSld>
  <p:clrMapOvr>
    <a:masterClrMapping/>
  </p:clrMapOvr>
  <p:transition>
    <p:wipe dir="r"/>
  </p:transition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DAA62-4C1B-46A8-9912-6BB172D88652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1941307"/>
      </p:ext>
    </p:extLst>
  </p:cSld>
  <p:clrMapOvr>
    <a:masterClrMapping/>
  </p:clrMapOvr>
  <p:transition>
    <p:wipe dir="r"/>
  </p:transition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E36CD-C3C6-4713-B365-34DACA9B7BC5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8602918"/>
      </p:ext>
    </p:extLst>
  </p:cSld>
  <p:clrMapOvr>
    <a:masterClrMapping/>
  </p:clrMapOvr>
  <p:transition>
    <p:wipe dir="r"/>
  </p:transition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626EF-1C7F-4368-9F6D-8516F1987987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7586800"/>
      </p:ext>
    </p:extLst>
  </p:cSld>
  <p:clrMapOvr>
    <a:masterClrMapping/>
  </p:clrMapOvr>
  <p:transition>
    <p:wipe dir="r"/>
  </p:transition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557338"/>
            <a:ext cx="8207375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5602F-E106-459D-A6A3-2D3BCE4DBEEE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7160397"/>
      </p:ext>
    </p:extLst>
  </p:cSld>
  <p:clrMapOvr>
    <a:masterClrMapping/>
  </p:clrMapOvr>
  <p:transition>
    <p:wipe dir="r"/>
  </p:transition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13" y="1557338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8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13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56CCA-B775-4CBC-B6A6-435A3097CB71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1873302"/>
      </p:ext>
    </p:extLst>
  </p:cSld>
  <p:clrMapOvr>
    <a:masterClrMapping/>
  </p:clrMapOvr>
  <p:transition>
    <p:wipe dir="r"/>
  </p:transition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8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8C83D-87C8-4B71-8F30-796BB50CE050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3609035"/>
      </p:ext>
    </p:extLst>
  </p:cSld>
  <p:clrMapOvr>
    <a:masterClrMapping/>
  </p:clrMapOvr>
  <p:transition>
    <p:wipe dir="r"/>
  </p:transition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68313" y="77788"/>
            <a:ext cx="8207375" cy="6007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19E82-A10A-4315-BF07-DB1F86B5252F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2883382"/>
      </p:ext>
    </p:extLst>
  </p:cSld>
  <p:clrMapOvr>
    <a:masterClrMapping/>
  </p:clrMapOvr>
  <p:transition>
    <p:wipe dir="r"/>
  </p:transition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68313" y="1557338"/>
            <a:ext cx="8207375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A01B4-F7DE-4DD1-900D-D452605AF8FD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6545299"/>
      </p:ext>
    </p:extLst>
  </p:cSld>
  <p:clrMapOvr>
    <a:masterClrMapping/>
  </p:clrMapOvr>
  <p:transition>
    <p:wipe dir="r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095759C-2F0D-4A4F-A630-4D9B5C29D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58A44-5DBE-48FB-BEA6-6EC7A772129F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6454492"/>
      </p:ext>
    </p:extLst>
  </p:cSld>
  <p:clrMapOvr>
    <a:masterClrMapping/>
  </p:clrMapOvr>
  <p:transition>
    <p:wipe dir="r"/>
  </p:transition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1B2DB-CBB6-4F06-8F95-C80C949AE91D}" type="datetime1">
              <a:rPr lang="ru-RU">
                <a:solidFill>
                  <a:prstClr val="black"/>
                </a:solidFill>
                <a:cs typeface="+mn-cs"/>
              </a:rPr>
              <a:pPr>
                <a:defRPr/>
              </a:pPr>
              <a:t>25.06.2014</a:t>
            </a:fld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  <a:cs typeface="+mn-cs"/>
              </a:rPr>
              <a:t>30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76769-B4EC-4A68-934A-90E6E42E28B7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5323702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5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3448678777"/>
      </p:ext>
    </p:extLst>
  </p:cSld>
  <p:clrMapOvr>
    <a:masterClrMapping/>
  </p:clrMapOvr>
  <p:transition>
    <p:fade/>
  </p:transition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6C37E-4657-4461-91CF-C0D1CA667838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1628291"/>
      </p:ext>
    </p:extLst>
  </p:cSld>
  <p:clrMapOvr>
    <a:masterClrMapping/>
  </p:clrMapOvr>
  <p:transition>
    <p:wipe dir="r"/>
  </p:transition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263ED-372A-471E-84CB-3175A63566B6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631346"/>
      </p:ext>
    </p:extLst>
  </p:cSld>
  <p:clrMapOvr>
    <a:masterClrMapping/>
  </p:clrMapOvr>
  <p:transition>
    <p:wipe dir="r"/>
  </p:transition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3032B-9495-43DE-8E75-9C75845CBA0F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2903681"/>
      </p:ext>
    </p:extLst>
  </p:cSld>
  <p:clrMapOvr>
    <a:masterClrMapping/>
  </p:clrMapOvr>
  <p:transition>
    <p:wipe dir="r"/>
  </p:transition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31D69-54A4-4973-A91B-3D66778CF7F8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8483639"/>
      </p:ext>
    </p:extLst>
  </p:cSld>
  <p:clrMapOvr>
    <a:masterClrMapping/>
  </p:clrMapOvr>
  <p:transition>
    <p:wipe dir="r"/>
  </p:transition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45856-283D-43A5-A4A0-6DB356D43126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6289121"/>
      </p:ext>
    </p:extLst>
  </p:cSld>
  <p:clrMapOvr>
    <a:masterClrMapping/>
  </p:clrMapOvr>
  <p:transition>
    <p:wipe dir="r"/>
  </p:transition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9B38C-0F3E-431C-8052-E7D72D0F3372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2106584"/>
      </p:ext>
    </p:extLst>
  </p:cSld>
  <p:clrMapOvr>
    <a:masterClrMapping/>
  </p:clrMapOvr>
  <p:transition>
    <p:wipe dir="r"/>
  </p:transition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53978-E292-4B7F-95DE-1431847E5A6C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6451795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5E075C3-8734-48C0-A386-F7E8C7FE66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96F3A9B-31E4-49F2-82E8-FD02D31A60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DAA62-4C1B-46A8-9912-6BB172D88652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7660717"/>
      </p:ext>
    </p:extLst>
  </p:cSld>
  <p:clrMapOvr>
    <a:masterClrMapping/>
  </p:clrMapOvr>
  <p:transition>
    <p:wipe dir="r"/>
  </p:transition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E36CD-C3C6-4713-B365-34DACA9B7BC5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7296189"/>
      </p:ext>
    </p:extLst>
  </p:cSld>
  <p:clrMapOvr>
    <a:masterClrMapping/>
  </p:clrMapOvr>
  <p:transition>
    <p:wipe dir="r"/>
  </p:transition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626EF-1C7F-4368-9F6D-8516F1987987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2400685"/>
      </p:ext>
    </p:extLst>
  </p:cSld>
  <p:clrMapOvr>
    <a:masterClrMapping/>
  </p:clrMapOvr>
  <p:transition>
    <p:wipe dir="r"/>
  </p:transition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557338"/>
            <a:ext cx="8207375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5602F-E106-459D-A6A3-2D3BCE4DBEEE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9292317"/>
      </p:ext>
    </p:extLst>
  </p:cSld>
  <p:clrMapOvr>
    <a:masterClrMapping/>
  </p:clrMapOvr>
  <p:transition>
    <p:wipe dir="r"/>
  </p:transition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13" y="1557338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8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13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56CCA-B775-4CBC-B6A6-435A3097CB71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3217378"/>
      </p:ext>
    </p:extLst>
  </p:cSld>
  <p:clrMapOvr>
    <a:masterClrMapping/>
  </p:clrMapOvr>
  <p:transition>
    <p:wipe dir="r"/>
  </p:transition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8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8C83D-87C8-4B71-8F30-796BB50CE050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0911982"/>
      </p:ext>
    </p:extLst>
  </p:cSld>
  <p:clrMapOvr>
    <a:masterClrMapping/>
  </p:clrMapOvr>
  <p:transition>
    <p:wipe dir="r"/>
  </p:transition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68313" y="77788"/>
            <a:ext cx="8207375" cy="6007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19E82-A10A-4315-BF07-DB1F86B5252F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9240308"/>
      </p:ext>
    </p:extLst>
  </p:cSld>
  <p:clrMapOvr>
    <a:masterClrMapping/>
  </p:clrMapOvr>
  <p:transition>
    <p:wipe dir="r"/>
  </p:transition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68313" y="1557338"/>
            <a:ext cx="8207375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A01B4-F7DE-4DD1-900D-D452605AF8FD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9097438"/>
      </p:ext>
    </p:extLst>
  </p:cSld>
  <p:clrMapOvr>
    <a:masterClrMapping/>
  </p:clrMapOvr>
  <p:transition>
    <p:wipe dir="r"/>
  </p:transition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58A44-5DBE-48FB-BEA6-6EC7A772129F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2957704"/>
      </p:ext>
    </p:extLst>
  </p:cSld>
  <p:clrMapOvr>
    <a:masterClrMapping/>
  </p:clrMapOvr>
  <p:transition>
    <p:wipe dir="r"/>
  </p:transition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1B2DB-CBB6-4F06-8F95-C80C949AE91D}" type="datetime1">
              <a:rPr lang="ru-RU">
                <a:solidFill>
                  <a:prstClr val="black"/>
                </a:solidFill>
                <a:cs typeface="+mn-cs"/>
              </a:rPr>
              <a:pPr>
                <a:defRPr/>
              </a:pPr>
              <a:t>25.06.2014</a:t>
            </a:fld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  <a:cs typeface="+mn-cs"/>
              </a:rPr>
              <a:t>30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76769-B4EC-4A68-934A-90E6E42E28B7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16258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C48A57D-7D53-4FCE-BEA4-F2C91BF83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5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575242496"/>
      </p:ext>
    </p:extLst>
  </p:cSld>
  <p:clrMapOvr>
    <a:masterClrMapping/>
  </p:clrMapOvr>
  <p:transition>
    <p:fade/>
  </p:transition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6C37E-4657-4461-91CF-C0D1CA667838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5972666"/>
      </p:ext>
    </p:extLst>
  </p:cSld>
  <p:clrMapOvr>
    <a:masterClrMapping/>
  </p:clrMapOvr>
  <p:transition>
    <p:wipe dir="r"/>
  </p:transition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263ED-372A-471E-84CB-3175A63566B6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7165576"/>
      </p:ext>
    </p:extLst>
  </p:cSld>
  <p:clrMapOvr>
    <a:masterClrMapping/>
  </p:clrMapOvr>
  <p:transition>
    <p:wipe dir="r"/>
  </p:transition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3032B-9495-43DE-8E75-9C75845CBA0F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1608374"/>
      </p:ext>
    </p:extLst>
  </p:cSld>
  <p:clrMapOvr>
    <a:masterClrMapping/>
  </p:clrMapOvr>
  <p:transition>
    <p:wipe dir="r"/>
  </p:transition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31D69-54A4-4973-A91B-3D66778CF7F8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1353073"/>
      </p:ext>
    </p:extLst>
  </p:cSld>
  <p:clrMapOvr>
    <a:masterClrMapping/>
  </p:clrMapOvr>
  <p:transition>
    <p:wipe dir="r"/>
  </p:transition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45856-283D-43A5-A4A0-6DB356D43126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0447612"/>
      </p:ext>
    </p:extLst>
  </p:cSld>
  <p:clrMapOvr>
    <a:masterClrMapping/>
  </p:clrMapOvr>
  <p:transition>
    <p:wipe dir="r"/>
  </p:transition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9B38C-0F3E-431C-8052-E7D72D0F3372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1931650"/>
      </p:ext>
    </p:extLst>
  </p:cSld>
  <p:clrMapOvr>
    <a:masterClrMapping/>
  </p:clrMapOvr>
  <p:transition>
    <p:wipe dir="r"/>
  </p:transition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53978-E292-4B7F-95DE-1431847E5A6C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5779667"/>
      </p:ext>
    </p:extLst>
  </p:cSld>
  <p:clrMapOvr>
    <a:masterClrMapping/>
  </p:clrMapOvr>
  <p:transition>
    <p:wipe dir="r"/>
  </p:transition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DAA62-4C1B-46A8-9912-6BB172D88652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7221593"/>
      </p:ext>
    </p:extLst>
  </p:cSld>
  <p:clrMapOvr>
    <a:masterClrMapping/>
  </p:clrMapOvr>
  <p:transition>
    <p:wipe dir="r"/>
  </p:transition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E36CD-C3C6-4713-B365-34DACA9B7BC5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5305948"/>
      </p:ext>
    </p:extLst>
  </p:cSld>
  <p:clrMapOvr>
    <a:masterClrMapping/>
  </p:clrMapOvr>
  <p:transition>
    <p:wipe dir="r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79B99A3-B325-4CC2-9C34-BE788B27AB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626EF-1C7F-4368-9F6D-8516F1987987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7889836"/>
      </p:ext>
    </p:extLst>
  </p:cSld>
  <p:clrMapOvr>
    <a:masterClrMapping/>
  </p:clrMapOvr>
  <p:transition>
    <p:wipe dir="r"/>
  </p:transition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557338"/>
            <a:ext cx="8207375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5602F-E106-459D-A6A3-2D3BCE4DBEEE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1290575"/>
      </p:ext>
    </p:extLst>
  </p:cSld>
  <p:clrMapOvr>
    <a:masterClrMapping/>
  </p:clrMapOvr>
  <p:transition>
    <p:wipe dir="r"/>
  </p:transition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13" y="1557338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8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13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56CCA-B775-4CBC-B6A6-435A3097CB71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4343697"/>
      </p:ext>
    </p:extLst>
  </p:cSld>
  <p:clrMapOvr>
    <a:masterClrMapping/>
  </p:clrMapOvr>
  <p:transition>
    <p:wipe dir="r"/>
  </p:transition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8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8C83D-87C8-4B71-8F30-796BB50CE050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4916436"/>
      </p:ext>
    </p:extLst>
  </p:cSld>
  <p:clrMapOvr>
    <a:masterClrMapping/>
  </p:clrMapOvr>
  <p:transition>
    <p:wipe dir="r"/>
  </p:transition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68313" y="77788"/>
            <a:ext cx="8207375" cy="6007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19E82-A10A-4315-BF07-DB1F86B5252F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7471238"/>
      </p:ext>
    </p:extLst>
  </p:cSld>
  <p:clrMapOvr>
    <a:masterClrMapping/>
  </p:clrMapOvr>
  <p:transition>
    <p:wipe dir="r"/>
  </p:transition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68313" y="1557338"/>
            <a:ext cx="8207375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A01B4-F7DE-4DD1-900D-D452605AF8FD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4612195"/>
      </p:ext>
    </p:extLst>
  </p:cSld>
  <p:clrMapOvr>
    <a:masterClrMapping/>
  </p:clrMapOvr>
  <p:transition>
    <p:wipe dir="r"/>
  </p:transition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58A44-5DBE-48FB-BEA6-6EC7A772129F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6466504"/>
      </p:ext>
    </p:extLst>
  </p:cSld>
  <p:clrMapOvr>
    <a:masterClrMapping/>
  </p:clrMapOvr>
  <p:transition>
    <p:wipe dir="r"/>
  </p:transition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1B2DB-CBB6-4F06-8F95-C80C949AE91D}" type="datetime1">
              <a:rPr lang="ru-RU">
                <a:solidFill>
                  <a:prstClr val="black"/>
                </a:solidFill>
                <a:cs typeface="+mn-cs"/>
              </a:rPr>
              <a:pPr>
                <a:defRPr/>
              </a:pPr>
              <a:t>25.06.2014</a:t>
            </a:fld>
            <a:endParaRPr lang="ru-RU">
              <a:solidFill>
                <a:prstClr val="black"/>
              </a:solidFill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  <a:cs typeface="+mn-cs"/>
              </a:rPr>
              <a:t>30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76769-B4EC-4A68-934A-90E6E42E28B7}" type="slidenum">
              <a:rPr lang="ru-RU">
                <a:solidFill>
                  <a:srgbClr val="0000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779625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98B0D82-B50C-44D3-8C51-7A6F0322F8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30" y="1557338"/>
            <a:ext cx="8207375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2B46C1E-2289-41C7-9C0B-DE6F275214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DCDA685-4EC1-4AF6-B719-843AB9FE6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37D13A6-57D0-427C-AA89-4D971DEB8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68330" y="77788"/>
            <a:ext cx="8207375" cy="6007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D5DD459-08BE-44D1-896F-B805D81324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68330" y="1557338"/>
            <a:ext cx="8207375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BB3D78-5B7E-490D-A22A-8006391BD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8EBD03E-0C0C-4ABE-A382-2509620644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36B5573-4ED3-4F77-B3A3-6894FA0B65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DBB1C89-4F52-4C12-9033-AA7BC4D87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A538C3D-493E-424F-820C-F7DA953878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3813F52-8952-4766-8E79-5A47A8B71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1B8F7AB-9894-4245-86F4-56DD3FD3E3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197D85D-9FC9-4CD7-8B41-384183B3F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CC7AD69-C2E6-4565-9E3F-3954E8BC4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5092AC-6CF6-4880-BBA8-FED3A62D19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4889016-90C4-4CEE-B8D2-2A347F4275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60493A2-7977-4C76-8709-86945E8D5A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2F95709-E008-4A78-83CA-7AA4774861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40DBD18-6710-417A-88C2-1627A856E5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30" y="1557338"/>
            <a:ext cx="8207375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9E207B1-BA8A-4A66-84F7-587E2F5E82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E4684B-55D0-4CA4-8A66-57CF0FCD1B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FEB0ADB-A92C-40C3-8458-310E3B1188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68330" y="77788"/>
            <a:ext cx="8207375" cy="6007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50AF1C4-E014-45F4-9308-D350120063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68330" y="1557338"/>
            <a:ext cx="8207375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F656A0F-1400-4751-8E79-30378E9E7C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ACBF943-0A05-4FB6-97E6-376A9717DB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2F4A711-92BF-40C8-8140-9AA1FB953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77CD6CB-7B39-4B5F-8DC1-6F507B6AEF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A655BC4-11E8-43B4-84B0-A371F954D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CBCEA1F-8635-47F6-9FF8-83A98291E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D7F31EA-5D69-4D77-A7A5-07A11033D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215588B-BEAD-4E94-AF20-C6F086A940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5423EAA-EFCF-43FF-B4F5-48D1A8E9C9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3DA3F9D-2FD2-40D4-8E9D-A12104D1E2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ACC9DFF-09B2-40CD-B402-4BF017EB3D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64D16C-3622-41EA-A0D3-1464C4277E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8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2C2C44E-D4E0-4F0F-860F-E429DF7E39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30" y="1557338"/>
            <a:ext cx="8207375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16F920F-A88E-4AB3-838D-855E622563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24" y="1557339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324" y="3897313"/>
            <a:ext cx="4027487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39AE56F-2CD4-45F1-B17E-6BAB36C2D9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731A722-9650-432F-BD5B-EED8093AE5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557339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027488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890B8F1-C864-4E62-8E4F-ABE407948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68330" y="77788"/>
            <a:ext cx="8207375" cy="6007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FA0E670-EF23-4A1D-AD96-52A121D049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68330" y="1557338"/>
            <a:ext cx="8207375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EDF7F86-21BD-406C-8946-8DF1E8B81A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30" y="77790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68324" y="1557338"/>
            <a:ext cx="4027487" cy="45275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0CE1C9F-6716-4027-B705-E59A6D678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8" y="2181259"/>
            <a:ext cx="8280400" cy="1031875"/>
          </a:xfrm>
          <a:extLst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81" y="3284539"/>
            <a:ext cx="3743325" cy="649287"/>
          </a:xfrm>
          <a:extLst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5766B4C-46CD-4D72-AAFF-43DC5979A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775DB64-0BA5-473A-B977-ACF6DAB677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8330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6167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5B366C1-DE99-4B7C-A05D-107A87D341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9EAC93C-0B2D-4978-80A8-57B02CB43C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5AAC375-DFAB-4A1A-BE9B-FFE26A7CF6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4D2AE11-70BE-499E-BDCF-1A4815225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062EE1E-CB0D-457F-992E-D1C9154ABB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3F48E8C-9AF6-445E-A7C2-4BAED419A1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EE30B90-2792-4236-9807-CF13CDE2B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C96EA91-9337-4B8A-95EF-3D6BE6322D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6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8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10E29B7-3B49-4513-8A37-55FBDF96DB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7632700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125538"/>
            <a:ext cx="8424862" cy="5148262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9C073B8-3038-48A6-A87A-B3050638A4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53590" y="1292913"/>
            <a:ext cx="8438320" cy="5095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247031" indent="-247031" algn="l" defTabSz="892778" rtl="0" eaLnBrk="1" fontAlgn="base" hangingPunct="1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Verdana" pitchFamily="34" charset="0"/>
              <a:buChar char="•"/>
              <a:defRPr lang="en-US" sz="2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811" y="102818"/>
            <a:ext cx="8834097" cy="83580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59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AF6E3B-1F8D-46C6-9634-F7F18D2AC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ECF7C5C-3440-4058-BA70-B2597CCB84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hyperlink" Target="http://www.rosatom.ru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slideLayout" Target="../slideLayouts/slideLayout154.xml"/><Relationship Id="rId18" Type="http://schemas.openxmlformats.org/officeDocument/2006/relationships/hyperlink" Target="http://www.rosatom.ru/" TargetMode="Externa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slideLayout" Target="../slideLayouts/slideLayout153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143.xml"/><Relationship Id="rId16" Type="http://schemas.openxmlformats.org/officeDocument/2006/relationships/theme" Target="../theme/theme10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5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5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Relationship Id="rId14" Type="http://schemas.openxmlformats.org/officeDocument/2006/relationships/slideLayout" Target="../slideLayouts/slideLayout15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13" Type="http://schemas.openxmlformats.org/officeDocument/2006/relationships/slideLayout" Target="../slideLayouts/slideLayout169.xml"/><Relationship Id="rId18" Type="http://schemas.openxmlformats.org/officeDocument/2006/relationships/hyperlink" Target="http://www.rosatom.ru/" TargetMode="Externa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slideLayout" Target="../slideLayouts/slideLayout168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158.xml"/><Relationship Id="rId16" Type="http://schemas.openxmlformats.org/officeDocument/2006/relationships/theme" Target="../theme/theme11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5" Type="http://schemas.openxmlformats.org/officeDocument/2006/relationships/slideLayout" Target="../slideLayouts/slideLayout171.xml"/><Relationship Id="rId10" Type="http://schemas.openxmlformats.org/officeDocument/2006/relationships/slideLayout" Target="../slideLayouts/slideLayout166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Relationship Id="rId14" Type="http://schemas.openxmlformats.org/officeDocument/2006/relationships/slideLayout" Target="../slideLayouts/slideLayout17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9.xml"/><Relationship Id="rId13" Type="http://schemas.openxmlformats.org/officeDocument/2006/relationships/slideLayout" Target="../slideLayouts/slideLayout184.xml"/><Relationship Id="rId18" Type="http://schemas.openxmlformats.org/officeDocument/2006/relationships/hyperlink" Target="http://www.rosatom.ru/" TargetMode="External"/><Relationship Id="rId3" Type="http://schemas.openxmlformats.org/officeDocument/2006/relationships/slideLayout" Target="../slideLayouts/slideLayout174.xml"/><Relationship Id="rId7" Type="http://schemas.openxmlformats.org/officeDocument/2006/relationships/slideLayout" Target="../slideLayouts/slideLayout178.xml"/><Relationship Id="rId12" Type="http://schemas.openxmlformats.org/officeDocument/2006/relationships/slideLayout" Target="../slideLayouts/slideLayout183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173.xml"/><Relationship Id="rId16" Type="http://schemas.openxmlformats.org/officeDocument/2006/relationships/theme" Target="../theme/theme12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7.xml"/><Relationship Id="rId11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76.xml"/><Relationship Id="rId15" Type="http://schemas.openxmlformats.org/officeDocument/2006/relationships/slideLayout" Target="../slideLayouts/slideLayout186.xml"/><Relationship Id="rId10" Type="http://schemas.openxmlformats.org/officeDocument/2006/relationships/slideLayout" Target="../slideLayouts/slideLayout18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Relationship Id="rId14" Type="http://schemas.openxmlformats.org/officeDocument/2006/relationships/slideLayout" Target="../slideLayouts/slideLayout18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4.xml"/><Relationship Id="rId13" Type="http://schemas.openxmlformats.org/officeDocument/2006/relationships/slideLayout" Target="../slideLayouts/slideLayout199.xml"/><Relationship Id="rId18" Type="http://schemas.openxmlformats.org/officeDocument/2006/relationships/hyperlink" Target="http://www.rosatom.ru/" TargetMode="External"/><Relationship Id="rId3" Type="http://schemas.openxmlformats.org/officeDocument/2006/relationships/slideLayout" Target="../slideLayouts/slideLayout189.xml"/><Relationship Id="rId7" Type="http://schemas.openxmlformats.org/officeDocument/2006/relationships/slideLayout" Target="../slideLayouts/slideLayout193.xml"/><Relationship Id="rId12" Type="http://schemas.openxmlformats.org/officeDocument/2006/relationships/slideLayout" Target="../slideLayouts/slideLayout198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188.xml"/><Relationship Id="rId16" Type="http://schemas.openxmlformats.org/officeDocument/2006/relationships/theme" Target="../theme/theme13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92.xml"/><Relationship Id="rId11" Type="http://schemas.openxmlformats.org/officeDocument/2006/relationships/slideLayout" Target="../slideLayouts/slideLayout197.xml"/><Relationship Id="rId5" Type="http://schemas.openxmlformats.org/officeDocument/2006/relationships/slideLayout" Target="../slideLayouts/slideLayout191.xml"/><Relationship Id="rId15" Type="http://schemas.openxmlformats.org/officeDocument/2006/relationships/slideLayout" Target="../slideLayouts/slideLayout201.xml"/><Relationship Id="rId10" Type="http://schemas.openxmlformats.org/officeDocument/2006/relationships/slideLayout" Target="../slideLayouts/slideLayout196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90.xml"/><Relationship Id="rId9" Type="http://schemas.openxmlformats.org/officeDocument/2006/relationships/slideLayout" Target="../slideLayouts/slideLayout195.xml"/><Relationship Id="rId14" Type="http://schemas.openxmlformats.org/officeDocument/2006/relationships/slideLayout" Target="../slideLayouts/slideLayout200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9.xml"/><Relationship Id="rId13" Type="http://schemas.openxmlformats.org/officeDocument/2006/relationships/slideLayout" Target="../slideLayouts/slideLayout214.xml"/><Relationship Id="rId18" Type="http://schemas.openxmlformats.org/officeDocument/2006/relationships/hyperlink" Target="http://www.rosatom.ru/" TargetMode="External"/><Relationship Id="rId3" Type="http://schemas.openxmlformats.org/officeDocument/2006/relationships/slideLayout" Target="../slideLayouts/slideLayout204.xml"/><Relationship Id="rId7" Type="http://schemas.openxmlformats.org/officeDocument/2006/relationships/slideLayout" Target="../slideLayouts/slideLayout208.xml"/><Relationship Id="rId12" Type="http://schemas.openxmlformats.org/officeDocument/2006/relationships/slideLayout" Target="../slideLayouts/slideLayout213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03.xml"/><Relationship Id="rId16" Type="http://schemas.openxmlformats.org/officeDocument/2006/relationships/theme" Target="../theme/theme14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202.xml"/><Relationship Id="rId6" Type="http://schemas.openxmlformats.org/officeDocument/2006/relationships/slideLayout" Target="../slideLayouts/slideLayout207.xml"/><Relationship Id="rId11" Type="http://schemas.openxmlformats.org/officeDocument/2006/relationships/slideLayout" Target="../slideLayouts/slideLayout212.xml"/><Relationship Id="rId5" Type="http://schemas.openxmlformats.org/officeDocument/2006/relationships/slideLayout" Target="../slideLayouts/slideLayout206.xml"/><Relationship Id="rId15" Type="http://schemas.openxmlformats.org/officeDocument/2006/relationships/slideLayout" Target="../slideLayouts/slideLayout216.xml"/><Relationship Id="rId10" Type="http://schemas.openxmlformats.org/officeDocument/2006/relationships/slideLayout" Target="../slideLayouts/slideLayout21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05.xml"/><Relationship Id="rId9" Type="http://schemas.openxmlformats.org/officeDocument/2006/relationships/slideLayout" Target="../slideLayouts/slideLayout210.xml"/><Relationship Id="rId14" Type="http://schemas.openxmlformats.org/officeDocument/2006/relationships/slideLayout" Target="../slideLayouts/slideLayout215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4.xml"/><Relationship Id="rId13" Type="http://schemas.openxmlformats.org/officeDocument/2006/relationships/slideLayout" Target="../slideLayouts/slideLayout229.xml"/><Relationship Id="rId18" Type="http://schemas.openxmlformats.org/officeDocument/2006/relationships/hyperlink" Target="http://www.rosatom.ru/" TargetMode="External"/><Relationship Id="rId3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223.xml"/><Relationship Id="rId12" Type="http://schemas.openxmlformats.org/officeDocument/2006/relationships/slideLayout" Target="../slideLayouts/slideLayout228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18.xml"/><Relationship Id="rId16" Type="http://schemas.openxmlformats.org/officeDocument/2006/relationships/theme" Target="../theme/theme15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217.xml"/><Relationship Id="rId6" Type="http://schemas.openxmlformats.org/officeDocument/2006/relationships/slideLayout" Target="../slideLayouts/slideLayout222.xml"/><Relationship Id="rId11" Type="http://schemas.openxmlformats.org/officeDocument/2006/relationships/slideLayout" Target="../slideLayouts/slideLayout227.xml"/><Relationship Id="rId5" Type="http://schemas.openxmlformats.org/officeDocument/2006/relationships/slideLayout" Target="../slideLayouts/slideLayout221.xml"/><Relationship Id="rId15" Type="http://schemas.openxmlformats.org/officeDocument/2006/relationships/slideLayout" Target="../slideLayouts/slideLayout231.xml"/><Relationship Id="rId10" Type="http://schemas.openxmlformats.org/officeDocument/2006/relationships/slideLayout" Target="../slideLayouts/slideLayout226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20.xml"/><Relationship Id="rId9" Type="http://schemas.openxmlformats.org/officeDocument/2006/relationships/slideLayout" Target="../slideLayouts/slideLayout225.xml"/><Relationship Id="rId14" Type="http://schemas.openxmlformats.org/officeDocument/2006/relationships/slideLayout" Target="../slideLayouts/slideLayout230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slideLayout" Target="../slideLayouts/slideLayout244.xml"/><Relationship Id="rId18" Type="http://schemas.openxmlformats.org/officeDocument/2006/relationships/hyperlink" Target="http://www.rosatom.ru/" TargetMode="Externa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slideLayout" Target="../slideLayouts/slideLayout243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33.xml"/><Relationship Id="rId16" Type="http://schemas.openxmlformats.org/officeDocument/2006/relationships/theme" Target="../theme/theme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5" Type="http://schemas.openxmlformats.org/officeDocument/2006/relationships/slideLayout" Target="../slideLayouts/slideLayout246.xml"/><Relationship Id="rId10" Type="http://schemas.openxmlformats.org/officeDocument/2006/relationships/slideLayout" Target="../slideLayouts/slideLayout24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Relationship Id="rId14" Type="http://schemas.openxmlformats.org/officeDocument/2006/relationships/slideLayout" Target="../slideLayouts/slideLayout245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4.xml"/><Relationship Id="rId13" Type="http://schemas.openxmlformats.org/officeDocument/2006/relationships/slideLayout" Target="../slideLayouts/slideLayout259.xml"/><Relationship Id="rId18" Type="http://schemas.openxmlformats.org/officeDocument/2006/relationships/hyperlink" Target="http://www.rosatom.ru/" TargetMode="External"/><Relationship Id="rId3" Type="http://schemas.openxmlformats.org/officeDocument/2006/relationships/slideLayout" Target="../slideLayouts/slideLayout249.xml"/><Relationship Id="rId7" Type="http://schemas.openxmlformats.org/officeDocument/2006/relationships/slideLayout" Target="../slideLayouts/slideLayout253.xml"/><Relationship Id="rId12" Type="http://schemas.openxmlformats.org/officeDocument/2006/relationships/slideLayout" Target="../slideLayouts/slideLayout258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48.xml"/><Relationship Id="rId16" Type="http://schemas.openxmlformats.org/officeDocument/2006/relationships/theme" Target="../theme/theme17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247.xml"/><Relationship Id="rId6" Type="http://schemas.openxmlformats.org/officeDocument/2006/relationships/slideLayout" Target="../slideLayouts/slideLayout252.xml"/><Relationship Id="rId11" Type="http://schemas.openxmlformats.org/officeDocument/2006/relationships/slideLayout" Target="../slideLayouts/slideLayout257.xml"/><Relationship Id="rId5" Type="http://schemas.openxmlformats.org/officeDocument/2006/relationships/slideLayout" Target="../slideLayouts/slideLayout251.xml"/><Relationship Id="rId15" Type="http://schemas.openxmlformats.org/officeDocument/2006/relationships/slideLayout" Target="../slideLayouts/slideLayout261.xml"/><Relationship Id="rId10" Type="http://schemas.openxmlformats.org/officeDocument/2006/relationships/slideLayout" Target="../slideLayouts/slideLayout256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50.xml"/><Relationship Id="rId9" Type="http://schemas.openxmlformats.org/officeDocument/2006/relationships/slideLayout" Target="../slideLayouts/slideLayout255.xml"/><Relationship Id="rId14" Type="http://schemas.openxmlformats.org/officeDocument/2006/relationships/slideLayout" Target="../slideLayouts/slideLayout260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9.xml"/><Relationship Id="rId13" Type="http://schemas.openxmlformats.org/officeDocument/2006/relationships/slideLayout" Target="../slideLayouts/slideLayout274.xml"/><Relationship Id="rId18" Type="http://schemas.openxmlformats.org/officeDocument/2006/relationships/hyperlink" Target="http://www.rosatom.ru/" TargetMode="External"/><Relationship Id="rId3" Type="http://schemas.openxmlformats.org/officeDocument/2006/relationships/slideLayout" Target="../slideLayouts/slideLayout264.xml"/><Relationship Id="rId7" Type="http://schemas.openxmlformats.org/officeDocument/2006/relationships/slideLayout" Target="../slideLayouts/slideLayout268.xml"/><Relationship Id="rId12" Type="http://schemas.openxmlformats.org/officeDocument/2006/relationships/slideLayout" Target="../slideLayouts/slideLayout273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63.xml"/><Relationship Id="rId16" Type="http://schemas.openxmlformats.org/officeDocument/2006/relationships/theme" Target="../theme/theme18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262.xml"/><Relationship Id="rId6" Type="http://schemas.openxmlformats.org/officeDocument/2006/relationships/slideLayout" Target="../slideLayouts/slideLayout267.xml"/><Relationship Id="rId11" Type="http://schemas.openxmlformats.org/officeDocument/2006/relationships/slideLayout" Target="../slideLayouts/slideLayout272.xml"/><Relationship Id="rId5" Type="http://schemas.openxmlformats.org/officeDocument/2006/relationships/slideLayout" Target="../slideLayouts/slideLayout266.xml"/><Relationship Id="rId15" Type="http://schemas.openxmlformats.org/officeDocument/2006/relationships/slideLayout" Target="../slideLayouts/slideLayout276.xml"/><Relationship Id="rId10" Type="http://schemas.openxmlformats.org/officeDocument/2006/relationships/slideLayout" Target="../slideLayouts/slideLayout27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65.xml"/><Relationship Id="rId9" Type="http://schemas.openxmlformats.org/officeDocument/2006/relationships/slideLayout" Target="../slideLayouts/slideLayout270.xml"/><Relationship Id="rId14" Type="http://schemas.openxmlformats.org/officeDocument/2006/relationships/slideLayout" Target="../slideLayouts/slideLayout275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4.xml"/><Relationship Id="rId13" Type="http://schemas.openxmlformats.org/officeDocument/2006/relationships/theme" Target="../theme/theme19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279.xml"/><Relationship Id="rId7" Type="http://schemas.openxmlformats.org/officeDocument/2006/relationships/slideLayout" Target="../slideLayouts/slideLayout283.xml"/><Relationship Id="rId12" Type="http://schemas.openxmlformats.org/officeDocument/2006/relationships/slideLayout" Target="../slideLayouts/slideLayout288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78.xml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277.xml"/><Relationship Id="rId6" Type="http://schemas.openxmlformats.org/officeDocument/2006/relationships/slideLayout" Target="../slideLayouts/slideLayout282.xml"/><Relationship Id="rId11" Type="http://schemas.openxmlformats.org/officeDocument/2006/relationships/slideLayout" Target="../slideLayouts/slideLayout287.xml"/><Relationship Id="rId5" Type="http://schemas.openxmlformats.org/officeDocument/2006/relationships/slideLayout" Target="../slideLayouts/slideLayout281.xml"/><Relationship Id="rId15" Type="http://schemas.openxmlformats.org/officeDocument/2006/relationships/hyperlink" Target="http://www.minatom.ru/" TargetMode="External"/><Relationship Id="rId10" Type="http://schemas.openxmlformats.org/officeDocument/2006/relationships/slideLayout" Target="../slideLayouts/slideLayout286.xml"/><Relationship Id="rId4" Type="http://schemas.openxmlformats.org/officeDocument/2006/relationships/slideLayout" Target="../slideLayouts/slideLayout280.xml"/><Relationship Id="rId9" Type="http://schemas.openxmlformats.org/officeDocument/2006/relationships/slideLayout" Target="../slideLayouts/slideLayout285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hyperlink" Target="http://www.rosatom.ru/" TargetMode="Externa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image" Target="../media/image3.pn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6.xml"/><Relationship Id="rId13" Type="http://schemas.openxmlformats.org/officeDocument/2006/relationships/theme" Target="../theme/theme20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291.xml"/><Relationship Id="rId7" Type="http://schemas.openxmlformats.org/officeDocument/2006/relationships/slideLayout" Target="../slideLayouts/slideLayout295.xml"/><Relationship Id="rId12" Type="http://schemas.openxmlformats.org/officeDocument/2006/relationships/slideLayout" Target="../slideLayouts/slideLayout300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90.xml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289.xml"/><Relationship Id="rId6" Type="http://schemas.openxmlformats.org/officeDocument/2006/relationships/slideLayout" Target="../slideLayouts/slideLayout294.xml"/><Relationship Id="rId11" Type="http://schemas.openxmlformats.org/officeDocument/2006/relationships/slideLayout" Target="../slideLayouts/slideLayout299.xml"/><Relationship Id="rId5" Type="http://schemas.openxmlformats.org/officeDocument/2006/relationships/slideLayout" Target="../slideLayouts/slideLayout293.xml"/><Relationship Id="rId15" Type="http://schemas.openxmlformats.org/officeDocument/2006/relationships/hyperlink" Target="http://www.minatom.ru/" TargetMode="External"/><Relationship Id="rId10" Type="http://schemas.openxmlformats.org/officeDocument/2006/relationships/slideLayout" Target="../slideLayouts/slideLayout298.xml"/><Relationship Id="rId4" Type="http://schemas.openxmlformats.org/officeDocument/2006/relationships/slideLayout" Target="../slideLayouts/slideLayout292.xml"/><Relationship Id="rId9" Type="http://schemas.openxmlformats.org/officeDocument/2006/relationships/slideLayout" Target="../slideLayouts/slideLayout297.xml"/><Relationship Id="rId14" Type="http://schemas.openxmlformats.org/officeDocument/2006/relationships/image" Target="../media/image1.jpeg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8.xml"/><Relationship Id="rId13" Type="http://schemas.openxmlformats.org/officeDocument/2006/relationships/theme" Target="../theme/theme2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03.xml"/><Relationship Id="rId7" Type="http://schemas.openxmlformats.org/officeDocument/2006/relationships/slideLayout" Target="../slideLayouts/slideLayout307.xml"/><Relationship Id="rId12" Type="http://schemas.openxmlformats.org/officeDocument/2006/relationships/slideLayout" Target="../slideLayouts/slideLayout3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302.xml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301.xml"/><Relationship Id="rId6" Type="http://schemas.openxmlformats.org/officeDocument/2006/relationships/slideLayout" Target="../slideLayouts/slideLayout306.xml"/><Relationship Id="rId11" Type="http://schemas.openxmlformats.org/officeDocument/2006/relationships/slideLayout" Target="../slideLayouts/slideLayout311.xml"/><Relationship Id="rId5" Type="http://schemas.openxmlformats.org/officeDocument/2006/relationships/slideLayout" Target="../slideLayouts/slideLayout305.xml"/><Relationship Id="rId15" Type="http://schemas.openxmlformats.org/officeDocument/2006/relationships/hyperlink" Target="http://www.minatom.ru/" TargetMode="External"/><Relationship Id="rId10" Type="http://schemas.openxmlformats.org/officeDocument/2006/relationships/slideLayout" Target="../slideLayouts/slideLayout310.xml"/><Relationship Id="rId4" Type="http://schemas.openxmlformats.org/officeDocument/2006/relationships/slideLayout" Target="../slideLayouts/slideLayout304.xml"/><Relationship Id="rId9" Type="http://schemas.openxmlformats.org/officeDocument/2006/relationships/slideLayout" Target="../slideLayouts/slideLayout309.xml"/><Relationship Id="rId14" Type="http://schemas.openxmlformats.org/officeDocument/2006/relationships/image" Target="../media/image1.jpeg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0.xml"/><Relationship Id="rId13" Type="http://schemas.openxmlformats.org/officeDocument/2006/relationships/theme" Target="../theme/theme22.xml"/><Relationship Id="rId3" Type="http://schemas.openxmlformats.org/officeDocument/2006/relationships/slideLayout" Target="../slideLayouts/slideLayout315.xml"/><Relationship Id="rId7" Type="http://schemas.openxmlformats.org/officeDocument/2006/relationships/slideLayout" Target="../slideLayouts/slideLayout319.xml"/><Relationship Id="rId12" Type="http://schemas.openxmlformats.org/officeDocument/2006/relationships/slideLayout" Target="../slideLayouts/slideLayout324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31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13.xml"/><Relationship Id="rId6" Type="http://schemas.openxmlformats.org/officeDocument/2006/relationships/slideLayout" Target="../slideLayouts/slideLayout318.xml"/><Relationship Id="rId11" Type="http://schemas.openxmlformats.org/officeDocument/2006/relationships/slideLayout" Target="../slideLayouts/slideLayout323.xml"/><Relationship Id="rId5" Type="http://schemas.openxmlformats.org/officeDocument/2006/relationships/slideLayout" Target="../slideLayouts/slideLayout317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322.xml"/><Relationship Id="rId4" Type="http://schemas.openxmlformats.org/officeDocument/2006/relationships/slideLayout" Target="../slideLayouts/slideLayout316.xml"/><Relationship Id="rId9" Type="http://schemas.openxmlformats.org/officeDocument/2006/relationships/slideLayout" Target="../slideLayouts/slideLayout321.xml"/><Relationship Id="rId14" Type="http://schemas.openxmlformats.org/officeDocument/2006/relationships/hyperlink" Target="http://www.minatom.ru/" TargetMode="Externa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2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327.xml"/><Relationship Id="rId7" Type="http://schemas.openxmlformats.org/officeDocument/2006/relationships/slideLayout" Target="../slideLayouts/slideLayout331.xml"/><Relationship Id="rId12" Type="http://schemas.openxmlformats.org/officeDocument/2006/relationships/slideLayout" Target="../slideLayouts/slideLayout336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32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25.xml"/><Relationship Id="rId6" Type="http://schemas.openxmlformats.org/officeDocument/2006/relationships/slideLayout" Target="../slideLayouts/slideLayout330.xml"/><Relationship Id="rId11" Type="http://schemas.openxmlformats.org/officeDocument/2006/relationships/slideLayout" Target="../slideLayouts/slideLayout335.xml"/><Relationship Id="rId5" Type="http://schemas.openxmlformats.org/officeDocument/2006/relationships/slideLayout" Target="../slideLayouts/slideLayout329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334.xml"/><Relationship Id="rId4" Type="http://schemas.openxmlformats.org/officeDocument/2006/relationships/slideLayout" Target="../slideLayouts/slideLayout328.xml"/><Relationship Id="rId9" Type="http://schemas.openxmlformats.org/officeDocument/2006/relationships/slideLayout" Target="../slideLayouts/slideLayout333.xml"/><Relationship Id="rId14" Type="http://schemas.openxmlformats.org/officeDocument/2006/relationships/hyperlink" Target="http://www.minatom.ru/" TargetMode="Externa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39.xml"/><Relationship Id="rId7" Type="http://schemas.openxmlformats.org/officeDocument/2006/relationships/slideLayout" Target="../slideLayouts/slideLayout343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33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37.xml"/><Relationship Id="rId6" Type="http://schemas.openxmlformats.org/officeDocument/2006/relationships/slideLayout" Target="../slideLayouts/slideLayout342.xml"/><Relationship Id="rId11" Type="http://schemas.openxmlformats.org/officeDocument/2006/relationships/slideLayout" Target="../slideLayouts/slideLayout347.xml"/><Relationship Id="rId5" Type="http://schemas.openxmlformats.org/officeDocument/2006/relationships/slideLayout" Target="../slideLayouts/slideLayout34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6.xml"/><Relationship Id="rId4" Type="http://schemas.openxmlformats.org/officeDocument/2006/relationships/slideLayout" Target="../slideLayouts/slideLayout340.xml"/><Relationship Id="rId9" Type="http://schemas.openxmlformats.org/officeDocument/2006/relationships/slideLayout" Target="../slideLayouts/slideLayout345.xml"/><Relationship Id="rId14" Type="http://schemas.openxmlformats.org/officeDocument/2006/relationships/hyperlink" Target="http://www.rosatom.ru/" TargetMode="Externa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5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350.xml"/><Relationship Id="rId7" Type="http://schemas.openxmlformats.org/officeDocument/2006/relationships/slideLayout" Target="../slideLayouts/slideLayout354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349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48.xml"/><Relationship Id="rId6" Type="http://schemas.openxmlformats.org/officeDocument/2006/relationships/slideLayout" Target="../slideLayouts/slideLayout353.xml"/><Relationship Id="rId11" Type="http://schemas.openxmlformats.org/officeDocument/2006/relationships/slideLayout" Target="../slideLayouts/slideLayout358.xml"/><Relationship Id="rId5" Type="http://schemas.openxmlformats.org/officeDocument/2006/relationships/slideLayout" Target="../slideLayouts/slideLayout352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57.xml"/><Relationship Id="rId4" Type="http://schemas.openxmlformats.org/officeDocument/2006/relationships/slideLayout" Target="../slideLayouts/slideLayout351.xml"/><Relationship Id="rId9" Type="http://schemas.openxmlformats.org/officeDocument/2006/relationships/slideLayout" Target="../slideLayouts/slideLayout356.xml"/><Relationship Id="rId14" Type="http://schemas.openxmlformats.org/officeDocument/2006/relationships/hyperlink" Target="http://www.rosatom.ru/" TargetMode="Externa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6.xml"/><Relationship Id="rId13" Type="http://schemas.openxmlformats.org/officeDocument/2006/relationships/slideLayout" Target="../slideLayouts/slideLayout371.xml"/><Relationship Id="rId18" Type="http://schemas.openxmlformats.org/officeDocument/2006/relationships/hyperlink" Target="http://www.rosatom.ru/" TargetMode="External"/><Relationship Id="rId3" Type="http://schemas.openxmlformats.org/officeDocument/2006/relationships/slideLayout" Target="../slideLayouts/slideLayout361.xml"/><Relationship Id="rId7" Type="http://schemas.openxmlformats.org/officeDocument/2006/relationships/slideLayout" Target="../slideLayouts/slideLayout365.xml"/><Relationship Id="rId12" Type="http://schemas.openxmlformats.org/officeDocument/2006/relationships/slideLayout" Target="../slideLayouts/slideLayout370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360.xml"/><Relationship Id="rId16" Type="http://schemas.openxmlformats.org/officeDocument/2006/relationships/theme" Target="../theme/theme2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359.xml"/><Relationship Id="rId6" Type="http://schemas.openxmlformats.org/officeDocument/2006/relationships/slideLayout" Target="../slideLayouts/slideLayout364.xml"/><Relationship Id="rId11" Type="http://schemas.openxmlformats.org/officeDocument/2006/relationships/slideLayout" Target="../slideLayouts/slideLayout369.xml"/><Relationship Id="rId5" Type="http://schemas.openxmlformats.org/officeDocument/2006/relationships/slideLayout" Target="../slideLayouts/slideLayout363.xml"/><Relationship Id="rId15" Type="http://schemas.openxmlformats.org/officeDocument/2006/relationships/slideLayout" Target="../slideLayouts/slideLayout373.xml"/><Relationship Id="rId10" Type="http://schemas.openxmlformats.org/officeDocument/2006/relationships/slideLayout" Target="../slideLayouts/slideLayout368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362.xml"/><Relationship Id="rId9" Type="http://schemas.openxmlformats.org/officeDocument/2006/relationships/slideLayout" Target="../slideLayouts/slideLayout367.xml"/><Relationship Id="rId14" Type="http://schemas.openxmlformats.org/officeDocument/2006/relationships/slideLayout" Target="../slideLayouts/slideLayout372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1.xml"/><Relationship Id="rId13" Type="http://schemas.openxmlformats.org/officeDocument/2006/relationships/slideLayout" Target="../slideLayouts/slideLayout386.xml"/><Relationship Id="rId18" Type="http://schemas.openxmlformats.org/officeDocument/2006/relationships/slideLayout" Target="../slideLayouts/slideLayout391.xml"/><Relationship Id="rId3" Type="http://schemas.openxmlformats.org/officeDocument/2006/relationships/slideLayout" Target="../slideLayouts/slideLayout376.xml"/><Relationship Id="rId21" Type="http://schemas.openxmlformats.org/officeDocument/2006/relationships/hyperlink" Target="http://www.rosatom.ru/" TargetMode="External"/><Relationship Id="rId7" Type="http://schemas.openxmlformats.org/officeDocument/2006/relationships/slideLayout" Target="../slideLayouts/slideLayout380.xml"/><Relationship Id="rId12" Type="http://schemas.openxmlformats.org/officeDocument/2006/relationships/slideLayout" Target="../slideLayouts/slideLayout385.xml"/><Relationship Id="rId17" Type="http://schemas.openxmlformats.org/officeDocument/2006/relationships/slideLayout" Target="../slideLayouts/slideLayout390.xml"/><Relationship Id="rId2" Type="http://schemas.openxmlformats.org/officeDocument/2006/relationships/slideLayout" Target="../slideLayouts/slideLayout375.xml"/><Relationship Id="rId16" Type="http://schemas.openxmlformats.org/officeDocument/2006/relationships/slideLayout" Target="../slideLayouts/slideLayout389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374.xml"/><Relationship Id="rId6" Type="http://schemas.openxmlformats.org/officeDocument/2006/relationships/slideLayout" Target="../slideLayouts/slideLayout379.xml"/><Relationship Id="rId11" Type="http://schemas.openxmlformats.org/officeDocument/2006/relationships/slideLayout" Target="../slideLayouts/slideLayout384.xml"/><Relationship Id="rId5" Type="http://schemas.openxmlformats.org/officeDocument/2006/relationships/slideLayout" Target="../slideLayouts/slideLayout378.xml"/><Relationship Id="rId15" Type="http://schemas.openxmlformats.org/officeDocument/2006/relationships/slideLayout" Target="../slideLayouts/slideLayout388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383.xml"/><Relationship Id="rId19" Type="http://schemas.openxmlformats.org/officeDocument/2006/relationships/theme" Target="../theme/theme27.xml"/><Relationship Id="rId4" Type="http://schemas.openxmlformats.org/officeDocument/2006/relationships/slideLayout" Target="../slideLayouts/slideLayout377.xml"/><Relationship Id="rId9" Type="http://schemas.openxmlformats.org/officeDocument/2006/relationships/slideLayout" Target="../slideLayouts/slideLayout382.xml"/><Relationship Id="rId14" Type="http://schemas.openxmlformats.org/officeDocument/2006/relationships/slideLayout" Target="../slideLayouts/slideLayout387.xml"/><Relationship Id="rId22" Type="http://schemas.openxmlformats.org/officeDocument/2006/relationships/image" Target="../media/image2.png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9.xml"/><Relationship Id="rId13" Type="http://schemas.openxmlformats.org/officeDocument/2006/relationships/slideLayout" Target="../slideLayouts/slideLayout404.xml"/><Relationship Id="rId18" Type="http://schemas.openxmlformats.org/officeDocument/2006/relationships/slideLayout" Target="../slideLayouts/slideLayout409.xml"/><Relationship Id="rId3" Type="http://schemas.openxmlformats.org/officeDocument/2006/relationships/slideLayout" Target="../slideLayouts/slideLayout394.xml"/><Relationship Id="rId21" Type="http://schemas.openxmlformats.org/officeDocument/2006/relationships/hyperlink" Target="http://www.rosatom.ru/" TargetMode="External"/><Relationship Id="rId7" Type="http://schemas.openxmlformats.org/officeDocument/2006/relationships/slideLayout" Target="../slideLayouts/slideLayout398.xml"/><Relationship Id="rId12" Type="http://schemas.openxmlformats.org/officeDocument/2006/relationships/slideLayout" Target="../slideLayouts/slideLayout403.xml"/><Relationship Id="rId17" Type="http://schemas.openxmlformats.org/officeDocument/2006/relationships/slideLayout" Target="../slideLayouts/slideLayout408.xml"/><Relationship Id="rId2" Type="http://schemas.openxmlformats.org/officeDocument/2006/relationships/slideLayout" Target="../slideLayouts/slideLayout393.xml"/><Relationship Id="rId16" Type="http://schemas.openxmlformats.org/officeDocument/2006/relationships/slideLayout" Target="../slideLayouts/slideLayout407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392.xml"/><Relationship Id="rId6" Type="http://schemas.openxmlformats.org/officeDocument/2006/relationships/slideLayout" Target="../slideLayouts/slideLayout397.xml"/><Relationship Id="rId11" Type="http://schemas.openxmlformats.org/officeDocument/2006/relationships/slideLayout" Target="../slideLayouts/slideLayout402.xml"/><Relationship Id="rId5" Type="http://schemas.openxmlformats.org/officeDocument/2006/relationships/slideLayout" Target="../slideLayouts/slideLayout396.xml"/><Relationship Id="rId15" Type="http://schemas.openxmlformats.org/officeDocument/2006/relationships/slideLayout" Target="../slideLayouts/slideLayout406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401.xml"/><Relationship Id="rId19" Type="http://schemas.openxmlformats.org/officeDocument/2006/relationships/theme" Target="../theme/theme28.xml"/><Relationship Id="rId4" Type="http://schemas.openxmlformats.org/officeDocument/2006/relationships/slideLayout" Target="../slideLayouts/slideLayout395.xml"/><Relationship Id="rId9" Type="http://schemas.openxmlformats.org/officeDocument/2006/relationships/slideLayout" Target="../slideLayouts/slideLayout400.xml"/><Relationship Id="rId14" Type="http://schemas.openxmlformats.org/officeDocument/2006/relationships/slideLayout" Target="../slideLayouts/slideLayout405.xml"/><Relationship Id="rId22" Type="http://schemas.openxmlformats.org/officeDocument/2006/relationships/image" Target="../media/image2.png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7.xml"/><Relationship Id="rId13" Type="http://schemas.openxmlformats.org/officeDocument/2006/relationships/slideLayout" Target="../slideLayouts/slideLayout422.xml"/><Relationship Id="rId18" Type="http://schemas.openxmlformats.org/officeDocument/2006/relationships/slideLayout" Target="../slideLayouts/slideLayout427.xml"/><Relationship Id="rId3" Type="http://schemas.openxmlformats.org/officeDocument/2006/relationships/slideLayout" Target="../slideLayouts/slideLayout412.xml"/><Relationship Id="rId21" Type="http://schemas.openxmlformats.org/officeDocument/2006/relationships/hyperlink" Target="http://www.rosatom.ru/" TargetMode="External"/><Relationship Id="rId7" Type="http://schemas.openxmlformats.org/officeDocument/2006/relationships/slideLayout" Target="../slideLayouts/slideLayout416.xml"/><Relationship Id="rId12" Type="http://schemas.openxmlformats.org/officeDocument/2006/relationships/slideLayout" Target="../slideLayouts/slideLayout421.xml"/><Relationship Id="rId17" Type="http://schemas.openxmlformats.org/officeDocument/2006/relationships/slideLayout" Target="../slideLayouts/slideLayout426.xml"/><Relationship Id="rId2" Type="http://schemas.openxmlformats.org/officeDocument/2006/relationships/slideLayout" Target="../slideLayouts/slideLayout411.xml"/><Relationship Id="rId16" Type="http://schemas.openxmlformats.org/officeDocument/2006/relationships/slideLayout" Target="../slideLayouts/slideLayout425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410.xml"/><Relationship Id="rId6" Type="http://schemas.openxmlformats.org/officeDocument/2006/relationships/slideLayout" Target="../slideLayouts/slideLayout415.xml"/><Relationship Id="rId11" Type="http://schemas.openxmlformats.org/officeDocument/2006/relationships/slideLayout" Target="../slideLayouts/slideLayout420.xml"/><Relationship Id="rId5" Type="http://schemas.openxmlformats.org/officeDocument/2006/relationships/slideLayout" Target="../slideLayouts/slideLayout414.xml"/><Relationship Id="rId15" Type="http://schemas.openxmlformats.org/officeDocument/2006/relationships/slideLayout" Target="../slideLayouts/slideLayout424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419.xml"/><Relationship Id="rId19" Type="http://schemas.openxmlformats.org/officeDocument/2006/relationships/theme" Target="../theme/theme29.xml"/><Relationship Id="rId4" Type="http://schemas.openxmlformats.org/officeDocument/2006/relationships/slideLayout" Target="../slideLayouts/slideLayout413.xml"/><Relationship Id="rId9" Type="http://schemas.openxmlformats.org/officeDocument/2006/relationships/slideLayout" Target="../slideLayouts/slideLayout418.xml"/><Relationship Id="rId14" Type="http://schemas.openxmlformats.org/officeDocument/2006/relationships/slideLayout" Target="../slideLayouts/slideLayout423.xml"/><Relationship Id="rId22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5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hyperlink" Target="http://www.rosatom.ru/" TargetMode="Externa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52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hyperlink" Target="http://www.rosatom.ru/" TargetMode="Externa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59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69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0" Type="http://schemas.openxmlformats.org/officeDocument/2006/relationships/hyperlink" Target="http://www.rosatom.ru/" TargetMode="Externa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76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6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85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18" Type="http://schemas.openxmlformats.org/officeDocument/2006/relationships/hyperlink" Target="http://www.rosatom.ru/" TargetMode="Externa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98.xml"/><Relationship Id="rId16" Type="http://schemas.openxmlformats.org/officeDocument/2006/relationships/theme" Target="../theme/theme7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06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slideLayout" Target="../slideLayouts/slideLayout124.xml"/><Relationship Id="rId18" Type="http://schemas.openxmlformats.org/officeDocument/2006/relationships/hyperlink" Target="http://www.rosatom.ru/" TargetMode="Externa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113.xml"/><Relationship Id="rId16" Type="http://schemas.openxmlformats.org/officeDocument/2006/relationships/theme" Target="../theme/theme8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2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Relationship Id="rId14" Type="http://schemas.openxmlformats.org/officeDocument/2006/relationships/slideLayout" Target="../slideLayouts/slideLayout12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slideLayout" Target="../slideLayouts/slideLayout139.xml"/><Relationship Id="rId18" Type="http://schemas.openxmlformats.org/officeDocument/2006/relationships/hyperlink" Target="http://www.rosatom.ru/" TargetMode="External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slideLayout" Target="../slideLayouts/slideLayout138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128.xml"/><Relationship Id="rId16" Type="http://schemas.openxmlformats.org/officeDocument/2006/relationships/theme" Target="../theme/theme9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36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Relationship Id="rId14" Type="http://schemas.openxmlformats.org/officeDocument/2006/relationships/slideLayout" Target="../slideLayouts/slideLayout1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3A0B5E2-7001-479F-B5BE-14D3417A63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3274"/>
                </a:solidFill>
              </a:rPr>
              <a:t>www.rosatom.ru</a:t>
            </a:r>
            <a:endParaRPr lang="ru-RU" sz="1400" b="1" smtClean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0" r:id="rId1"/>
    <p:sldLayoutId id="2147484441" r:id="rId2"/>
    <p:sldLayoutId id="2147484442" r:id="rId3"/>
    <p:sldLayoutId id="2147484443" r:id="rId4"/>
    <p:sldLayoutId id="2147484444" r:id="rId5"/>
    <p:sldLayoutId id="2147484445" r:id="rId6"/>
    <p:sldLayoutId id="2147484446" r:id="rId7"/>
    <p:sldLayoutId id="2147484447" r:id="rId8"/>
    <p:sldLayoutId id="2147484448" r:id="rId9"/>
    <p:sldLayoutId id="2147484449" r:id="rId10"/>
    <p:sldLayoutId id="2147484450" r:id="rId11"/>
    <p:sldLayoutId id="2147484451" r:id="rId12"/>
    <p:sldLayoutId id="2147484452" r:id="rId13"/>
    <p:sldLayoutId id="2147484453" r:id="rId14"/>
    <p:sldLayoutId id="2147484454" r:id="rId15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0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BBA1A1E-EE9D-4D20-B248-B069F49E99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3274"/>
                </a:solidFill>
              </a:rPr>
              <a:t>www.rosatom.ru</a:t>
            </a:r>
            <a:endParaRPr lang="ru-RU" sz="1400" b="1" smtClean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1" r:id="rId1"/>
    <p:sldLayoutId id="2147484582" r:id="rId2"/>
    <p:sldLayoutId id="2147484583" r:id="rId3"/>
    <p:sldLayoutId id="2147484584" r:id="rId4"/>
    <p:sldLayoutId id="2147484585" r:id="rId5"/>
    <p:sldLayoutId id="2147484586" r:id="rId6"/>
    <p:sldLayoutId id="2147484587" r:id="rId7"/>
    <p:sldLayoutId id="2147484588" r:id="rId8"/>
    <p:sldLayoutId id="2147484589" r:id="rId9"/>
    <p:sldLayoutId id="2147484590" r:id="rId10"/>
    <p:sldLayoutId id="2147484591" r:id="rId11"/>
    <p:sldLayoutId id="2147484592" r:id="rId12"/>
    <p:sldLayoutId id="2147484593" r:id="rId13"/>
    <p:sldLayoutId id="2147484594" r:id="rId14"/>
    <p:sldLayoutId id="2147484595" r:id="rId15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0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FD9B2E7-A077-4156-802A-E5F091DDFB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3274"/>
                </a:solidFill>
              </a:rPr>
              <a:t>www.rosatom.ru</a:t>
            </a:r>
            <a:endParaRPr lang="ru-RU" sz="1400" b="1" smtClean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96" r:id="rId1"/>
    <p:sldLayoutId id="2147484597" r:id="rId2"/>
    <p:sldLayoutId id="2147484598" r:id="rId3"/>
    <p:sldLayoutId id="2147484599" r:id="rId4"/>
    <p:sldLayoutId id="2147484600" r:id="rId5"/>
    <p:sldLayoutId id="2147484601" r:id="rId6"/>
    <p:sldLayoutId id="2147484602" r:id="rId7"/>
    <p:sldLayoutId id="2147484603" r:id="rId8"/>
    <p:sldLayoutId id="2147484604" r:id="rId9"/>
    <p:sldLayoutId id="2147484605" r:id="rId10"/>
    <p:sldLayoutId id="2147484606" r:id="rId11"/>
    <p:sldLayoutId id="2147484607" r:id="rId12"/>
    <p:sldLayoutId id="2147484608" r:id="rId13"/>
    <p:sldLayoutId id="2147484609" r:id="rId14"/>
    <p:sldLayoutId id="2147484610" r:id="rId15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0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5606F3F-75AC-4E3D-A613-9DE288C08A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3274"/>
                </a:solidFill>
              </a:rPr>
              <a:t>www.rosatom.ru</a:t>
            </a:r>
            <a:endParaRPr lang="ru-RU" sz="1400" b="1" smtClean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11" r:id="rId1"/>
    <p:sldLayoutId id="2147484612" r:id="rId2"/>
    <p:sldLayoutId id="2147484613" r:id="rId3"/>
    <p:sldLayoutId id="2147484614" r:id="rId4"/>
    <p:sldLayoutId id="2147484615" r:id="rId5"/>
    <p:sldLayoutId id="2147484616" r:id="rId6"/>
    <p:sldLayoutId id="2147484617" r:id="rId7"/>
    <p:sldLayoutId id="2147484618" r:id="rId8"/>
    <p:sldLayoutId id="2147484619" r:id="rId9"/>
    <p:sldLayoutId id="2147484620" r:id="rId10"/>
    <p:sldLayoutId id="2147484621" r:id="rId11"/>
    <p:sldLayoutId id="2147484622" r:id="rId12"/>
    <p:sldLayoutId id="2147484623" r:id="rId13"/>
    <p:sldLayoutId id="2147484624" r:id="rId14"/>
    <p:sldLayoutId id="2147484625" r:id="rId15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0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0AB450D-F74E-485F-BFAD-E9EFA36516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3274"/>
                </a:solidFill>
              </a:rPr>
              <a:t>www.rosatom.ru</a:t>
            </a:r>
            <a:endParaRPr lang="ru-RU" sz="1400" b="1" smtClean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26" r:id="rId1"/>
    <p:sldLayoutId id="2147484627" r:id="rId2"/>
    <p:sldLayoutId id="2147484628" r:id="rId3"/>
    <p:sldLayoutId id="2147484629" r:id="rId4"/>
    <p:sldLayoutId id="2147484630" r:id="rId5"/>
    <p:sldLayoutId id="2147484631" r:id="rId6"/>
    <p:sldLayoutId id="2147484632" r:id="rId7"/>
    <p:sldLayoutId id="2147484633" r:id="rId8"/>
    <p:sldLayoutId id="2147484634" r:id="rId9"/>
    <p:sldLayoutId id="2147484635" r:id="rId10"/>
    <p:sldLayoutId id="2147484636" r:id="rId11"/>
    <p:sldLayoutId id="2147484637" r:id="rId12"/>
    <p:sldLayoutId id="2147484638" r:id="rId13"/>
    <p:sldLayoutId id="2147484639" r:id="rId14"/>
    <p:sldLayoutId id="2147484640" r:id="rId15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0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A227DA9-CCF9-4BAA-8495-F1D5A0293A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3274"/>
                </a:solidFill>
              </a:rPr>
              <a:t>www.rosatom.ru</a:t>
            </a:r>
            <a:endParaRPr lang="ru-RU" sz="1400" b="1" smtClean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41" r:id="rId1"/>
    <p:sldLayoutId id="2147484642" r:id="rId2"/>
    <p:sldLayoutId id="2147484643" r:id="rId3"/>
    <p:sldLayoutId id="2147484644" r:id="rId4"/>
    <p:sldLayoutId id="2147484645" r:id="rId5"/>
    <p:sldLayoutId id="2147484646" r:id="rId6"/>
    <p:sldLayoutId id="2147484647" r:id="rId7"/>
    <p:sldLayoutId id="2147484648" r:id="rId8"/>
    <p:sldLayoutId id="2147484649" r:id="rId9"/>
    <p:sldLayoutId id="2147484650" r:id="rId10"/>
    <p:sldLayoutId id="2147484651" r:id="rId11"/>
    <p:sldLayoutId id="2147484652" r:id="rId12"/>
    <p:sldLayoutId id="2147484653" r:id="rId13"/>
    <p:sldLayoutId id="2147484654" r:id="rId14"/>
    <p:sldLayoutId id="2147484655" r:id="rId15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0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D8C1F89-7902-47A7-9EFF-C9229AACE6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3274"/>
                </a:solidFill>
              </a:rPr>
              <a:t>www.rosatom.ru</a:t>
            </a:r>
            <a:endParaRPr lang="ru-RU" sz="1400" b="1" smtClean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56" r:id="rId1"/>
    <p:sldLayoutId id="2147484657" r:id="rId2"/>
    <p:sldLayoutId id="2147484658" r:id="rId3"/>
    <p:sldLayoutId id="2147484659" r:id="rId4"/>
    <p:sldLayoutId id="2147484660" r:id="rId5"/>
    <p:sldLayoutId id="2147484661" r:id="rId6"/>
    <p:sldLayoutId id="2147484662" r:id="rId7"/>
    <p:sldLayoutId id="2147484663" r:id="rId8"/>
    <p:sldLayoutId id="2147484664" r:id="rId9"/>
    <p:sldLayoutId id="2147484665" r:id="rId10"/>
    <p:sldLayoutId id="2147484666" r:id="rId11"/>
    <p:sldLayoutId id="2147484667" r:id="rId12"/>
    <p:sldLayoutId id="2147484668" r:id="rId13"/>
    <p:sldLayoutId id="2147484669" r:id="rId14"/>
    <p:sldLayoutId id="2147484670" r:id="rId15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0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3B11327-7471-4014-8364-C0D7F8F1DE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3274"/>
                </a:solidFill>
              </a:rPr>
              <a:t>www.rosatom.ru</a:t>
            </a:r>
            <a:endParaRPr lang="ru-RU" sz="1400" b="1" smtClean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1" r:id="rId1"/>
    <p:sldLayoutId id="2147484672" r:id="rId2"/>
    <p:sldLayoutId id="2147484673" r:id="rId3"/>
    <p:sldLayoutId id="2147484674" r:id="rId4"/>
    <p:sldLayoutId id="2147484675" r:id="rId5"/>
    <p:sldLayoutId id="2147484676" r:id="rId6"/>
    <p:sldLayoutId id="2147484677" r:id="rId7"/>
    <p:sldLayoutId id="2147484678" r:id="rId8"/>
    <p:sldLayoutId id="2147484679" r:id="rId9"/>
    <p:sldLayoutId id="2147484680" r:id="rId10"/>
    <p:sldLayoutId id="2147484681" r:id="rId11"/>
    <p:sldLayoutId id="2147484682" r:id="rId12"/>
    <p:sldLayoutId id="2147484683" r:id="rId13"/>
    <p:sldLayoutId id="2147484684" r:id="rId14"/>
    <p:sldLayoutId id="2147484685" r:id="rId15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0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268DD6D-84D2-4ED4-A95B-5868E0740F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3274"/>
                </a:solidFill>
              </a:rPr>
              <a:t>www.rosatom.ru</a:t>
            </a:r>
            <a:endParaRPr lang="ru-RU" sz="1400" b="1" smtClean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6" r:id="rId1"/>
    <p:sldLayoutId id="2147484687" r:id="rId2"/>
    <p:sldLayoutId id="2147484688" r:id="rId3"/>
    <p:sldLayoutId id="2147484689" r:id="rId4"/>
    <p:sldLayoutId id="2147484690" r:id="rId5"/>
    <p:sldLayoutId id="2147484691" r:id="rId6"/>
    <p:sldLayoutId id="2147484692" r:id="rId7"/>
    <p:sldLayoutId id="2147484693" r:id="rId8"/>
    <p:sldLayoutId id="2147484694" r:id="rId9"/>
    <p:sldLayoutId id="2147484695" r:id="rId10"/>
    <p:sldLayoutId id="2147484696" r:id="rId11"/>
    <p:sldLayoutId id="2147484697" r:id="rId12"/>
    <p:sldLayoutId id="2147484698" r:id="rId13"/>
    <p:sldLayoutId id="2147484699" r:id="rId14"/>
    <p:sldLayoutId id="2147484700" r:id="rId15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0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79DE034-3E74-45F4-B794-11FC726F3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3274"/>
                </a:solidFill>
              </a:rPr>
              <a:t>www.rosatom.ru</a:t>
            </a:r>
            <a:endParaRPr lang="ru-RU" sz="1400" b="1" smtClean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01" r:id="rId1"/>
    <p:sldLayoutId id="2147484702" r:id="rId2"/>
    <p:sldLayoutId id="2147484703" r:id="rId3"/>
    <p:sldLayoutId id="2147484704" r:id="rId4"/>
    <p:sldLayoutId id="2147484705" r:id="rId5"/>
    <p:sldLayoutId id="2147484706" r:id="rId6"/>
    <p:sldLayoutId id="2147484707" r:id="rId7"/>
    <p:sldLayoutId id="2147484708" r:id="rId8"/>
    <p:sldLayoutId id="2147484709" r:id="rId9"/>
    <p:sldLayoutId id="2147484710" r:id="rId10"/>
    <p:sldLayoutId id="2147484711" r:id="rId11"/>
    <p:sldLayoutId id="2147484712" r:id="rId12"/>
    <p:sldLayoutId id="2147484713" r:id="rId13"/>
    <p:sldLayoutId id="2147484714" r:id="rId14"/>
    <p:sldLayoutId id="2147484715" r:id="rId15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0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274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A68FBE-4308-4B47-A035-9BEDBD02B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Text Box 4">
            <a:hlinkClick r:id="rId15"/>
          </p:cNvPr>
          <p:cNvSpPr txBox="1">
            <a:spLocks noChangeArrowheads="1"/>
          </p:cNvSpPr>
          <p:nvPr/>
        </p:nvSpPr>
        <p:spPr bwMode="auto">
          <a:xfrm>
            <a:off x="550863" y="6478588"/>
            <a:ext cx="1397000" cy="215900"/>
          </a:xfrm>
          <a:prstGeom prst="rect">
            <a:avLst/>
          </a:prstGeom>
          <a:solidFill>
            <a:srgbClr val="0000FF">
              <a:alpha val="1176"/>
            </a:srgbClr>
          </a:solidFill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40000"/>
              </a:spcBef>
              <a:spcAft>
                <a:spcPct val="20000"/>
              </a:spcAft>
              <a:defRPr sz="1600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40000"/>
              </a:spcBef>
              <a:spcAft>
                <a:spcPct val="20000"/>
              </a:spcAft>
              <a:defRPr sz="1600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40000"/>
              </a:spcBef>
              <a:spcAft>
                <a:spcPct val="20000"/>
              </a:spcAft>
              <a:defRPr sz="1600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40000"/>
              </a:spcBef>
              <a:spcAft>
                <a:spcPct val="20000"/>
              </a:spcAft>
              <a:defRPr sz="1600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00FF"/>
                </a:solidFill>
                <a:latin typeface="Arial" charset="0"/>
                <a:cs typeface="+mn-cs"/>
              </a:rPr>
              <a:t>www.rosatom.ru</a:t>
            </a:r>
            <a:endParaRPr lang="ru-RU" sz="1400" b="1" smtClean="0">
              <a:solidFill>
                <a:srgbClr val="0000FF"/>
              </a:solidFill>
              <a:latin typeface="Arial" charset="0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423988" y="77788"/>
            <a:ext cx="7251700" cy="9032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302086" name="Picture 6" descr="Росатом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57163" y="133350"/>
            <a:ext cx="1095375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16" r:id="rId1"/>
    <p:sldLayoutId id="2147484717" r:id="rId2"/>
    <p:sldLayoutId id="2147484718" r:id="rId3"/>
    <p:sldLayoutId id="2147484719" r:id="rId4"/>
    <p:sldLayoutId id="2147484720" r:id="rId5"/>
    <p:sldLayoutId id="2147484721" r:id="rId6"/>
    <p:sldLayoutId id="2147484722" r:id="rId7"/>
    <p:sldLayoutId id="2147484723" r:id="rId8"/>
    <p:sldLayoutId id="2147484724" r:id="rId9"/>
    <p:sldLayoutId id="2147484725" r:id="rId10"/>
    <p:sldLayoutId id="2147484726" r:id="rId11"/>
    <p:sldLayoutId id="2147484727" r:id="rId12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7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8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00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7DC2CAD-FE18-4DE8-B9A7-8BA558C5A0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20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00FF"/>
                </a:solidFill>
              </a:rPr>
              <a:t>www.rosatom.ru</a:t>
            </a:r>
            <a:endParaRPr lang="ru-RU" sz="1400" b="1" smtClean="0">
              <a:solidFill>
                <a:srgbClr val="0000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5" r:id="rId1"/>
    <p:sldLayoutId id="2147484456" r:id="rId2"/>
    <p:sldLayoutId id="2147484457" r:id="rId3"/>
    <p:sldLayoutId id="2147484458" r:id="rId4"/>
    <p:sldLayoutId id="2147484459" r:id="rId5"/>
    <p:sldLayoutId id="2147484460" r:id="rId6"/>
    <p:sldLayoutId id="2147484461" r:id="rId7"/>
    <p:sldLayoutId id="2147484462" r:id="rId8"/>
    <p:sldLayoutId id="2147484463" r:id="rId9"/>
    <p:sldLayoutId id="2147484464" r:id="rId10"/>
    <p:sldLayoutId id="2147484465" r:id="rId11"/>
    <p:sldLayoutId id="2147484466" r:id="rId12"/>
    <p:sldLayoutId id="2147484467" r:id="rId13"/>
    <p:sldLayoutId id="2147484468" r:id="rId14"/>
    <p:sldLayoutId id="2147484469" r:id="rId15"/>
    <p:sldLayoutId id="2147484470" r:id="rId16"/>
    <p:sldLayoutId id="2147484471" r:id="rId17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21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2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2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274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3890D9-593D-4684-A7A5-F762FF238D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Text Box 4">
            <a:hlinkClick r:id="rId15"/>
          </p:cNvPr>
          <p:cNvSpPr txBox="1">
            <a:spLocks noChangeArrowheads="1"/>
          </p:cNvSpPr>
          <p:nvPr/>
        </p:nvSpPr>
        <p:spPr bwMode="auto">
          <a:xfrm>
            <a:off x="550863" y="6478588"/>
            <a:ext cx="1397000" cy="215900"/>
          </a:xfrm>
          <a:prstGeom prst="rect">
            <a:avLst/>
          </a:prstGeom>
          <a:solidFill>
            <a:srgbClr val="0000FF">
              <a:alpha val="1176"/>
            </a:srgbClr>
          </a:solidFill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40000"/>
              </a:spcBef>
              <a:spcAft>
                <a:spcPct val="20000"/>
              </a:spcAft>
              <a:defRPr sz="1600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40000"/>
              </a:spcBef>
              <a:spcAft>
                <a:spcPct val="20000"/>
              </a:spcAft>
              <a:defRPr sz="1600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40000"/>
              </a:spcBef>
              <a:spcAft>
                <a:spcPct val="20000"/>
              </a:spcAft>
              <a:defRPr sz="1600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40000"/>
              </a:spcBef>
              <a:spcAft>
                <a:spcPct val="20000"/>
              </a:spcAft>
              <a:defRPr sz="1600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00FF"/>
                </a:solidFill>
                <a:latin typeface="Arial" charset="0"/>
                <a:cs typeface="+mn-cs"/>
              </a:rPr>
              <a:t>www.rosatom.ru</a:t>
            </a:r>
            <a:endParaRPr lang="ru-RU" sz="1400" b="1" smtClean="0">
              <a:solidFill>
                <a:srgbClr val="0000FF"/>
              </a:solidFill>
              <a:latin typeface="Arial" charset="0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423988" y="77788"/>
            <a:ext cx="7251700" cy="9032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315398" name="Picture 6" descr="Росатом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57163" y="133350"/>
            <a:ext cx="1095375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28" r:id="rId1"/>
    <p:sldLayoutId id="2147484729" r:id="rId2"/>
    <p:sldLayoutId id="2147484730" r:id="rId3"/>
    <p:sldLayoutId id="2147484731" r:id="rId4"/>
    <p:sldLayoutId id="2147484732" r:id="rId5"/>
    <p:sldLayoutId id="2147484733" r:id="rId6"/>
    <p:sldLayoutId id="2147484734" r:id="rId7"/>
    <p:sldLayoutId id="2147484735" r:id="rId8"/>
    <p:sldLayoutId id="2147484736" r:id="rId9"/>
    <p:sldLayoutId id="2147484737" r:id="rId10"/>
    <p:sldLayoutId id="2147484738" r:id="rId11"/>
    <p:sldLayoutId id="2147484739" r:id="rId12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7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8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274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1C0075-F84F-4ED2-A21E-1D4A974194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Text Box 4">
            <a:hlinkClick r:id="rId15"/>
          </p:cNvPr>
          <p:cNvSpPr txBox="1">
            <a:spLocks noChangeArrowheads="1"/>
          </p:cNvSpPr>
          <p:nvPr/>
        </p:nvSpPr>
        <p:spPr bwMode="auto">
          <a:xfrm>
            <a:off x="550863" y="6478588"/>
            <a:ext cx="1397000" cy="215900"/>
          </a:xfrm>
          <a:prstGeom prst="rect">
            <a:avLst/>
          </a:prstGeom>
          <a:solidFill>
            <a:srgbClr val="0000FF">
              <a:alpha val="1176"/>
            </a:srgbClr>
          </a:solidFill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hlink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hlink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hlink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hlink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hlink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40000"/>
              </a:spcBef>
              <a:spcAft>
                <a:spcPct val="20000"/>
              </a:spcAft>
              <a:defRPr sz="1600">
                <a:solidFill>
                  <a:schemeClr val="hlink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40000"/>
              </a:spcBef>
              <a:spcAft>
                <a:spcPct val="20000"/>
              </a:spcAft>
              <a:defRPr sz="1600">
                <a:solidFill>
                  <a:schemeClr val="hlink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40000"/>
              </a:spcBef>
              <a:spcAft>
                <a:spcPct val="20000"/>
              </a:spcAft>
              <a:defRPr sz="1600">
                <a:solidFill>
                  <a:schemeClr val="hlink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40000"/>
              </a:spcBef>
              <a:spcAft>
                <a:spcPct val="20000"/>
              </a:spcAft>
              <a:defRPr sz="1600">
                <a:solidFill>
                  <a:schemeClr val="hlink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00FF"/>
                </a:solidFill>
                <a:latin typeface="Arial" charset="0"/>
                <a:cs typeface="+mn-cs"/>
              </a:rPr>
              <a:t>www.rosatom.ru</a:t>
            </a:r>
            <a:endParaRPr lang="ru-RU" sz="1400" b="1" smtClean="0">
              <a:solidFill>
                <a:srgbClr val="0000FF"/>
              </a:solidFill>
              <a:latin typeface="Arial" charset="0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423988" y="77788"/>
            <a:ext cx="7251700" cy="9032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328710" name="Picture 6" descr="Росатом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57163" y="133350"/>
            <a:ext cx="1095375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40" r:id="rId1"/>
    <p:sldLayoutId id="2147484741" r:id="rId2"/>
    <p:sldLayoutId id="2147484742" r:id="rId3"/>
    <p:sldLayoutId id="2147484743" r:id="rId4"/>
    <p:sldLayoutId id="2147484744" r:id="rId5"/>
    <p:sldLayoutId id="2147484745" r:id="rId6"/>
    <p:sldLayoutId id="2147484746" r:id="rId7"/>
    <p:sldLayoutId id="2147484747" r:id="rId8"/>
    <p:sldLayoutId id="2147484748" r:id="rId9"/>
    <p:sldLayoutId id="2147484749" r:id="rId10"/>
    <p:sldLayoutId id="2147484750" r:id="rId11"/>
    <p:sldLayoutId id="2147484751" r:id="rId12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7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8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274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4D64D6-947D-49BB-964D-C0300D4C9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7652" name="Text Box 4">
            <a:hlinkClick r:id="rId14"/>
          </p:cNvPr>
          <p:cNvSpPr txBox="1">
            <a:spLocks noChangeArrowheads="1"/>
          </p:cNvSpPr>
          <p:nvPr/>
        </p:nvSpPr>
        <p:spPr bwMode="auto">
          <a:xfrm>
            <a:off x="550863" y="6478588"/>
            <a:ext cx="1397000" cy="215900"/>
          </a:xfrm>
          <a:prstGeom prst="rect">
            <a:avLst/>
          </a:prstGeom>
          <a:solidFill>
            <a:srgbClr val="0000FF">
              <a:alpha val="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rgbClr val="0000FF"/>
                </a:solidFill>
                <a:latin typeface="+mn-lt"/>
                <a:cs typeface="+mn-cs"/>
              </a:rPr>
              <a:t>www.rosatom.ru</a:t>
            </a:r>
            <a:endParaRPr lang="ru-RU" sz="1400" b="1">
              <a:solidFill>
                <a:srgbClr val="0000FF"/>
              </a:solidFill>
              <a:latin typeface="+mn-lt"/>
              <a:cs typeface="+mn-cs"/>
            </a:endParaRP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423988" y="77788"/>
            <a:ext cx="7251700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342022" name="Picture 6" descr="Росатом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57163" y="133350"/>
            <a:ext cx="1095375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52" r:id="rId1"/>
    <p:sldLayoutId id="2147484753" r:id="rId2"/>
    <p:sldLayoutId id="2147484754" r:id="rId3"/>
    <p:sldLayoutId id="2147484755" r:id="rId4"/>
    <p:sldLayoutId id="2147484756" r:id="rId5"/>
    <p:sldLayoutId id="2147484757" r:id="rId6"/>
    <p:sldLayoutId id="2147484758" r:id="rId7"/>
    <p:sldLayoutId id="2147484759" r:id="rId8"/>
    <p:sldLayoutId id="2147484760" r:id="rId9"/>
    <p:sldLayoutId id="2147484761" r:id="rId10"/>
    <p:sldLayoutId id="2147484762" r:id="rId11"/>
    <p:sldLayoutId id="2147484763" r:id="rId12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6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7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274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A85C7F-589D-4528-98A4-6460D9313A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7652" name="Text Box 4">
            <a:hlinkClick r:id="rId14"/>
          </p:cNvPr>
          <p:cNvSpPr txBox="1">
            <a:spLocks noChangeArrowheads="1"/>
          </p:cNvSpPr>
          <p:nvPr/>
        </p:nvSpPr>
        <p:spPr bwMode="auto">
          <a:xfrm>
            <a:off x="550863" y="6478588"/>
            <a:ext cx="1397000" cy="215900"/>
          </a:xfrm>
          <a:prstGeom prst="rect">
            <a:avLst/>
          </a:prstGeom>
          <a:solidFill>
            <a:srgbClr val="0000FF">
              <a:alpha val="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rgbClr val="0000FF"/>
                </a:solidFill>
                <a:latin typeface="+mn-lt"/>
                <a:cs typeface="+mn-cs"/>
              </a:rPr>
              <a:t>www.rosatom.ru</a:t>
            </a:r>
            <a:endParaRPr lang="ru-RU" sz="1400" b="1">
              <a:solidFill>
                <a:srgbClr val="0000FF"/>
              </a:solidFill>
              <a:latin typeface="+mn-lt"/>
              <a:cs typeface="+mn-cs"/>
            </a:endParaRP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423988" y="77788"/>
            <a:ext cx="7251700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355334" name="Picture 6" descr="Росатом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57163" y="133350"/>
            <a:ext cx="1095375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64" r:id="rId1"/>
    <p:sldLayoutId id="2147484765" r:id="rId2"/>
    <p:sldLayoutId id="2147484766" r:id="rId3"/>
    <p:sldLayoutId id="2147484767" r:id="rId4"/>
    <p:sldLayoutId id="2147484768" r:id="rId5"/>
    <p:sldLayoutId id="2147484769" r:id="rId6"/>
    <p:sldLayoutId id="2147484770" r:id="rId7"/>
    <p:sldLayoutId id="2147484771" r:id="rId8"/>
    <p:sldLayoutId id="2147484772" r:id="rId9"/>
    <p:sldLayoutId id="2147484773" r:id="rId10"/>
    <p:sldLayoutId id="2147484774" r:id="rId11"/>
    <p:sldLayoutId id="2147484775" r:id="rId12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6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7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9EAB5E7-960A-4961-95FE-EA28FA037D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14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8587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3274"/>
                </a:solidFill>
              </a:rPr>
              <a:t>www.rosatom.ru</a:t>
            </a:r>
            <a:endParaRPr lang="ru-RU" sz="1400" b="1" smtClean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76" r:id="rId1"/>
    <p:sldLayoutId id="2147484777" r:id="rId2"/>
    <p:sldLayoutId id="2147484778" r:id="rId3"/>
    <p:sldLayoutId id="2147484779" r:id="rId4"/>
    <p:sldLayoutId id="2147484780" r:id="rId5"/>
    <p:sldLayoutId id="2147484781" r:id="rId6"/>
    <p:sldLayoutId id="2147484782" r:id="rId7"/>
    <p:sldLayoutId id="2147484783" r:id="rId8"/>
    <p:sldLayoutId id="2147484784" r:id="rId9"/>
    <p:sldLayoutId id="2147484785" r:id="rId10"/>
    <p:sldLayoutId id="2147484786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5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6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218E221-26EA-4D2C-8ED7-088DD28AD3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3" name="Text Box 5">
            <a:hlinkClick r:id="rId14"/>
          </p:cNvPr>
          <p:cNvSpPr txBox="1">
            <a:spLocks noChangeArrowheads="1"/>
          </p:cNvSpPr>
          <p:nvPr userDrawn="1"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dirty="0" smtClean="0">
                <a:solidFill>
                  <a:srgbClr val="003274"/>
                </a:solidFill>
              </a:rPr>
              <a:t>www.rosatom.ru</a:t>
            </a:r>
            <a:endParaRPr lang="ru-RU" sz="1400" b="1" dirty="0" smtClean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87" r:id="rId1"/>
    <p:sldLayoutId id="2147484788" r:id="rId2"/>
    <p:sldLayoutId id="2147484789" r:id="rId3"/>
    <p:sldLayoutId id="2147484790" r:id="rId4"/>
    <p:sldLayoutId id="2147484791" r:id="rId5"/>
    <p:sldLayoutId id="2147484792" r:id="rId6"/>
    <p:sldLayoutId id="2147484793" r:id="rId7"/>
    <p:sldLayoutId id="2147484794" r:id="rId8"/>
    <p:sldLayoutId id="2147484795" r:id="rId9"/>
    <p:sldLayoutId id="2147484796" r:id="rId10"/>
    <p:sldLayoutId id="2147484797" r:id="rId1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5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6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7D10291-57B9-4E04-9170-BC0A2DC520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3274"/>
                </a:solidFill>
              </a:rPr>
              <a:t>www.rosatom.ru</a:t>
            </a:r>
            <a:endParaRPr lang="ru-RU" sz="1400" b="1" smtClean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8" r:id="rId1"/>
    <p:sldLayoutId id="2147484799" r:id="rId2"/>
    <p:sldLayoutId id="2147484800" r:id="rId3"/>
    <p:sldLayoutId id="2147484801" r:id="rId4"/>
    <p:sldLayoutId id="2147484802" r:id="rId5"/>
    <p:sldLayoutId id="2147484803" r:id="rId6"/>
    <p:sldLayoutId id="2147484804" r:id="rId7"/>
    <p:sldLayoutId id="2147484805" r:id="rId8"/>
    <p:sldLayoutId id="2147484806" r:id="rId9"/>
    <p:sldLayoutId id="2147484807" r:id="rId10"/>
    <p:sldLayoutId id="2147484808" r:id="rId11"/>
    <p:sldLayoutId id="2147484809" r:id="rId12"/>
    <p:sldLayoutId id="2147484810" r:id="rId13"/>
    <p:sldLayoutId id="2147484811" r:id="rId14"/>
    <p:sldLayoutId id="2147484812" r:id="rId15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0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</a:defRPr>
            </a:lvl1pPr>
          </a:lstStyle>
          <a:p>
            <a:pPr>
              <a:defRPr/>
            </a:pPr>
            <a:fld id="{B866E0AF-8F0D-4BBF-9467-5CF75986185B}" type="slidenum">
              <a:rPr lang="ru-RU">
                <a:solidFill>
                  <a:srgbClr val="0000FF"/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  <a:cs typeface="+mn-cs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21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00FF"/>
                </a:solidFill>
                <a:cs typeface="+mn-cs"/>
              </a:rPr>
              <a:t>www.rosatom.ru</a:t>
            </a:r>
            <a:endParaRPr lang="ru-RU" sz="1400" b="1" smtClean="0">
              <a:solidFill>
                <a:srgbClr val="0000FF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570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14" r:id="rId1"/>
    <p:sldLayoutId id="2147484815" r:id="rId2"/>
    <p:sldLayoutId id="2147484816" r:id="rId3"/>
    <p:sldLayoutId id="2147484817" r:id="rId4"/>
    <p:sldLayoutId id="2147484818" r:id="rId5"/>
    <p:sldLayoutId id="2147484819" r:id="rId6"/>
    <p:sldLayoutId id="2147484820" r:id="rId7"/>
    <p:sldLayoutId id="2147484821" r:id="rId8"/>
    <p:sldLayoutId id="2147484822" r:id="rId9"/>
    <p:sldLayoutId id="2147484823" r:id="rId10"/>
    <p:sldLayoutId id="2147484824" r:id="rId11"/>
    <p:sldLayoutId id="2147484825" r:id="rId12"/>
    <p:sldLayoutId id="2147484826" r:id="rId13"/>
    <p:sldLayoutId id="2147484827" r:id="rId14"/>
    <p:sldLayoutId id="2147484828" r:id="rId15"/>
    <p:sldLayoutId id="2147484829" r:id="rId16"/>
    <p:sldLayoutId id="2147484830" r:id="rId17"/>
    <p:sldLayoutId id="2147484831" r:id="rId18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22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3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3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</a:defRPr>
            </a:lvl1pPr>
          </a:lstStyle>
          <a:p>
            <a:pPr>
              <a:defRPr/>
            </a:pPr>
            <a:fld id="{B866E0AF-8F0D-4BBF-9467-5CF75986185B}" type="slidenum">
              <a:rPr lang="ru-RU">
                <a:solidFill>
                  <a:srgbClr val="0000FF"/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  <a:cs typeface="+mn-cs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21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00FF"/>
                </a:solidFill>
                <a:cs typeface="+mn-cs"/>
              </a:rPr>
              <a:t>www.rosatom.ru</a:t>
            </a:r>
            <a:endParaRPr lang="ru-RU" sz="1400" b="1" smtClean="0">
              <a:solidFill>
                <a:srgbClr val="0000FF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5787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33" r:id="rId1"/>
    <p:sldLayoutId id="2147484834" r:id="rId2"/>
    <p:sldLayoutId id="2147484835" r:id="rId3"/>
    <p:sldLayoutId id="2147484836" r:id="rId4"/>
    <p:sldLayoutId id="2147484837" r:id="rId5"/>
    <p:sldLayoutId id="2147484838" r:id="rId6"/>
    <p:sldLayoutId id="2147484839" r:id="rId7"/>
    <p:sldLayoutId id="2147484840" r:id="rId8"/>
    <p:sldLayoutId id="2147484841" r:id="rId9"/>
    <p:sldLayoutId id="2147484842" r:id="rId10"/>
    <p:sldLayoutId id="2147484843" r:id="rId11"/>
    <p:sldLayoutId id="2147484844" r:id="rId12"/>
    <p:sldLayoutId id="2147484845" r:id="rId13"/>
    <p:sldLayoutId id="2147484846" r:id="rId14"/>
    <p:sldLayoutId id="2147484847" r:id="rId15"/>
    <p:sldLayoutId id="2147484848" r:id="rId16"/>
    <p:sldLayoutId id="2147484849" r:id="rId17"/>
    <p:sldLayoutId id="2147484850" r:id="rId18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22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3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3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</a:defRPr>
            </a:lvl1pPr>
          </a:lstStyle>
          <a:p>
            <a:pPr>
              <a:defRPr/>
            </a:pPr>
            <a:fld id="{B866E0AF-8F0D-4BBF-9467-5CF75986185B}" type="slidenum">
              <a:rPr lang="ru-RU">
                <a:solidFill>
                  <a:srgbClr val="0000FF"/>
                </a:solidFill>
                <a:cs typeface="+mn-cs"/>
              </a:rPr>
              <a:pPr>
                <a:defRPr/>
              </a:pPr>
              <a:t>‹#›</a:t>
            </a:fld>
            <a:endParaRPr lang="ru-RU">
              <a:solidFill>
                <a:srgbClr val="0000FF"/>
              </a:solidFill>
              <a:cs typeface="+mn-cs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21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00FF"/>
                </a:solidFill>
                <a:cs typeface="+mn-cs"/>
              </a:rPr>
              <a:t>www.rosatom.ru</a:t>
            </a:r>
            <a:endParaRPr lang="ru-RU" sz="1400" b="1" smtClean="0">
              <a:solidFill>
                <a:srgbClr val="0000FF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608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52" r:id="rId1"/>
    <p:sldLayoutId id="2147484853" r:id="rId2"/>
    <p:sldLayoutId id="2147484854" r:id="rId3"/>
    <p:sldLayoutId id="2147484855" r:id="rId4"/>
    <p:sldLayoutId id="2147484856" r:id="rId5"/>
    <p:sldLayoutId id="2147484857" r:id="rId6"/>
    <p:sldLayoutId id="2147484858" r:id="rId7"/>
    <p:sldLayoutId id="2147484859" r:id="rId8"/>
    <p:sldLayoutId id="2147484860" r:id="rId9"/>
    <p:sldLayoutId id="2147484861" r:id="rId10"/>
    <p:sldLayoutId id="2147484862" r:id="rId11"/>
    <p:sldLayoutId id="2147484863" r:id="rId12"/>
    <p:sldLayoutId id="2147484864" r:id="rId13"/>
    <p:sldLayoutId id="2147484865" r:id="rId14"/>
    <p:sldLayoutId id="2147484866" r:id="rId15"/>
    <p:sldLayoutId id="2147484867" r:id="rId16"/>
    <p:sldLayoutId id="2147484868" r:id="rId17"/>
    <p:sldLayoutId id="2147484869" r:id="rId18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22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3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3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00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2A0082C-0473-40B0-A713-C86E0DE34F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20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00FF"/>
                </a:solidFill>
              </a:rPr>
              <a:t>www.rosatom.ru</a:t>
            </a:r>
            <a:endParaRPr lang="ru-RU" sz="1400" b="1" smtClean="0">
              <a:solidFill>
                <a:srgbClr val="0000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72" r:id="rId1"/>
    <p:sldLayoutId id="2147484473" r:id="rId2"/>
    <p:sldLayoutId id="2147484474" r:id="rId3"/>
    <p:sldLayoutId id="2147484475" r:id="rId4"/>
    <p:sldLayoutId id="2147484476" r:id="rId5"/>
    <p:sldLayoutId id="2147484477" r:id="rId6"/>
    <p:sldLayoutId id="2147484478" r:id="rId7"/>
    <p:sldLayoutId id="2147484479" r:id="rId8"/>
    <p:sldLayoutId id="2147484480" r:id="rId9"/>
    <p:sldLayoutId id="2147484481" r:id="rId10"/>
    <p:sldLayoutId id="2147484482" r:id="rId11"/>
    <p:sldLayoutId id="2147484483" r:id="rId12"/>
    <p:sldLayoutId id="2147484484" r:id="rId13"/>
    <p:sldLayoutId id="2147484485" r:id="rId14"/>
    <p:sldLayoutId id="2147484486" r:id="rId15"/>
    <p:sldLayoutId id="2147484487" r:id="rId16"/>
    <p:sldLayoutId id="2147484488" r:id="rId17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21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2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2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00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814651B-E2CB-4411-B9C9-90E9EC14FA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20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00FF"/>
                </a:solidFill>
              </a:rPr>
              <a:t>www.rosatom.ru</a:t>
            </a:r>
            <a:endParaRPr lang="ru-RU" sz="1400" b="1" smtClean="0">
              <a:solidFill>
                <a:srgbClr val="0000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9" r:id="rId1"/>
    <p:sldLayoutId id="2147484490" r:id="rId2"/>
    <p:sldLayoutId id="2147484491" r:id="rId3"/>
    <p:sldLayoutId id="2147484492" r:id="rId4"/>
    <p:sldLayoutId id="2147484493" r:id="rId5"/>
    <p:sldLayoutId id="2147484494" r:id="rId6"/>
    <p:sldLayoutId id="2147484495" r:id="rId7"/>
    <p:sldLayoutId id="2147484496" r:id="rId8"/>
    <p:sldLayoutId id="2147484497" r:id="rId9"/>
    <p:sldLayoutId id="2147484498" r:id="rId10"/>
    <p:sldLayoutId id="2147484499" r:id="rId11"/>
    <p:sldLayoutId id="2147484500" r:id="rId12"/>
    <p:sldLayoutId id="2147484501" r:id="rId13"/>
    <p:sldLayoutId id="2147484502" r:id="rId14"/>
    <p:sldLayoutId id="2147484503" r:id="rId15"/>
    <p:sldLayoutId id="2147484504" r:id="rId16"/>
    <p:sldLayoutId id="2147484505" r:id="rId17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21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2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2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00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1F0C81F-216C-470E-A903-4DCA8F180F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20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00FF"/>
                </a:solidFill>
              </a:rPr>
              <a:t>www.rosatom.ru</a:t>
            </a:r>
            <a:endParaRPr lang="ru-RU" sz="1400" b="1" smtClean="0">
              <a:solidFill>
                <a:srgbClr val="0000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06" r:id="rId1"/>
    <p:sldLayoutId id="2147484507" r:id="rId2"/>
    <p:sldLayoutId id="2147484508" r:id="rId3"/>
    <p:sldLayoutId id="2147484509" r:id="rId4"/>
    <p:sldLayoutId id="2147484510" r:id="rId5"/>
    <p:sldLayoutId id="2147484511" r:id="rId6"/>
    <p:sldLayoutId id="2147484512" r:id="rId7"/>
    <p:sldLayoutId id="2147484513" r:id="rId8"/>
    <p:sldLayoutId id="2147484514" r:id="rId9"/>
    <p:sldLayoutId id="2147484515" r:id="rId10"/>
    <p:sldLayoutId id="2147484516" r:id="rId11"/>
    <p:sldLayoutId id="2147484517" r:id="rId12"/>
    <p:sldLayoutId id="2147484518" r:id="rId13"/>
    <p:sldLayoutId id="2147484519" r:id="rId14"/>
    <p:sldLayoutId id="2147484520" r:id="rId15"/>
    <p:sldLayoutId id="2147484521" r:id="rId16"/>
    <p:sldLayoutId id="2147484522" r:id="rId17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21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2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2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2A07FDF-1A16-4803-8C25-8A449F488F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91141" name="navigation8" descr="ujkm,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23" r:id="rId1"/>
    <p:sldLayoutId id="2147484524" r:id="rId2"/>
    <p:sldLayoutId id="2147484525" r:id="rId3"/>
    <p:sldLayoutId id="2147484526" r:id="rId4"/>
    <p:sldLayoutId id="2147484527" r:id="rId5"/>
    <p:sldLayoutId id="2147484528" r:id="rId6"/>
    <p:sldLayoutId id="2147484529" r:id="rId7"/>
    <p:sldLayoutId id="2147484530" r:id="rId8"/>
    <p:sldLayoutId id="2147484531" r:id="rId9"/>
    <p:sldLayoutId id="2147484532" r:id="rId10"/>
    <p:sldLayoutId id="2147484533" r:id="rId11"/>
    <p:sldLayoutId id="2147484534" r:id="rId12"/>
    <p:sldLayoutId id="2147484535" r:id="rId13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7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8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8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02DE6D2-8A7A-4458-BF14-260B495412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3274"/>
                </a:solidFill>
              </a:rPr>
              <a:t>www.rosatom.ru</a:t>
            </a:r>
            <a:endParaRPr lang="ru-RU" sz="1400" b="1" smtClean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36" r:id="rId1"/>
    <p:sldLayoutId id="2147484537" r:id="rId2"/>
    <p:sldLayoutId id="2147484538" r:id="rId3"/>
    <p:sldLayoutId id="2147484539" r:id="rId4"/>
    <p:sldLayoutId id="2147484540" r:id="rId5"/>
    <p:sldLayoutId id="2147484541" r:id="rId6"/>
    <p:sldLayoutId id="2147484542" r:id="rId7"/>
    <p:sldLayoutId id="2147484543" r:id="rId8"/>
    <p:sldLayoutId id="2147484544" r:id="rId9"/>
    <p:sldLayoutId id="2147484545" r:id="rId10"/>
    <p:sldLayoutId id="2147484546" r:id="rId11"/>
    <p:sldLayoutId id="2147484547" r:id="rId12"/>
    <p:sldLayoutId id="2147484548" r:id="rId13"/>
    <p:sldLayoutId id="2147484549" r:id="rId14"/>
    <p:sldLayoutId id="2147484550" r:id="rId15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0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FCB3D4E-B605-442D-B86C-6DD2885395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3274"/>
                </a:solidFill>
              </a:rPr>
              <a:t>www.rosatom.ru</a:t>
            </a:r>
            <a:endParaRPr lang="ru-RU" sz="1400" b="1" smtClean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1" r:id="rId1"/>
    <p:sldLayoutId id="2147484552" r:id="rId2"/>
    <p:sldLayoutId id="2147484553" r:id="rId3"/>
    <p:sldLayoutId id="2147484554" r:id="rId4"/>
    <p:sldLayoutId id="2147484555" r:id="rId5"/>
    <p:sldLayoutId id="2147484556" r:id="rId6"/>
    <p:sldLayoutId id="2147484557" r:id="rId7"/>
    <p:sldLayoutId id="2147484558" r:id="rId8"/>
    <p:sldLayoutId id="2147484559" r:id="rId9"/>
    <p:sldLayoutId id="2147484560" r:id="rId10"/>
    <p:sldLayoutId id="2147484561" r:id="rId11"/>
    <p:sldLayoutId id="2147484562" r:id="rId12"/>
    <p:sldLayoutId id="2147484563" r:id="rId13"/>
    <p:sldLayoutId id="2147484564" r:id="rId14"/>
    <p:sldLayoutId id="2147484565" r:id="rId15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0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10D20AC-AF4B-4E0F-A280-8B517D011A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00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rgbClr val="003274"/>
                </a:solidFill>
              </a:rPr>
              <a:t>www.rosatom.ru</a:t>
            </a:r>
            <a:endParaRPr lang="ru-RU" sz="1400" b="1" smtClean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66" r:id="rId1"/>
    <p:sldLayoutId id="2147484567" r:id="rId2"/>
    <p:sldLayoutId id="2147484568" r:id="rId3"/>
    <p:sldLayoutId id="2147484569" r:id="rId4"/>
    <p:sldLayoutId id="2147484570" r:id="rId5"/>
    <p:sldLayoutId id="2147484571" r:id="rId6"/>
    <p:sldLayoutId id="2147484572" r:id="rId7"/>
    <p:sldLayoutId id="2147484573" r:id="rId8"/>
    <p:sldLayoutId id="2147484574" r:id="rId9"/>
    <p:sldLayoutId id="2147484575" r:id="rId10"/>
    <p:sldLayoutId id="2147484576" r:id="rId11"/>
    <p:sldLayoutId id="2147484577" r:id="rId12"/>
    <p:sldLayoutId id="2147484578" r:id="rId13"/>
    <p:sldLayoutId id="2147484579" r:id="rId14"/>
    <p:sldLayoutId id="2147484580" r:id="rId15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0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2.jpeg"/><Relationship Id="rId7" Type="http://schemas.openxmlformats.org/officeDocument/2006/relationships/diagramColors" Target="../diagrams/colors1.xml"/><Relationship Id="rId2" Type="http://schemas.openxmlformats.org/officeDocument/2006/relationships/hyperlink" Target="http://images.yandex.ru/yandsearch?source=wiz&amp;img_url=http://www.gandex.ru/upl/oboi/thumbs/gandex.ru-19837_a561c6c749ba40be60555761e6f692ef.jpg&amp;uinfo=sw-1903-sh-954-fw-1678-fh-598-pd-1&amp;p=1&amp;text=%D0%B7%D0%B5%D0%BC%D0%BD%D0%BE%D0%B9%20%D1%88%D0%B0%D1%80%20%D0%B2%20%D0%BA%D0%B0%D1%80%D1%82%D0%B8%D0%BD%D0%BA%D0%B0%D1%85&amp;noreask=1&amp;pos=52&amp;rpt=simage&amp;lr=213" TargetMode="External"/><Relationship Id="rId1" Type="http://schemas.openxmlformats.org/officeDocument/2006/relationships/slideLayout" Target="../slideLayouts/slideLayout1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hyperlink" Target="http://commons.wikimedia.org/wiki/File:NNSTU_logotype.jpg?uselang=ru" TargetMode="External"/><Relationship Id="rId18" Type="http://schemas.openxmlformats.org/officeDocument/2006/relationships/hyperlink" Target="http://images.yandex.ru/yandsearch?source=psearch&amp;img_url=http://vif.tugraz.at/uploads/RTEmagicC_politeh.jpg.jpg&amp;uinfo=sw-1903-sh-925-fw-0-fh-598-pd-1&amp;text=%D0%A1%D0%B0%D0%BD%D0%BA%D1%82-%D0%9F%D0%B5%D1%82%D0%B5%D1%80%D0%B1%D1%83%D1%80%D0%B3%D1%81%D0%BA%D0%B8%D0%B9%20%D0%B3%D0%BE%D1%81%D1%83%D0%B4%D0%B0%D1%80%D1%81%D1%82%D0%B2%D0%B5%D0%BD%D0%BD%D1%8B%D0%B9%20%D0%BF%D0%BE%D0%BB%D0%B8%D1%82%D0%B5%D1%85%D0%BD%D0%B8%D1%87%D0%B5%D1%81%D0%BA%D0%B8%D0%B9%20%D1%83%D0%BD%D0%B8%D0%B2%D0%B5%D1%80%D1%81%D0%B8%D1%82%D0%B5%D1%82&amp;noreask=1&amp;pos=15&amp;lr=213&amp;rpt=simage" TargetMode="External"/><Relationship Id="rId26" Type="http://schemas.openxmlformats.org/officeDocument/2006/relationships/hyperlink" Target="http://images.yandex.ru/yandsearch?source=psearch&amp;img_url=http://www.gup.ru/upload/iblock/9eb/GMA_Makarova.JPG&amp;uinfo=sw-1903-sh-925-fw-0-fh-598-pd-1&amp;text=%D0%93%D0%BE%D1%81%D1%83%D0%B4%D0%B0%D1%80%D1%81%D1%82%D0%B2%D0%B5%D0%BD%D0%BD%D0%B0%D1%8F%20%D0%BC%D0%BE%D1%80%D1%81%D0%BA%D0%B0%D1%8F%20%D0%B0%D0%BA%D0%B0%D0%B4%D0%B5%D0%BC%D0%B8%D1%8F%20%D0%B8%D0%BC%D0%B5%D0%BD%D0%B8%20%D0%B0%D0%B4%D0%BC%D0%B8%D1%80%D0%B0%D0%BB%D0%B0%20%D0%A1.%D0%9E.%D0%9C%D0%B0%D0%BA%D0%B0%D1%80%D0%BE%D0%B2%D0%B0&amp;noreask=1&amp;pos=22&amp;lr=213&amp;rpt=simage" TargetMode="External"/><Relationship Id="rId3" Type="http://schemas.openxmlformats.org/officeDocument/2006/relationships/hyperlink" Target="http://upload.wikimedia.org/wikipedia/ru/d/de/Gerb_ISPU.gif" TargetMode="External"/><Relationship Id="rId21" Type="http://schemas.openxmlformats.org/officeDocument/2006/relationships/image" Target="../media/image25.jpeg"/><Relationship Id="rId7" Type="http://schemas.openxmlformats.org/officeDocument/2006/relationships/hyperlink" Target="http://images.yandex.ru/yandsearch?source=psearch&amp;img_url=http://www.cs.umb.edu/~cpham/images/bauman.jpg&amp;uinfo=sw-1903-sh-925-fw-0-fh-598-pd-1&amp;text=%D0%9C%D0%BE%D1%81%D0%BA%D0%BE%D0%B2%D1%81%D0%BA%D0%B8%D0%B9%20%D0%B3%D0%BE%D1%81%D1%83%D0%B4%D0%B0%D1%80%D1%81%D1%82%D0%B2%D0%B5%D0%BD%D0%BD%D1%8B%D0%B9%20%D1%82%D0%B5%D1%85%D0%BD%D0%B8%D1%87%D0%B5%D1%81%D0%BA%D0%B8%D0%B9%20%D1%83%D0%BD%D0%B8%D0%B2%D0%B5%D1%80%D1%81%D0%B8%D1%82%D0%B5%D1%82%20%D0%B8%D0%BC%D0%B5%D0%BD%D0%B8%20%D0%9D.%D0%AD.%20%D0%91%D0%B0%D1%83%D0%BC%D0%B0%D0%BD%D0%B0&amp;noreask=1&amp;pos=28&amp;lr=213&amp;rpt=simage" TargetMode="External"/><Relationship Id="rId12" Type="http://schemas.openxmlformats.org/officeDocument/2006/relationships/image" Target="../media/image20.png"/><Relationship Id="rId17" Type="http://schemas.openxmlformats.org/officeDocument/2006/relationships/image" Target="../media/image23.jpeg"/><Relationship Id="rId25" Type="http://schemas.openxmlformats.org/officeDocument/2006/relationships/image" Target="../media/image27.jpeg"/><Relationship Id="rId2" Type="http://schemas.openxmlformats.org/officeDocument/2006/relationships/image" Target="../media/image15.jpeg"/><Relationship Id="rId16" Type="http://schemas.openxmlformats.org/officeDocument/2006/relationships/image" Target="../media/image22.jpeg"/><Relationship Id="rId20" Type="http://schemas.openxmlformats.org/officeDocument/2006/relationships/hyperlink" Target="http://images.yandex.ru/yandsearch?source=psearch&amp;img_url=http://www.iie.tpu.ru/img_new/design/gerb.jpg&amp;uinfo=sw-1903-sh-925-fw-0-fh-598-pd-1&amp;text=%D0%A2%D0%BE%D0%BC%D1%81%D0%BA%D0%B8%D0%B9%20%D0%BF%D0%BE%D0%BB%D0%B8%D1%82%D0%B5%D1%85%D0%BD%D0%B8%D1%87%D0%B5%D1%81%D0%BA%D0%B8%D0%B9%20%D1%83%D0%BD%D0%B8%D0%B2%D0%B5%D1%80%D1%81%D0%B8%D1%82%D0%B5%D1%82&amp;noreask=1&amp;pos=5&amp;lr=213&amp;rpt=simage" TargetMode="External"/><Relationship Id="rId1" Type="http://schemas.openxmlformats.org/officeDocument/2006/relationships/slideLayout" Target="../slideLayouts/slideLayout118.xml"/><Relationship Id="rId6" Type="http://schemas.openxmlformats.org/officeDocument/2006/relationships/image" Target="../media/image17.gif"/><Relationship Id="rId11" Type="http://schemas.openxmlformats.org/officeDocument/2006/relationships/hyperlink" Target="http://misis.ru/" TargetMode="External"/><Relationship Id="rId24" Type="http://schemas.openxmlformats.org/officeDocument/2006/relationships/hyperlink" Target="http://images.yandex.ru/yandsearch?source=psearch&amp;img_url=http://cs994.userapi.com/g11718237/a_9e4c2083.jpg&amp;uinfo=sw-1903-sh-925-fw-0-fh-598-pd-1&amp;text=%D0%A1%D0%B0%D0%BD%D0%BA%D1%82-%D0%9F%D0%B5%D1%82%D0%B5%D1%80%D0%B1%D1%83%D1%80%D0%B3%D1%81%D0%BA%D0%B8%D0%B9%20%D0%B3%D0%BE%D1%81%D1%83%D0%B4%D0%B0%D1%80%D1%81%D1%82%D0%B2%D0%B5%D0%BD%D0%BD%D1%8B%D0%B9%20%D1%83%D0%BD%D0%B8%D0%B2%D0%B5%D1%80%D1%81%D0%B8%D1%82%D0%B5%D1%82&amp;noreask=1&amp;pos=7&amp;lr=213&amp;rpt=simage" TargetMode="External"/><Relationship Id="rId5" Type="http://schemas.openxmlformats.org/officeDocument/2006/relationships/hyperlink" Target="http://mgsu.ru/" TargetMode="External"/><Relationship Id="rId15" Type="http://schemas.openxmlformats.org/officeDocument/2006/relationships/hyperlink" Target="http://images.yandex.ru/yandsearch?source=psearch&amp;img_url=http://cs317631.userapi.com/g42720811/a_f3754480.jpg&amp;uinfo=sw-1903-sh-925-fw-0-fh-598-pd-1&amp;text=%D0%9D%D0%B8%D0%B6%D0%B5%D0%B3%D0%BE%D1%80%D0%BE%D0%B4%D1%81%D0%BA%D0%B8%D0%B9%20%D0%B3%D0%BE%D1%81%D1%83%D0%B4%D0%B0%D1%80%D1%81%D1%82%D0%B2%D0%B5%D0%BD%D0%BD%D1%8B%D0%B9%20%D1%83%D0%BD%D0%B8%D0%B2%D0%B5%D1%80%D1%81%D0%B8%D1%82%D0%B5%D1%82%20%D0%B8%D0%BC.%20%D0%9D.%D0%98.%D0%9B%D0%BE%D0%B1%D0%B0%D1%87%D0%B5%D0%B2%D1%81%D0%BA%D0%BE%D0%B3%D0%BE&amp;noreask=1&amp;pos=16&amp;lr=213&amp;rpt=simage" TargetMode="External"/><Relationship Id="rId23" Type="http://schemas.openxmlformats.org/officeDocument/2006/relationships/image" Target="../media/image26.png"/><Relationship Id="rId10" Type="http://schemas.openxmlformats.org/officeDocument/2006/relationships/image" Target="../media/image19.jpeg"/><Relationship Id="rId19" Type="http://schemas.openxmlformats.org/officeDocument/2006/relationships/image" Target="../media/image24.jpeg"/><Relationship Id="rId4" Type="http://schemas.openxmlformats.org/officeDocument/2006/relationships/image" Target="../media/image16.gif"/><Relationship Id="rId9" Type="http://schemas.openxmlformats.org/officeDocument/2006/relationships/hyperlink" Target="http://upload.wikimedia.org/wikipedia/ru/2/2b/Gerb_MPEI.jpg" TargetMode="External"/><Relationship Id="rId14" Type="http://schemas.openxmlformats.org/officeDocument/2006/relationships/image" Target="../media/image21.jpeg"/><Relationship Id="rId22" Type="http://schemas.openxmlformats.org/officeDocument/2006/relationships/hyperlink" Target="http://images.yandex.ru/" TargetMode="External"/><Relationship Id="rId27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028"/>
          <p:cNvSpPr txBox="1">
            <a:spLocks noChangeArrowheads="1"/>
          </p:cNvSpPr>
          <p:nvPr/>
        </p:nvSpPr>
        <p:spPr bwMode="auto">
          <a:xfrm>
            <a:off x="611560" y="2420888"/>
            <a:ext cx="7993136" cy="707886"/>
          </a:xfrm>
          <a:prstGeom prst="rect">
            <a:avLst/>
          </a:prstGeom>
          <a:solidFill>
            <a:schemeClr val="tx2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Концепция  целевой подготовки кадров для центров ответственности проекта «Прорыв»</a:t>
            </a: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87690" y="835434"/>
            <a:ext cx="3815470" cy="289310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>
            <a:spAutoFit/>
          </a:bodyPr>
          <a:lstStyle/>
          <a:p>
            <a:pPr fontAlgn="auto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Блок по управлению инновациями</a:t>
            </a:r>
            <a:endParaRPr lang="en-US" sz="1600" b="1" dirty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 Box 1028"/>
          <p:cNvSpPr txBox="1">
            <a:spLocks noChangeArrowheads="1"/>
          </p:cNvSpPr>
          <p:nvPr/>
        </p:nvSpPr>
        <p:spPr bwMode="auto">
          <a:xfrm>
            <a:off x="2987824" y="3861048"/>
            <a:ext cx="3599731" cy="307777"/>
          </a:xfrm>
          <a:prstGeom prst="rect">
            <a:avLst/>
          </a:prstGeom>
          <a:solidFill>
            <a:schemeClr val="tx2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НИЯУ МИФИ, </a:t>
            </a:r>
            <a:r>
              <a:rPr lang="ru-RU" sz="1400" b="1" dirty="0" smtClean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25.06.2014г</a:t>
            </a:r>
            <a:r>
              <a:rPr lang="ru-RU" sz="1400" b="1" dirty="0" smtClean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. </a:t>
            </a:r>
            <a:endParaRPr lang="ru-RU" sz="1400" b="1" dirty="0">
              <a:solidFill>
                <a:schemeClr val="bg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3975" y="4993431"/>
            <a:ext cx="30719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err="1" smtClean="0"/>
              <a:t>Манцевич</a:t>
            </a:r>
            <a:r>
              <a:rPr lang="ru-RU" sz="1400" b="1" dirty="0" smtClean="0"/>
              <a:t> Николай Маркович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7928"/>
            <a:ext cx="8497887" cy="812800"/>
          </a:xfrm>
        </p:spPr>
        <p:txBody>
          <a:bodyPr/>
          <a:lstStyle/>
          <a:p>
            <a:pPr algn="ctr">
              <a:defRPr/>
            </a:pPr>
            <a:r>
              <a:rPr lang="ru-RU" sz="2000" dirty="0" smtClean="0"/>
              <a:t>О новой кафедре</a:t>
            </a:r>
            <a:endParaRPr lang="ru-RU" sz="2000" dirty="0"/>
          </a:p>
        </p:txBody>
      </p:sp>
      <p:sp>
        <p:nvSpPr>
          <p:cNvPr id="463874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48A1BD-2128-4A16-AEF6-5901D694C7BF}" type="slidenum">
              <a:rPr lang="ru-RU" smtClean="0">
                <a:solidFill>
                  <a:srgbClr val="3333CC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 smtClean="0">
              <a:solidFill>
                <a:srgbClr val="3333CC"/>
              </a:solidFill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9952" y="1268760"/>
            <a:ext cx="7920880" cy="4829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</a:pPr>
            <a:r>
              <a:rPr lang="ru-RU" dirty="0"/>
              <a:t>Рабочее название: «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Кафедра технологий замкнутого ядерного топливного цикла</a:t>
            </a:r>
            <a:r>
              <a:rPr lang="ru-RU" dirty="0"/>
              <a:t>»</a:t>
            </a:r>
          </a:p>
          <a:p>
            <a:pPr marL="285750" indent="-28575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ru-RU" dirty="0" smtClean="0"/>
              <a:t>магистратура;</a:t>
            </a:r>
            <a:endParaRPr lang="ru-RU" dirty="0"/>
          </a:p>
          <a:p>
            <a:pPr marL="285750" lvl="0" indent="-28575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ru-RU" dirty="0" smtClean="0"/>
              <a:t>целевая </a:t>
            </a:r>
            <a:r>
              <a:rPr lang="ru-RU" dirty="0"/>
              <a:t>подготовка квалифицированных кадров для реализации проекта «Прорыв»;</a:t>
            </a:r>
          </a:p>
          <a:p>
            <a:pPr marL="285750" lvl="0" indent="-28575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ru-RU" dirty="0" smtClean="0"/>
              <a:t>индивидуальные учебные программы;</a:t>
            </a:r>
          </a:p>
          <a:p>
            <a:pPr marL="285750" lvl="0" indent="-28575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ru-RU" dirty="0" smtClean="0"/>
              <a:t>подготовка </a:t>
            </a:r>
            <a:r>
              <a:rPr lang="ru-RU" dirty="0"/>
              <a:t>по спектру специализаций, определяемых </a:t>
            </a:r>
            <a:r>
              <a:rPr lang="ru-RU" dirty="0" smtClean="0"/>
              <a:t>заказчиками;</a:t>
            </a:r>
            <a:endParaRPr lang="ru-RU" dirty="0"/>
          </a:p>
          <a:p>
            <a:pPr marL="285750" lvl="0" indent="-28575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ru-RU" dirty="0"/>
              <a:t>модульный принцип учебных курсов, предусматривающий постоянный мониторинг полученных знаний и умений;</a:t>
            </a:r>
          </a:p>
          <a:p>
            <a:pPr marL="285750" lvl="0" indent="-28575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ru-RU" dirty="0"/>
              <a:t>практическая часть учебных программ организована на предприятиях заказчиков (ЦО «Прорыв</a:t>
            </a:r>
            <a:r>
              <a:rPr lang="ru-RU" dirty="0" smtClean="0"/>
              <a:t>», НИИ/НПО);</a:t>
            </a:r>
          </a:p>
          <a:p>
            <a:pPr marL="285750" lvl="0" indent="-28575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ru-RU" dirty="0" smtClean="0"/>
              <a:t> участие </a:t>
            </a:r>
            <a:r>
              <a:rPr lang="ru-RU" dirty="0"/>
              <a:t>в учебном процессе ведущих специалистов </a:t>
            </a:r>
            <a:r>
              <a:rPr lang="ru-RU" dirty="0" smtClean="0"/>
              <a:t>отрасли;</a:t>
            </a:r>
            <a:endParaRPr lang="ru-RU" dirty="0"/>
          </a:p>
          <a:p>
            <a:pPr marL="285750" lvl="0" indent="-28575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ru-RU" dirty="0"/>
              <a:t>академическая межуниверситетская </a:t>
            </a:r>
            <a:r>
              <a:rPr lang="ru-RU" dirty="0" smtClean="0"/>
              <a:t>мобильность;</a:t>
            </a:r>
            <a:endParaRPr lang="ru-RU" dirty="0"/>
          </a:p>
          <a:p>
            <a:pPr marL="285750" lvl="0" indent="-285750" algn="just">
              <a:lnSpc>
                <a:spcPct val="114000"/>
              </a:lnSpc>
              <a:buFont typeface="Wingdings" pitchFamily="2" charset="2"/>
              <a:buChar char="§"/>
            </a:pPr>
            <a:r>
              <a:rPr lang="ru-RU" dirty="0"/>
              <a:t>конкурсный отбор студентов с определением места распределения в </a:t>
            </a:r>
            <a:r>
              <a:rPr lang="ru-RU" dirty="0" smtClean="0"/>
              <a:t>организациях </a:t>
            </a:r>
            <a:r>
              <a:rPr lang="ru-RU" dirty="0"/>
              <a:t>«</a:t>
            </a:r>
            <a:r>
              <a:rPr lang="ru-RU" dirty="0" err="1"/>
              <a:t>Росатома</a:t>
            </a:r>
            <a:r>
              <a:rPr lang="ru-RU" dirty="0" smtClean="0"/>
              <a:t>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156454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7928"/>
            <a:ext cx="8497887" cy="812800"/>
          </a:xfrm>
        </p:spPr>
        <p:txBody>
          <a:bodyPr/>
          <a:lstStyle/>
          <a:p>
            <a:pPr algn="ctr">
              <a:defRPr/>
            </a:pPr>
            <a:r>
              <a:rPr lang="ru-RU" sz="2000" dirty="0" smtClean="0"/>
              <a:t>Кафедра/центр превосходства выпускает и координирует</a:t>
            </a:r>
            <a:endParaRPr lang="ru-RU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463874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48A1BD-2128-4A16-AEF6-5901D694C7BF}" type="slidenum">
              <a:rPr lang="ru-RU" smtClean="0">
                <a:solidFill>
                  <a:srgbClr val="3333CC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 smtClean="0">
              <a:solidFill>
                <a:srgbClr val="3333CC"/>
              </a:solidFill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65633" y="1484784"/>
            <a:ext cx="7920880" cy="4751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Aft>
                <a:spcPts val="1200"/>
              </a:spcAft>
            </a:pPr>
            <a:r>
              <a:rPr lang="ru-RU" dirty="0" smtClean="0"/>
              <a:t>Кроме базовых </a:t>
            </a:r>
            <a:r>
              <a:rPr lang="ru-RU" dirty="0"/>
              <a:t>специальностей  </a:t>
            </a:r>
            <a:r>
              <a:rPr lang="ru-RU" dirty="0" smtClean="0"/>
              <a:t>(</a:t>
            </a:r>
            <a:r>
              <a:rPr lang="ru-RU" sz="1600" dirty="0" smtClean="0"/>
              <a:t>140800 </a:t>
            </a:r>
            <a:r>
              <a:rPr lang="ru-RU" sz="1600" dirty="0"/>
              <a:t>- «Ядерная физика и </a:t>
            </a:r>
            <a:r>
              <a:rPr lang="ru-RU" sz="1600" dirty="0" smtClean="0"/>
              <a:t>технологии», 150100 </a:t>
            </a:r>
            <a:r>
              <a:rPr lang="ru-RU" sz="1600" dirty="0"/>
              <a:t>- «Материаловедение и технологии материалов</a:t>
            </a:r>
            <a:r>
              <a:rPr lang="ru-RU" sz="1600" dirty="0" smtClean="0"/>
              <a:t>», 151900 </a:t>
            </a:r>
            <a:r>
              <a:rPr lang="ru-RU" sz="1600" dirty="0"/>
              <a:t>- «Конструкторско-технологическое  обеспечение машиностроительных производств</a:t>
            </a:r>
            <a:r>
              <a:rPr lang="ru-RU" sz="1600" dirty="0" smtClean="0"/>
              <a:t>» и др</a:t>
            </a:r>
            <a:r>
              <a:rPr lang="ru-RU" dirty="0" smtClean="0"/>
              <a:t>.)</a:t>
            </a:r>
          </a:p>
          <a:p>
            <a:pPr algn="just">
              <a:lnSpc>
                <a:spcPct val="114000"/>
              </a:lnSpc>
              <a:spcAft>
                <a:spcPts val="1200"/>
              </a:spcAft>
            </a:pPr>
            <a:r>
              <a:rPr lang="ru-RU" b="1" dirty="0" smtClean="0">
                <a:solidFill>
                  <a:srgbClr val="0070C0"/>
                </a:solidFill>
              </a:rPr>
              <a:t>Кафедра совместно с входящими в центр превосходства кафедрами МИФИ координирует </a:t>
            </a:r>
            <a:r>
              <a:rPr lang="ru-RU" dirty="0" smtClean="0"/>
              <a:t>(проводит с партнерскими кафедрами отбор студентов в целевую магистратуру, формирует учебные планы, организует целевую подготовку в ЦО и др.)</a:t>
            </a:r>
            <a:r>
              <a:rPr lang="ru-RU" b="1" dirty="0" smtClean="0"/>
              <a:t> </a:t>
            </a:r>
            <a:r>
              <a:rPr lang="ru-RU" dirty="0" smtClean="0"/>
              <a:t>адресную </a:t>
            </a:r>
            <a:r>
              <a:rPr lang="ru-RU" b="1" dirty="0">
                <a:solidFill>
                  <a:srgbClr val="0070C0"/>
                </a:solidFill>
              </a:rPr>
              <a:t>подготовку магистров по другим специальностям </a:t>
            </a:r>
            <a:r>
              <a:rPr lang="ru-RU" dirty="0" smtClean="0"/>
              <a:t>(металлургия, химические технологии, экономика, проектирование и др.) </a:t>
            </a:r>
            <a:r>
              <a:rPr lang="ru-RU" b="1" dirty="0" smtClean="0">
                <a:solidFill>
                  <a:srgbClr val="0070C0"/>
                </a:solidFill>
              </a:rPr>
              <a:t>на входящих партнерских кафедрах  других опорных вузов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</a:p>
          <a:p>
            <a:pPr algn="just">
              <a:lnSpc>
                <a:spcPct val="114000"/>
              </a:lnSpc>
              <a:spcAft>
                <a:spcPts val="1200"/>
              </a:spcAft>
            </a:pPr>
            <a:r>
              <a:rPr lang="ru-RU" dirty="0" smtClean="0"/>
              <a:t>Целесообразно придать центру превосходства </a:t>
            </a:r>
            <a:r>
              <a:rPr lang="ru-RU" dirty="0"/>
              <a:t>функции координации подготовки специалистов с учетом уже  действующих региональных </a:t>
            </a:r>
            <a:r>
              <a:rPr lang="ru-RU" dirty="0" smtClean="0"/>
              <a:t>практик подготовки для ЦО проекта «Прорыв».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1805754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7928"/>
            <a:ext cx="8497887" cy="812800"/>
          </a:xfrm>
        </p:spPr>
        <p:txBody>
          <a:bodyPr/>
          <a:lstStyle/>
          <a:p>
            <a:pPr algn="ctr">
              <a:defRPr/>
            </a:pPr>
            <a:r>
              <a:rPr lang="ru-RU" sz="2000" dirty="0"/>
              <a:t>Принципиальная схема участников и взаимодействий</a:t>
            </a:r>
          </a:p>
        </p:txBody>
      </p:sp>
      <p:sp>
        <p:nvSpPr>
          <p:cNvPr id="463874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48A1BD-2128-4A16-AEF6-5901D694C7BF}" type="slidenum">
              <a:rPr lang="ru-RU" smtClean="0">
                <a:solidFill>
                  <a:srgbClr val="3333CC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 smtClean="0">
              <a:solidFill>
                <a:srgbClr val="3333CC"/>
              </a:solidFill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7338" y="1268761"/>
            <a:ext cx="6029325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920113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Номер слайда 1"/>
          <p:cNvSpPr txBox="1">
            <a:spLocks noGrp="1"/>
          </p:cNvSpPr>
          <p:nvPr/>
        </p:nvSpPr>
        <p:spPr bwMode="auto">
          <a:xfrm>
            <a:off x="8259763" y="642937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algn="r"/>
            <a:fld id="{C4326E23-FC88-49B1-B062-FEC119D9F084}" type="slidenum">
              <a:rPr lang="ru-RU" sz="2200" b="1">
                <a:solidFill>
                  <a:srgbClr val="003274"/>
                </a:solidFill>
              </a:rPr>
              <a:pPr algn="r"/>
              <a:t>13</a:t>
            </a:fld>
            <a:endParaRPr lang="ru-RU" sz="2200" b="1">
              <a:solidFill>
                <a:srgbClr val="003274"/>
              </a:solidFill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28613" y="142875"/>
            <a:ext cx="7815262" cy="676275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ru-RU" b="1" kern="0" dirty="0">
                <a:solidFill>
                  <a:srgbClr val="003274"/>
                </a:solidFill>
                <a:latin typeface="+mn-lt"/>
                <a:cs typeface="+mn-cs"/>
              </a:rPr>
              <a:t>Кафедра «Технологии замкнутого ядерного топливного цикла»</a:t>
            </a:r>
          </a:p>
          <a:p>
            <a:pPr eaLnBrk="0" hangingPunct="0">
              <a:defRPr/>
            </a:pPr>
            <a:r>
              <a:rPr lang="ru-RU" sz="1600" b="1" kern="0" dirty="0">
                <a:solidFill>
                  <a:srgbClr val="003274"/>
                </a:solidFill>
                <a:latin typeface="+mn-lt"/>
                <a:cs typeface="+mn-cs"/>
              </a:rPr>
              <a:t>Магистерская программа «Ядерные </a:t>
            </a:r>
            <a:r>
              <a:rPr lang="ru-RU" sz="1600" b="1" kern="0" dirty="0" err="1">
                <a:solidFill>
                  <a:srgbClr val="003274"/>
                </a:solidFill>
                <a:latin typeface="+mn-lt"/>
                <a:cs typeface="+mn-cs"/>
              </a:rPr>
              <a:t>энерготехнологии</a:t>
            </a:r>
            <a:r>
              <a:rPr lang="ru-RU" sz="1600" b="1" kern="0" dirty="0">
                <a:solidFill>
                  <a:srgbClr val="003274"/>
                </a:solidFill>
                <a:latin typeface="+mn-lt"/>
                <a:cs typeface="+mn-cs"/>
              </a:rPr>
              <a:t> нового поколения»</a:t>
            </a:r>
            <a:r>
              <a:rPr lang="en-US" sz="1600" b="1" kern="0" dirty="0">
                <a:solidFill>
                  <a:srgbClr val="003274"/>
                </a:solidFill>
                <a:latin typeface="+mn-lt"/>
                <a:cs typeface="+mn-cs"/>
              </a:rPr>
              <a:t> </a:t>
            </a:r>
            <a:endParaRPr lang="ru-RU" sz="1600" b="1" kern="0" dirty="0">
              <a:solidFill>
                <a:srgbClr val="003274"/>
              </a:solidFill>
              <a:latin typeface="+mn-lt"/>
              <a:cs typeface="+mn-cs"/>
            </a:endParaRPr>
          </a:p>
        </p:txBody>
      </p:sp>
      <p:sp>
        <p:nvSpPr>
          <p:cNvPr id="283652" name="Прямоугольник 2"/>
          <p:cNvSpPr>
            <a:spLocks noChangeArrowheads="1"/>
          </p:cNvSpPr>
          <p:nvPr/>
        </p:nvSpPr>
        <p:spPr bwMode="auto">
          <a:xfrm>
            <a:off x="684213" y="1412875"/>
            <a:ext cx="3024187" cy="72072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0" rIns="0" bIns="0"/>
          <a:lstStyle/>
          <a:p>
            <a:pPr marL="180975" indent="-180975"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  <a:buFontTx/>
              <a:buBlip>
                <a:blip r:embed="rId2"/>
              </a:buBlip>
            </a:pPr>
            <a:endParaRPr lang="ru-RU" sz="1600" b="1">
              <a:solidFill>
                <a:schemeClr val="folHlink"/>
              </a:solidFill>
            </a:endParaRPr>
          </a:p>
        </p:txBody>
      </p:sp>
      <p:sp>
        <p:nvSpPr>
          <p:cNvPr id="283653" name="Прямоугольник 3"/>
          <p:cNvSpPr>
            <a:spLocks noChangeArrowheads="1"/>
          </p:cNvSpPr>
          <p:nvPr/>
        </p:nvSpPr>
        <p:spPr bwMode="auto">
          <a:xfrm>
            <a:off x="2195513" y="981075"/>
            <a:ext cx="6624637" cy="14398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0" rIns="0" bIns="0"/>
          <a:lstStyle/>
          <a:p>
            <a:pPr algn="just">
              <a:spcAft>
                <a:spcPct val="20000"/>
              </a:spcAft>
            </a:pPr>
            <a:r>
              <a:rPr lang="ru-RU" sz="1600" b="1">
                <a:solidFill>
                  <a:schemeClr val="folHlink"/>
                </a:solidFill>
              </a:rPr>
              <a:t>Новая кафедра НИЯУ МИФИ «Технологии ЗЯТЦ» объявляет набор в магистратуру с 2014 г. </a:t>
            </a:r>
          </a:p>
          <a:p>
            <a:pPr algn="just">
              <a:spcAft>
                <a:spcPct val="20000"/>
              </a:spcAft>
            </a:pPr>
            <a:r>
              <a:rPr lang="ru-RU" sz="1600" b="1">
                <a:solidFill>
                  <a:schemeClr val="folHlink"/>
                </a:solidFill>
              </a:rPr>
              <a:t>Цель: </a:t>
            </a:r>
            <a:r>
              <a:rPr lang="ru-RU" sz="1400"/>
              <a:t>отбор талантливой молодежи и организация целевой подготовки специалистов для стратегического проекта Росатома </a:t>
            </a:r>
            <a:r>
              <a:rPr lang="ru-RU" sz="1400" b="1"/>
              <a:t>«Ядерные энерготехнологии нового поколения»</a:t>
            </a:r>
            <a:r>
              <a:rPr lang="en-US" sz="1400" b="1"/>
              <a:t> </a:t>
            </a:r>
            <a:r>
              <a:rPr lang="ru-RU" sz="1400"/>
              <a:t>( проект «Прорыв»)  </a:t>
            </a: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572000" y="2492375"/>
            <a:ext cx="4248150" cy="29527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/>
          <a:lstStyle/>
          <a:p>
            <a:pPr algn="ctr"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  <a:defRPr/>
            </a:pPr>
            <a:r>
              <a:rPr lang="ru-RU" sz="1600" b="1" dirty="0">
                <a:solidFill>
                  <a:schemeClr val="folHlink"/>
                </a:solidFill>
              </a:rPr>
              <a:t>Наша программа</a:t>
            </a:r>
          </a:p>
          <a:p>
            <a:pPr marL="180975" indent="-180975">
              <a:spcBef>
                <a:spcPts val="0"/>
              </a:spcBef>
              <a:spcAft>
                <a:spcPts val="40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Базовая подготовка по направлению 140800 - «Ядерная физика и технологии»</a:t>
            </a:r>
          </a:p>
          <a:p>
            <a:pPr marL="180975" indent="-180975">
              <a:spcBef>
                <a:spcPts val="0"/>
              </a:spcBef>
              <a:spcAft>
                <a:spcPts val="40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Дополнительные </a:t>
            </a:r>
            <a:r>
              <a:rPr lang="ru-RU" sz="1200" b="1" dirty="0" err="1">
                <a:solidFill>
                  <a:schemeClr val="tx1"/>
                </a:solidFill>
              </a:rPr>
              <a:t>топовые</a:t>
            </a:r>
            <a:r>
              <a:rPr lang="ru-RU" sz="1200" b="1" dirty="0">
                <a:solidFill>
                  <a:schemeClr val="tx1"/>
                </a:solidFill>
              </a:rPr>
              <a:t> курсы НИЯУ МИФИ </a:t>
            </a:r>
          </a:p>
          <a:p>
            <a:pPr marL="180975" indent="-180975">
              <a:spcBef>
                <a:spcPts val="0"/>
              </a:spcBef>
              <a:spcAft>
                <a:spcPts val="40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Спецкурсы, читаемые ведущими экспертами-практиками и учеными Росатома: </a:t>
            </a:r>
          </a:p>
          <a:p>
            <a:pPr marL="638175" lvl="1" indent="-180975">
              <a:spcBef>
                <a:spcPts val="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Нейтронная физика</a:t>
            </a:r>
          </a:p>
          <a:p>
            <a:pPr marL="638175" lvl="1" indent="-180975">
              <a:spcBef>
                <a:spcPts val="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Быстрые реакторы</a:t>
            </a:r>
          </a:p>
          <a:p>
            <a:pPr marL="638175" lvl="1" indent="-180975">
              <a:spcBef>
                <a:spcPts val="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Новое топливо</a:t>
            </a:r>
          </a:p>
          <a:p>
            <a:pPr marL="638175" lvl="1" indent="-180975">
              <a:spcBef>
                <a:spcPts val="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Теплоносители для быстрых реакторов</a:t>
            </a:r>
          </a:p>
          <a:p>
            <a:pPr marL="638175" lvl="1" indent="-180975">
              <a:spcBef>
                <a:spcPts val="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Радиохимия </a:t>
            </a:r>
          </a:p>
          <a:p>
            <a:pPr marL="638175" lvl="1" indent="-180975">
              <a:spcBef>
                <a:spcPts val="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Экономика ЗЯТЦ</a:t>
            </a:r>
          </a:p>
          <a:p>
            <a:pPr marL="638175" lvl="1" indent="-180975">
              <a:spcBef>
                <a:spcPts val="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Безопасность и экология</a:t>
            </a:r>
          </a:p>
          <a:p>
            <a:pPr>
              <a:lnSpc>
                <a:spcPct val="110000"/>
              </a:lnSpc>
              <a:spcBef>
                <a:spcPct val="40000"/>
              </a:spcBef>
              <a:spcAft>
                <a:spcPts val="300"/>
              </a:spcAft>
              <a:defRPr/>
            </a:pPr>
            <a:endParaRPr lang="ru-RU" sz="1400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spcBef>
                <a:spcPct val="40000"/>
              </a:spcBef>
              <a:spcAft>
                <a:spcPts val="300"/>
              </a:spcAft>
              <a:defRPr/>
            </a:pPr>
            <a:endParaRPr lang="ru-RU" sz="1400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spcBef>
                <a:spcPct val="40000"/>
              </a:spcBef>
              <a:spcAft>
                <a:spcPts val="30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  </a:t>
            </a:r>
          </a:p>
          <a:p>
            <a:pPr marL="285750" indent="-285750" algn="ctr"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  <a:buFont typeface="Arial" pitchFamily="34" charset="0"/>
              <a:buChar char="•"/>
              <a:defRPr/>
            </a:pPr>
            <a:endParaRPr lang="ru-RU" sz="1600" b="1" dirty="0">
              <a:solidFill>
                <a:schemeClr val="folHlin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79388" y="2492375"/>
            <a:ext cx="4248150" cy="29527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/>
          <a:lstStyle/>
          <a:p>
            <a:pPr algn="ctr"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  <a:defRPr/>
            </a:pPr>
            <a:r>
              <a:rPr lang="ru-RU" sz="1600" b="1" dirty="0">
                <a:solidFill>
                  <a:schemeClr val="folHlink"/>
                </a:solidFill>
              </a:rPr>
              <a:t>Почему к нам?</a:t>
            </a:r>
          </a:p>
          <a:p>
            <a:pPr marL="180975" indent="-180975">
              <a:spcBef>
                <a:spcPts val="0"/>
              </a:spcBef>
              <a:spcAft>
                <a:spcPts val="40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Фундаментальная подготовка + профессора-практики</a:t>
            </a:r>
          </a:p>
          <a:p>
            <a:pPr marL="180975" indent="-180975">
              <a:spcBef>
                <a:spcPts val="0"/>
              </a:spcBef>
              <a:spcAft>
                <a:spcPts val="40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Проектно-ориентированный подход (студенты работают над конкретными технологическими задачами проекта «Прорыв»)</a:t>
            </a:r>
          </a:p>
          <a:p>
            <a:pPr marL="180975" indent="-180975">
              <a:spcBef>
                <a:spcPts val="0"/>
              </a:spcBef>
              <a:spcAft>
                <a:spcPts val="40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Непосредственный контакт с будущим работодателем на всех этапах подготовки </a:t>
            </a:r>
          </a:p>
          <a:p>
            <a:pPr marL="180975" indent="-180975">
              <a:spcBef>
                <a:spcPts val="0"/>
              </a:spcBef>
              <a:spcAft>
                <a:spcPts val="40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Индивидуальные траектории подготовки  </a:t>
            </a:r>
          </a:p>
          <a:p>
            <a:pPr marL="180975" indent="-180975">
              <a:spcBef>
                <a:spcPts val="0"/>
              </a:spcBef>
              <a:spcAft>
                <a:spcPts val="400"/>
              </a:spcAft>
              <a:buFontTx/>
              <a:buBlip>
                <a:blip r:embed="rId2"/>
              </a:buBlip>
              <a:defRPr/>
            </a:pPr>
            <a:r>
              <a:rPr lang="ru-RU" sz="1200" b="1" dirty="0" err="1">
                <a:solidFill>
                  <a:schemeClr val="tx1"/>
                </a:solidFill>
              </a:rPr>
              <a:t>Междисциплинарность</a:t>
            </a:r>
            <a:r>
              <a:rPr lang="ru-RU" sz="1200" b="1" dirty="0">
                <a:solidFill>
                  <a:schemeClr val="tx1"/>
                </a:solidFill>
              </a:rPr>
              <a:t>  подготовки </a:t>
            </a:r>
          </a:p>
          <a:p>
            <a:pPr marL="180975" indent="-180975">
              <a:spcBef>
                <a:spcPts val="0"/>
              </a:spcBef>
              <a:spcAft>
                <a:spcPts val="40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Академическая мобильность  (активное межвузовское взаимодействие)</a:t>
            </a:r>
          </a:p>
          <a:p>
            <a:pPr marL="180975" indent="-180975">
              <a:spcBef>
                <a:spcPts val="0"/>
              </a:spcBef>
              <a:spcAft>
                <a:spcPts val="40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Ориентир на лучшие образовательные практики </a:t>
            </a:r>
            <a:endParaRPr lang="ru-RU" sz="1200" b="1" dirty="0">
              <a:solidFill>
                <a:schemeClr val="folHlin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07950" y="5445125"/>
            <a:ext cx="8785225" cy="10080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folHlink"/>
                </a:solidFill>
              </a:rPr>
              <a:t>Для кого?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Кто видит себя будущим лидером ядерной науки и индустрии, кто открыт новому   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Кто хочет попасть в команду инженеров, исследователей, создающих новую технологическую платформу ядерной энергетики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1200" b="1" dirty="0">
                <a:solidFill>
                  <a:schemeClr val="tx1"/>
                </a:solidFill>
              </a:rPr>
              <a:t>Кто получил техническое образование (бакалавр, специалист) и имеет высокую академическую успеваемость </a:t>
            </a:r>
          </a:p>
        </p:txBody>
      </p:sp>
      <p:pic>
        <p:nvPicPr>
          <p:cNvPr id="283658" name="Picture 10" descr="704101_305712442865997_1172185121_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25" y="1052513"/>
            <a:ext cx="2051050" cy="136842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4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48A1BD-2128-4A16-AEF6-5901D694C7BF}" type="slidenum">
              <a:rPr lang="ru-RU" smtClean="0">
                <a:solidFill>
                  <a:srgbClr val="3333CC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smtClean="0">
              <a:solidFill>
                <a:srgbClr val="3333CC"/>
              </a:solidFill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2636912"/>
            <a:ext cx="65527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Проблема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</a:rPr>
              <a:t>междисциплинарности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и межвузовских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взаимодействий –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один из ключевых вопросов…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73307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4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48A1BD-2128-4A16-AEF6-5901D694C7BF}" type="slidenum">
              <a:rPr lang="ru-RU" smtClean="0">
                <a:solidFill>
                  <a:srgbClr val="3333CC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 smtClean="0">
              <a:solidFill>
                <a:srgbClr val="3333CC"/>
              </a:solidFill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23728" y="3212145"/>
            <a:ext cx="5308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Спасибо за внимание!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73307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900113" y="1590675"/>
            <a:ext cx="518477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Важнейшие особенности организации НИОКР за рубежом: 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500063" y="87313"/>
            <a:ext cx="8207375" cy="9032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  <a:extLst/>
        </p:spPr>
        <p:txBody>
          <a:bodyPr lIns="0" tIns="0" rIns="0" bIns="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научных исследований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5747" name="Picture 6" descr="http://im6-tub-ru.yandex.net/i?id=210644298-10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1268760"/>
            <a:ext cx="2066925" cy="129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646567243"/>
              </p:ext>
            </p:extLst>
          </p:nvPr>
        </p:nvGraphicFramePr>
        <p:xfrm>
          <a:off x="1043608" y="2636912"/>
          <a:ext cx="7056784" cy="3460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15749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755E408-3984-46DE-B72E-96031821CC32}" type="slidenum">
              <a:rPr lang="ru-RU" smtClean="0">
                <a:solidFill>
                  <a:srgbClr val="3333C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smtClean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9"/>
          <p:cNvSpPr>
            <a:spLocks noChangeArrowheads="1"/>
          </p:cNvSpPr>
          <p:nvPr/>
        </p:nvSpPr>
        <p:spPr bwMode="auto">
          <a:xfrm>
            <a:off x="539552" y="195263"/>
            <a:ext cx="8064896" cy="866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marL="180975" indent="-180975" algn="ctr">
              <a:lnSpc>
                <a:spcPct val="90000"/>
              </a:lnSpc>
              <a:defRPr/>
            </a:pPr>
            <a:endParaRPr lang="ru-RU" sz="2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12677" name="Номер слайда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CA06371-1EB4-40BA-9E55-0203E083D585}" type="slidenum">
              <a:rPr lang="ru-RU" smtClean="0">
                <a:solidFill>
                  <a:srgbClr val="3333C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smtClean="0">
              <a:solidFill>
                <a:srgbClr val="3333CC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2699" y="195263"/>
            <a:ext cx="77777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FF"/>
                </a:solidFill>
              </a:rPr>
              <a:t>Роль университетов в инновационном </a:t>
            </a:r>
            <a:r>
              <a:rPr lang="ru-RU" sz="2400" b="1" dirty="0" smtClean="0">
                <a:solidFill>
                  <a:srgbClr val="FFFFFF"/>
                </a:solidFill>
              </a:rPr>
              <a:t>развитии: мировые тренды </a:t>
            </a:r>
            <a:endParaRPr lang="ru-RU" sz="2400" b="1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39552" y="1340768"/>
            <a:ext cx="4752528" cy="4752528"/>
          </a:xfrm>
          <a:prstGeom prst="rect">
            <a:avLst/>
          </a:prstGeom>
          <a:solidFill>
            <a:schemeClr val="accent2">
              <a:lumMod val="40000"/>
              <a:lumOff val="60000"/>
              <a:alpha val="5882"/>
            </a:schemeClr>
          </a:solidFill>
          <a:ln w="9525">
            <a:solidFill>
              <a:srgbClr val="4596D1"/>
            </a:solidFill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400" b="1" kern="0" dirty="0" smtClean="0">
                <a:solidFill>
                  <a:srgbClr val="414142"/>
                </a:solidFill>
                <a:latin typeface="Arial Black" pitchFamily="34" charset="0"/>
              </a:rPr>
              <a:t>Европейская модель взаимодействия с вузами: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buFontTx/>
              <a:buChar char="•"/>
              <a:defRPr/>
            </a:pPr>
            <a:r>
              <a:rPr lang="ru-RU" sz="1400" kern="0" dirty="0" smtClean="0">
                <a:solidFill>
                  <a:srgbClr val="414142"/>
                </a:solidFill>
              </a:rPr>
              <a:t> </a:t>
            </a:r>
            <a:r>
              <a:rPr lang="ru-RU" sz="1400" kern="0" dirty="0" smtClean="0">
                <a:solidFill>
                  <a:srgbClr val="BB5E45"/>
                </a:solidFill>
              </a:rPr>
              <a:t>Подготовка  специалистов </a:t>
            </a:r>
            <a:r>
              <a:rPr lang="ru-RU" sz="1400" kern="0" dirty="0" smtClean="0">
                <a:solidFill>
                  <a:srgbClr val="414142"/>
                </a:solidFill>
              </a:rPr>
              <a:t>под задачи бизнеса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buFontTx/>
              <a:buChar char="•"/>
            </a:pPr>
            <a:r>
              <a:rPr lang="ru-RU" sz="1400" kern="0" dirty="0">
                <a:solidFill>
                  <a:srgbClr val="414142"/>
                </a:solidFill>
              </a:rPr>
              <a:t> </a:t>
            </a:r>
            <a:r>
              <a:rPr lang="ru-RU" sz="1400" kern="0" dirty="0">
                <a:solidFill>
                  <a:srgbClr val="BB5E45"/>
                </a:solidFill>
              </a:rPr>
              <a:t>Решение исследовательских задач  </a:t>
            </a:r>
            <a:r>
              <a:rPr lang="ru-RU" sz="1400" kern="0" dirty="0">
                <a:solidFill>
                  <a:srgbClr val="414142"/>
                </a:solidFill>
              </a:rPr>
              <a:t>и генерация технологического развития (контрактные исследования, центры коллективного пользования, центры </a:t>
            </a:r>
            <a:r>
              <a:rPr lang="ru-RU" sz="1400" kern="0" dirty="0" err="1">
                <a:solidFill>
                  <a:srgbClr val="414142"/>
                </a:solidFill>
              </a:rPr>
              <a:t>прототипирования</a:t>
            </a:r>
            <a:r>
              <a:rPr lang="ru-RU" sz="1400" kern="0" dirty="0">
                <a:solidFill>
                  <a:srgbClr val="414142"/>
                </a:solidFill>
              </a:rPr>
              <a:t>, технологическое консультирование)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buFontTx/>
              <a:buChar char="•"/>
              <a:defRPr/>
            </a:pPr>
            <a:r>
              <a:rPr lang="ru-RU" sz="1400" kern="0" dirty="0" smtClean="0">
                <a:solidFill>
                  <a:srgbClr val="414142"/>
                </a:solidFill>
              </a:rPr>
              <a:t> </a:t>
            </a:r>
            <a:r>
              <a:rPr lang="ru-RU" sz="1400" kern="0" dirty="0">
                <a:solidFill>
                  <a:srgbClr val="BB5E45"/>
                </a:solidFill>
              </a:rPr>
              <a:t>Генерация кодифицированных  полезных знаний </a:t>
            </a:r>
            <a:r>
              <a:rPr lang="ru-RU" sz="1400" kern="0" dirty="0" smtClean="0">
                <a:solidFill>
                  <a:srgbClr val="414142"/>
                </a:solidFill>
              </a:rPr>
              <a:t>(публикации, патенты, прототипы)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buFontTx/>
              <a:buChar char="•"/>
              <a:defRPr/>
            </a:pPr>
            <a:r>
              <a:rPr lang="ru-RU" sz="1400" kern="0" dirty="0">
                <a:solidFill>
                  <a:srgbClr val="BB5E45"/>
                </a:solidFill>
              </a:rPr>
              <a:t>Формирование инновационной среды, публичного пространства</a:t>
            </a:r>
            <a:r>
              <a:rPr lang="ru-RU" sz="1400" kern="0" dirty="0" smtClean="0">
                <a:solidFill>
                  <a:srgbClr val="414142"/>
                </a:solidFill>
              </a:rPr>
              <a:t>  для развития инноваций (конференции, сетевое взаимодействие и др.)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400" b="1" kern="0" dirty="0" smtClean="0">
                <a:solidFill>
                  <a:srgbClr val="414142"/>
                </a:solidFill>
                <a:latin typeface="Arial Black" pitchFamily="34" charset="0"/>
              </a:rPr>
              <a:t>Примеры инициатив по развитию: 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buFontTx/>
              <a:buChar char="•"/>
              <a:defRPr/>
            </a:pPr>
            <a:r>
              <a:rPr lang="ru-RU" sz="1400" kern="0" dirty="0" smtClean="0">
                <a:solidFill>
                  <a:srgbClr val="414142"/>
                </a:solidFill>
              </a:rPr>
              <a:t> Немецкое научно-исследовательское сообщество (</a:t>
            </a:r>
            <a:r>
              <a:rPr lang="ru-RU" sz="1400" kern="0" dirty="0" smtClean="0">
                <a:solidFill>
                  <a:schemeClr val="accent5">
                    <a:lumMod val="50000"/>
                  </a:schemeClr>
                </a:solidFill>
              </a:rPr>
              <a:t>DFG</a:t>
            </a:r>
            <a:r>
              <a:rPr lang="ru-RU" sz="1400" kern="0" dirty="0" smtClean="0">
                <a:solidFill>
                  <a:srgbClr val="414142"/>
                </a:solidFill>
              </a:rPr>
              <a:t>)  - </a:t>
            </a:r>
            <a:r>
              <a:rPr lang="ru-RU" sz="1400" kern="0" dirty="0" smtClean="0">
                <a:solidFill>
                  <a:schemeClr val="accent5">
                    <a:lumMod val="50000"/>
                  </a:schemeClr>
                </a:solidFill>
              </a:rPr>
              <a:t>развитие центров превосходства в  университетах</a:t>
            </a:r>
            <a:r>
              <a:rPr lang="ru-RU" sz="1400" kern="0" dirty="0" smtClean="0">
                <a:solidFill>
                  <a:srgbClr val="414142"/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buFontTx/>
              <a:buChar char="•"/>
              <a:defRPr/>
            </a:pPr>
            <a:r>
              <a:rPr lang="ru-RU" sz="1400" kern="0" dirty="0" smtClean="0">
                <a:solidFill>
                  <a:srgbClr val="414142"/>
                </a:solidFill>
              </a:rPr>
              <a:t> Программа ОЭСР «Инновации, высшее образование и исследования для развития» (IHERD)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kern="0" dirty="0" smtClean="0">
              <a:solidFill>
                <a:srgbClr val="414142"/>
              </a:solidFill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436096" y="1340767"/>
            <a:ext cx="3168352" cy="4824537"/>
          </a:xfrm>
          <a:prstGeom prst="rect">
            <a:avLst/>
          </a:prstGeom>
          <a:solidFill>
            <a:schemeClr val="accent2">
              <a:lumMod val="40000"/>
              <a:lumOff val="60000"/>
              <a:alpha val="9019"/>
            </a:schemeClr>
          </a:solidFill>
          <a:ln w="9525">
            <a:solidFill>
              <a:srgbClr val="4596D1"/>
            </a:solidFill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kern="0" dirty="0">
                <a:solidFill>
                  <a:srgbClr val="BB5E45"/>
                </a:solidFill>
              </a:rPr>
              <a:t>Главный фактор экономического роста в США - технологические инновации</a:t>
            </a:r>
            <a:r>
              <a:rPr lang="ru-RU" sz="1400" kern="0" dirty="0" smtClean="0">
                <a:solidFill>
                  <a:srgbClr val="414142"/>
                </a:solidFill>
              </a:rPr>
              <a:t>, которые в значительной степени зависят от исследовательских университетов.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kern="0" dirty="0" smtClean="0">
                <a:solidFill>
                  <a:srgbClr val="414142"/>
                </a:solidFill>
              </a:rPr>
              <a:t>Чтобы сохранить глобальную конкурентоспособность бизнес США должен инвестировать в университетский сектор </a:t>
            </a:r>
            <a:r>
              <a:rPr lang="en-US" sz="1400" kern="0" dirty="0" smtClean="0">
                <a:solidFill>
                  <a:srgbClr val="414142"/>
                </a:solidFill>
              </a:rPr>
              <a:t>R&amp;D</a:t>
            </a:r>
            <a:r>
              <a:rPr lang="ru-RU" sz="1400" kern="0" dirty="0" smtClean="0">
                <a:solidFill>
                  <a:srgbClr val="414142"/>
                </a:solidFill>
              </a:rPr>
              <a:t> для: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400" kern="0" dirty="0" smtClean="0">
                <a:solidFill>
                  <a:srgbClr val="414142"/>
                </a:solidFill>
              </a:rPr>
              <a:t> создания новых знаний и новых талантов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400" kern="0" dirty="0" smtClean="0">
                <a:solidFill>
                  <a:srgbClr val="414142"/>
                </a:solidFill>
              </a:rPr>
              <a:t> трансфера знаний в технологии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400" kern="0" dirty="0" smtClean="0">
                <a:solidFill>
                  <a:srgbClr val="414142"/>
                </a:solidFill>
              </a:rPr>
              <a:t> развития инновационной экосистемы </a:t>
            </a:r>
            <a:r>
              <a:rPr lang="en-US" sz="1400" kern="0" dirty="0" smtClean="0">
                <a:solidFill>
                  <a:srgbClr val="414142"/>
                </a:solidFill>
              </a:rPr>
              <a:t> </a:t>
            </a:r>
            <a:r>
              <a:rPr lang="ru-RU" sz="1400" kern="0" dirty="0" smtClean="0">
                <a:solidFill>
                  <a:srgbClr val="414142"/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1400" kern="0" dirty="0" smtClean="0">
                <a:solidFill>
                  <a:srgbClr val="414142"/>
                </a:solidFill>
              </a:rPr>
              <a:t> создания новых отраслей прогресса </a:t>
            </a:r>
            <a:endParaRPr lang="en-US" sz="1400" kern="0" dirty="0" smtClean="0">
              <a:solidFill>
                <a:srgbClr val="414142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 dirty="0" smtClean="0">
              <a:solidFill>
                <a:srgbClr val="414142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kern="0" dirty="0" smtClean="0">
              <a:solidFill>
                <a:srgbClr val="414142"/>
              </a:solidFill>
            </a:endParaRPr>
          </a:p>
        </p:txBody>
      </p:sp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2324" y="4997398"/>
            <a:ext cx="1950156" cy="1239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997398"/>
            <a:ext cx="1728192" cy="1239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278855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9"/>
          <p:cNvSpPr>
            <a:spLocks noChangeArrowheads="1"/>
          </p:cNvSpPr>
          <p:nvPr/>
        </p:nvSpPr>
        <p:spPr bwMode="auto">
          <a:xfrm>
            <a:off x="323528" y="195263"/>
            <a:ext cx="8568952" cy="866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marL="180975" indent="-180975" algn="ctr">
              <a:lnSpc>
                <a:spcPct val="90000"/>
              </a:lnSpc>
              <a:defRPr/>
            </a:pPr>
            <a:r>
              <a:rPr lang="en-US" sz="2400" b="1" dirty="0" smtClean="0">
                <a:solidFill>
                  <a:srgbClr val="FFFFFF"/>
                </a:solidFill>
                <a:latin typeface="Arial"/>
                <a:cs typeface="Arial"/>
              </a:rPr>
              <a:t>DFG</a:t>
            </a:r>
            <a: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  <a:t>: Немецкое </a:t>
            </a:r>
            <a:r>
              <a:rPr lang="ru-RU" sz="2400" b="1" dirty="0">
                <a:solidFill>
                  <a:srgbClr val="FFFFFF"/>
                </a:solidFill>
                <a:latin typeface="Arial"/>
                <a:cs typeface="Arial"/>
              </a:rPr>
              <a:t>научно-исследовательское </a:t>
            </a:r>
            <a: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  <a:t>общество</a:t>
            </a:r>
            <a:endParaRPr lang="ru-RU" sz="2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12677" name="Номер слайда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CA06371-1EB4-40BA-9E55-0203E083D585}" type="slidenum">
              <a:rPr lang="ru-RU" smtClean="0">
                <a:solidFill>
                  <a:srgbClr val="3333C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mtClean="0">
              <a:solidFill>
                <a:srgbClr val="3333CC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2016710"/>
            <a:ext cx="835292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1200"/>
              </a:spcAft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BB5E45"/>
                </a:solidFill>
              </a:rPr>
              <a:t>DFG </a:t>
            </a:r>
            <a:r>
              <a:rPr lang="ru-RU" b="1" dirty="0">
                <a:solidFill>
                  <a:srgbClr val="414142"/>
                </a:solidFill>
              </a:rPr>
              <a:t>- независимая самоуправляемая организация</a:t>
            </a:r>
            <a:r>
              <a:rPr lang="ru-RU" b="1" dirty="0" smtClean="0">
                <a:solidFill>
                  <a:srgbClr val="414142"/>
                </a:solidFill>
              </a:rPr>
              <a:t>, "</a:t>
            </a:r>
            <a:r>
              <a:rPr lang="ru-RU" b="1" dirty="0">
                <a:solidFill>
                  <a:srgbClr val="BB5E45"/>
                </a:solidFill>
              </a:rPr>
              <a:t>центральная организация самоуправления науки в Германии</a:t>
            </a:r>
            <a:r>
              <a:rPr lang="ru-RU" b="1" dirty="0">
                <a:solidFill>
                  <a:srgbClr val="414142"/>
                </a:solidFill>
              </a:rPr>
              <a:t>". Ее цели сформулированы в параграфе 1 Устава: </a:t>
            </a:r>
            <a:r>
              <a:rPr lang="ru-RU" b="1" dirty="0" smtClean="0">
                <a:solidFill>
                  <a:srgbClr val="414142"/>
                </a:solidFill>
              </a:rPr>
              <a:t>общество </a:t>
            </a:r>
            <a:r>
              <a:rPr lang="ru-RU" b="1" dirty="0">
                <a:solidFill>
                  <a:srgbClr val="414142"/>
                </a:solidFill>
              </a:rPr>
              <a:t>поддерживает все области науки путем финансирования исследовательских проектов и содействия сотрудничеству между учеными. </a:t>
            </a:r>
          </a:p>
          <a:p>
            <a:pPr marL="285750" indent="-285750" algn="just">
              <a:spcAft>
                <a:spcPts val="1200"/>
              </a:spcAft>
              <a:buFont typeface="Wingdings" pitchFamily="2" charset="2"/>
              <a:buChar char="§"/>
            </a:pPr>
            <a:r>
              <a:rPr lang="ru-RU" b="1" dirty="0">
                <a:solidFill>
                  <a:srgbClr val="BB5E45"/>
                </a:solidFill>
              </a:rPr>
              <a:t>Годовой бюджет – порядка 3 млрд. </a:t>
            </a:r>
            <a:r>
              <a:rPr lang="ru-RU" b="1" dirty="0" smtClean="0">
                <a:solidFill>
                  <a:srgbClr val="BB5E45"/>
                </a:solidFill>
              </a:rPr>
              <a:t>евро. </a:t>
            </a:r>
          </a:p>
          <a:p>
            <a:pPr marL="285750" indent="-285750" algn="just">
              <a:spcAft>
                <a:spcPts val="1200"/>
              </a:spcAft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BB5E45"/>
                </a:solidFill>
              </a:rPr>
              <a:t>DFG</a:t>
            </a:r>
            <a:r>
              <a:rPr lang="ru-RU" b="1" dirty="0" smtClean="0">
                <a:solidFill>
                  <a:srgbClr val="BB5E45"/>
                </a:solidFill>
              </a:rPr>
              <a:t> инициировало </a:t>
            </a:r>
            <a:r>
              <a:rPr lang="ru-RU" b="1" dirty="0">
                <a:solidFill>
                  <a:srgbClr val="BB5E45"/>
                </a:solidFill>
              </a:rPr>
              <a:t>создание кластеров превосходства на базе немецких университетов</a:t>
            </a:r>
            <a:r>
              <a:rPr lang="ru-RU" b="1" dirty="0">
                <a:solidFill>
                  <a:srgbClr val="414142"/>
                </a:solidFill>
              </a:rPr>
              <a:t>. Выделило в ключевую лигу для этого 11 университетов. Лаг поддержки университета по времени – 5 лет. </a:t>
            </a:r>
            <a:r>
              <a:rPr lang="ru-RU" b="1" dirty="0" smtClean="0">
                <a:solidFill>
                  <a:srgbClr val="414142"/>
                </a:solidFill>
              </a:rPr>
              <a:t>Критерии: </a:t>
            </a:r>
            <a:r>
              <a:rPr lang="ru-RU" b="1" dirty="0" err="1" smtClean="0">
                <a:solidFill>
                  <a:srgbClr val="414142"/>
                </a:solidFill>
              </a:rPr>
              <a:t>инновационность</a:t>
            </a:r>
            <a:r>
              <a:rPr lang="ru-RU" b="1" dirty="0">
                <a:solidFill>
                  <a:srgbClr val="414142"/>
                </a:solidFill>
              </a:rPr>
              <a:t>, </a:t>
            </a:r>
            <a:r>
              <a:rPr lang="ru-RU" b="1" dirty="0" err="1">
                <a:solidFill>
                  <a:srgbClr val="414142"/>
                </a:solidFill>
              </a:rPr>
              <a:t>междисциплинарность</a:t>
            </a:r>
            <a:r>
              <a:rPr lang="ru-RU" b="1" dirty="0">
                <a:solidFill>
                  <a:srgbClr val="414142"/>
                </a:solidFill>
              </a:rPr>
              <a:t>, связи с промышленностью. </a:t>
            </a:r>
          </a:p>
        </p:txBody>
      </p:sp>
    </p:spTree>
    <p:extLst>
      <p:ext uri="{BB962C8B-B14F-4D97-AF65-F5344CB8AC3E}">
        <p14:creationId xmlns:p14="http://schemas.microsoft.com/office/powerpoint/2010/main" xmlns="" val="231805272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9"/>
          <p:cNvSpPr>
            <a:spLocks noChangeArrowheads="1"/>
          </p:cNvSpPr>
          <p:nvPr/>
        </p:nvSpPr>
        <p:spPr bwMode="auto">
          <a:xfrm>
            <a:off x="395536" y="195263"/>
            <a:ext cx="8496944" cy="866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marL="180975" indent="-180975" algn="ctr"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rgbClr val="FFFFFF"/>
                </a:solidFill>
                <a:latin typeface="Arial"/>
                <a:cs typeface="Arial"/>
              </a:rPr>
              <a:t>«Росатом»: интегратор ядерного образования</a:t>
            </a:r>
            <a:endParaRPr lang="ru-RU" sz="24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12677" name="Номер слайда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CA06371-1EB4-40BA-9E55-0203E083D585}" type="slidenum">
              <a:rPr lang="ru-RU" smtClean="0">
                <a:solidFill>
                  <a:srgbClr val="3333C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smtClean="0">
              <a:solidFill>
                <a:srgbClr val="3333C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4438" y="5898758"/>
            <a:ext cx="8204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F8BFAA">
                    <a:lumMod val="50000"/>
                  </a:srgbClr>
                </a:solidFill>
                <a:latin typeface="Arial Black" pitchFamily="34" charset="0"/>
              </a:rPr>
              <a:t>Круг </a:t>
            </a:r>
            <a:r>
              <a:rPr lang="ru-RU" sz="1600" dirty="0">
                <a:solidFill>
                  <a:srgbClr val="F8BFAA">
                    <a:lumMod val="50000"/>
                  </a:srgbClr>
                </a:solidFill>
                <a:latin typeface="Arial Black" pitchFamily="34" charset="0"/>
              </a:rPr>
              <a:t>сотрудничества шире и составляет </a:t>
            </a:r>
            <a:r>
              <a:rPr lang="ru-RU" sz="2400" dirty="0">
                <a:solidFill>
                  <a:srgbClr val="F8BFAA">
                    <a:lumMod val="50000"/>
                  </a:srgbClr>
                </a:solidFill>
                <a:latin typeface="Arial Black" pitchFamily="34" charset="0"/>
              </a:rPr>
              <a:t>50</a:t>
            </a:r>
            <a:r>
              <a:rPr lang="ru-RU" sz="1600" dirty="0">
                <a:solidFill>
                  <a:srgbClr val="F8BFAA">
                    <a:lumMod val="50000"/>
                  </a:srgbClr>
                </a:solidFill>
                <a:latin typeface="Arial Black" pitchFamily="34" charset="0"/>
              </a:rPr>
              <a:t> </a:t>
            </a:r>
            <a:r>
              <a:rPr lang="ru-RU" sz="1600" dirty="0" smtClean="0">
                <a:solidFill>
                  <a:srgbClr val="F8BFAA">
                    <a:lumMod val="50000"/>
                  </a:srgbClr>
                </a:solidFill>
                <a:latin typeface="Arial Black" pitchFamily="34" charset="0"/>
              </a:rPr>
              <a:t>ведущих вузов страны. </a:t>
            </a:r>
            <a:endParaRPr lang="ru-RU" sz="1600" dirty="0">
              <a:solidFill>
                <a:srgbClr val="F8BFAA">
                  <a:lumMod val="50000"/>
                </a:srgbClr>
              </a:solidFill>
              <a:latin typeface="Arial Black" pitchFamily="34" charset="0"/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084" y="2132856"/>
            <a:ext cx="694532" cy="619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13" descr="Файл:Gerb ISPU.gif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30" y="3088904"/>
            <a:ext cx="643186" cy="62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mgsu.org">
            <a:hlinkClick r:id="rId5" tooltip="&quot;на главную&quot;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778" y="3871912"/>
            <a:ext cx="622846" cy="957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http://im6-tub-ru.yandex.net/i?id=161599161-48-73&amp;n=21">
            <a:hlinkClick r:id="rId7" tgtFrame="&quot;_blank&quot;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499" y="5020706"/>
            <a:ext cx="648109" cy="640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Файл:Gerb MPEI.jpg">
            <a:hlinkClick r:id="rId9"/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257" y="4948969"/>
            <a:ext cx="684455" cy="856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http://ibs.misis.ru/../images/logo-misis.jpg">
            <a:hlinkClick r:id="rId11"/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0290" y="5070698"/>
            <a:ext cx="971550" cy="59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NNSTU logotype.jpg">
            <a:hlinkClick r:id="rId13"/>
          </p:cNvPr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4853" y="5033876"/>
            <a:ext cx="556260" cy="627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http://im7-tub-ru.yandex.net/i?id=172186880-32-73&amp;n=21">
            <a:hlinkClick r:id="rId15" tgtFrame="&quot;_blank&quot;"/>
          </p:cNvPr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033875"/>
            <a:ext cx="542925" cy="627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10" descr="C:\Users\AnVaEgorov\Pictures\Gerb_muctr_rhtu.jpg"/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941168"/>
            <a:ext cx="792087" cy="743219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22" name="Рисунок 21" descr="http://im0-tub-ru.yandex.net/i?id=107469407-15-73&amp;n=21">
            <a:hlinkClick r:id="rId18" tgtFrame="&quot;_blank&quot;"/>
          </p:cNvPr>
          <p:cNvPicPr/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941168"/>
            <a:ext cx="720080" cy="687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http://im2-tub-ru.yandex.net/i?id=87388980-48-73&amp;n=21">
            <a:hlinkClick r:id="rId20" tgtFrame="&quot;_blank&quot;"/>
          </p:cNvPr>
          <p:cNvPicPr/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8839" y="4869160"/>
            <a:ext cx="809625" cy="76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http://lifelover-666.narod.ru/image/USTU.png">
            <a:hlinkClick r:id="rId22"/>
          </p:cNvPr>
          <p:cNvPicPr/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3031" y="3948111"/>
            <a:ext cx="733425" cy="73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 descr="http://im5-tub-ru.yandex.net/i?id=202421038-66-73&amp;n=21">
            <a:hlinkClick r:id="rId24" tgtFrame="&quot;_blank&quot;"/>
          </p:cNvPr>
          <p:cNvPicPr/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1973" y="2974604"/>
            <a:ext cx="752475" cy="742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 descr="http://im3-tub-ru.yandex.net/i?id=87498849-46-73&amp;n=21">
            <a:hlinkClick r:id="rId26" tgtFrame="&quot;_blank&quot;"/>
          </p:cNvPr>
          <p:cNvPicPr/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0459" y="1988841"/>
            <a:ext cx="753989" cy="77279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1331640" y="1557947"/>
            <a:ext cx="6480720" cy="2769989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4596D1"/>
            </a:solidFill>
            <a:prstDash val="solid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Arial Black" pitchFamily="34" charset="0"/>
                <a:ea typeface="+mn-ea"/>
                <a:cs typeface="Arial"/>
              </a:rPr>
              <a:t>Создан Консорциум опорных вузов </a:t>
            </a:r>
            <a:r>
              <a:rPr kumimoji="0" lang="ru-RU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Arial Black" pitchFamily="34" charset="0"/>
                <a:ea typeface="+mn-ea"/>
                <a:cs typeface="Arial"/>
              </a:rPr>
              <a:t>Госкорпорации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Arial Black" pitchFamily="34" charset="0"/>
                <a:ea typeface="+mn-ea"/>
                <a:cs typeface="Arial"/>
              </a:rPr>
              <a:t> «</a:t>
            </a:r>
            <a:r>
              <a:rPr kumimoji="0" lang="ru-RU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Arial Black" pitchFamily="34" charset="0"/>
                <a:ea typeface="+mn-ea"/>
                <a:cs typeface="Arial"/>
              </a:rPr>
              <a:t>Росатом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Arial Black" pitchFamily="34" charset="0"/>
                <a:ea typeface="+mn-ea"/>
                <a:cs typeface="Arial"/>
              </a:rPr>
              <a:t>» 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14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ведущих университетов России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Более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150 тыс.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студентов и 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 тыс. преподавателей в 23 городах 19 субъектов РФ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56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НОЦ и лабораторий с предприятиями отрасли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414142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69459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7928"/>
            <a:ext cx="8497887" cy="812800"/>
          </a:xfrm>
        </p:spPr>
        <p:txBody>
          <a:bodyPr/>
          <a:lstStyle/>
          <a:p>
            <a:pPr algn="ctr">
              <a:defRPr/>
            </a:pPr>
            <a:r>
              <a:rPr lang="ru-RU" sz="2000" dirty="0" smtClean="0">
                <a:solidFill>
                  <a:srgbClr val="FFFFFF"/>
                </a:solidFill>
              </a:rPr>
              <a:t>О программе подготовки кадров для инновационных проектов</a:t>
            </a:r>
            <a:endParaRPr lang="ru-RU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463874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48A1BD-2128-4A16-AEF6-5901D694C7BF}" type="slidenum">
              <a:rPr lang="ru-RU" smtClean="0">
                <a:solidFill>
                  <a:srgbClr val="3333C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smtClean="0">
              <a:solidFill>
                <a:srgbClr val="33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5989" y="2132856"/>
            <a:ext cx="6488259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FontTx/>
              <a:buChar char="-"/>
            </a:pPr>
            <a:r>
              <a:rPr lang="ru-RU" sz="1600" b="1" dirty="0" smtClean="0">
                <a:solidFill>
                  <a:srgbClr val="BB5E45"/>
                </a:solidFill>
                <a:latin typeface="Arial"/>
                <a:ea typeface="Calibri"/>
                <a:cs typeface="Times New Roman"/>
              </a:rPr>
              <a:t>целевая </a:t>
            </a:r>
            <a:r>
              <a:rPr lang="ru-RU" sz="1600" b="1" dirty="0">
                <a:solidFill>
                  <a:srgbClr val="BB5E45"/>
                </a:solidFill>
                <a:latin typeface="Arial"/>
                <a:ea typeface="Calibri"/>
                <a:cs typeface="Times New Roman"/>
              </a:rPr>
              <a:t>подготовка </a:t>
            </a:r>
            <a:r>
              <a:rPr lang="ru-RU" sz="1600" b="1" dirty="0" smtClean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квалифицированных кадров </a:t>
            </a:r>
            <a:r>
              <a:rPr lang="ru-RU" sz="1600" b="1" dirty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для реализации проекта «Прорыв</a:t>
            </a:r>
            <a:r>
              <a:rPr lang="ru-RU" sz="1600" b="1" dirty="0" smtClean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», </a:t>
            </a:r>
            <a:r>
              <a:rPr lang="ru-RU" sz="1600" b="1" dirty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конкурсный отбор </a:t>
            </a:r>
            <a:r>
              <a:rPr lang="ru-RU" sz="1600" b="1" dirty="0" smtClean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студентов, индивидуальные </a:t>
            </a:r>
            <a:r>
              <a:rPr lang="ru-RU" sz="1600" b="1" dirty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учебные </a:t>
            </a:r>
            <a:r>
              <a:rPr lang="ru-RU" sz="1600" b="1" dirty="0" smtClean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программы</a:t>
            </a:r>
            <a:r>
              <a:rPr lang="ru-RU" sz="1600" b="1" dirty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;</a:t>
            </a:r>
          </a:p>
          <a:p>
            <a:pPr marL="285750" indent="-285750" algn="just">
              <a:spcAft>
                <a:spcPts val="600"/>
              </a:spcAft>
              <a:buFontTx/>
              <a:buChar char="-"/>
            </a:pPr>
            <a:r>
              <a:rPr lang="ru-RU" sz="1600" b="1" dirty="0">
                <a:solidFill>
                  <a:srgbClr val="BB5E45"/>
                </a:solidFill>
                <a:latin typeface="Arial"/>
                <a:ea typeface="Calibri"/>
                <a:cs typeface="Times New Roman"/>
              </a:rPr>
              <a:t>обеспечение высококлассной теоретической подготовки в сочетании с практической подготовкой</a:t>
            </a:r>
            <a:r>
              <a:rPr lang="ru-RU" sz="1600" b="1" dirty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 в научных группах </a:t>
            </a:r>
            <a:r>
              <a:rPr lang="ru-RU" sz="1600" b="1" dirty="0" smtClean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заказчиков; </a:t>
            </a:r>
            <a:r>
              <a:rPr lang="ru-RU" sz="1600" b="1" dirty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практическая часть учебных программ организована на предприятиях заказчиков (инновационные проекты, НИИ/НПО, центры перспективных исследований</a:t>
            </a:r>
            <a:r>
              <a:rPr lang="ru-RU" sz="1600" b="1" dirty="0" smtClean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);</a:t>
            </a:r>
            <a:endParaRPr lang="ru-RU" sz="1600" b="1" dirty="0">
              <a:solidFill>
                <a:srgbClr val="414142"/>
              </a:solidFill>
              <a:latin typeface="Arial"/>
              <a:ea typeface="Calibri"/>
              <a:cs typeface="Times New Roman"/>
            </a:endParaRPr>
          </a:p>
          <a:p>
            <a:pPr marL="285750" indent="-285750" algn="just">
              <a:spcAft>
                <a:spcPts val="600"/>
              </a:spcAft>
              <a:buFontTx/>
              <a:buChar char="-"/>
            </a:pPr>
            <a:r>
              <a:rPr lang="ru-RU" sz="1600" b="1" dirty="0" smtClean="0">
                <a:solidFill>
                  <a:srgbClr val="BB5E45"/>
                </a:solidFill>
                <a:latin typeface="Arial"/>
                <a:ea typeface="Calibri"/>
                <a:cs typeface="Times New Roman"/>
              </a:rPr>
              <a:t>участие</a:t>
            </a:r>
            <a:r>
              <a:rPr lang="ru-RU" sz="1600" b="1" dirty="0" smtClean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 </a:t>
            </a:r>
            <a:r>
              <a:rPr lang="ru-RU" sz="1600" b="1" dirty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в учебном процессе </a:t>
            </a:r>
            <a:r>
              <a:rPr lang="ru-RU" sz="1600" b="1" dirty="0">
                <a:solidFill>
                  <a:srgbClr val="BB5E45"/>
                </a:solidFill>
                <a:latin typeface="Arial"/>
                <a:ea typeface="Calibri"/>
                <a:cs typeface="Times New Roman"/>
              </a:rPr>
              <a:t>ведущих специалистов </a:t>
            </a:r>
            <a:r>
              <a:rPr lang="ru-RU" sz="1600" b="1" dirty="0" smtClean="0">
                <a:solidFill>
                  <a:srgbClr val="BB5E45"/>
                </a:solidFill>
                <a:latin typeface="Arial"/>
                <a:ea typeface="Calibri"/>
                <a:cs typeface="Times New Roman"/>
              </a:rPr>
              <a:t>отрасли</a:t>
            </a:r>
            <a:r>
              <a:rPr lang="ru-RU" sz="1600" b="1" dirty="0" smtClean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;</a:t>
            </a:r>
            <a:endParaRPr lang="ru-RU" sz="1600" b="1" dirty="0">
              <a:solidFill>
                <a:srgbClr val="414142"/>
              </a:solidFill>
              <a:latin typeface="Arial"/>
              <a:ea typeface="Calibri"/>
              <a:cs typeface="Times New Roman"/>
            </a:endParaRPr>
          </a:p>
          <a:p>
            <a:pPr marL="285750" indent="-285750" algn="just">
              <a:spcAft>
                <a:spcPts val="600"/>
              </a:spcAft>
              <a:buFontTx/>
              <a:buChar char="-"/>
            </a:pPr>
            <a:r>
              <a:rPr lang="ru-RU" sz="1600" b="1" dirty="0">
                <a:solidFill>
                  <a:srgbClr val="BB5E45"/>
                </a:solidFill>
                <a:latin typeface="Arial"/>
                <a:ea typeface="Calibri"/>
                <a:cs typeface="Times New Roman"/>
              </a:rPr>
              <a:t>академическая </a:t>
            </a:r>
            <a:r>
              <a:rPr lang="ru-RU" sz="1600" b="1" dirty="0" smtClean="0">
                <a:solidFill>
                  <a:srgbClr val="BB5E45"/>
                </a:solidFill>
                <a:latin typeface="Arial"/>
                <a:ea typeface="Calibri"/>
                <a:cs typeface="Times New Roman"/>
              </a:rPr>
              <a:t>межуниверситетская мобильность</a:t>
            </a:r>
            <a:r>
              <a:rPr lang="ru-RU" sz="1600" b="1" dirty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, в том числе с использованием зарубежных </a:t>
            </a:r>
            <a:r>
              <a:rPr lang="ru-RU" sz="1600" b="1" dirty="0" smtClean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университетов;</a:t>
            </a:r>
          </a:p>
          <a:p>
            <a:pPr marL="285750" indent="-285750" algn="just">
              <a:spcAft>
                <a:spcPts val="600"/>
              </a:spcAft>
              <a:buFontTx/>
              <a:buChar char="-"/>
            </a:pPr>
            <a:r>
              <a:rPr lang="ru-RU" sz="1600" b="1" dirty="0" smtClean="0">
                <a:solidFill>
                  <a:srgbClr val="BB5E45"/>
                </a:solidFill>
                <a:latin typeface="Arial"/>
                <a:ea typeface="Calibri"/>
                <a:cs typeface="Times New Roman"/>
              </a:rPr>
              <a:t>обеспечение </a:t>
            </a:r>
            <a:r>
              <a:rPr lang="ru-RU" sz="1600" b="1" dirty="0">
                <a:solidFill>
                  <a:srgbClr val="BB5E45"/>
                </a:solidFill>
                <a:latin typeface="Arial"/>
                <a:ea typeface="Calibri"/>
                <a:cs typeface="Times New Roman"/>
              </a:rPr>
              <a:t>единого базового уровня знаний </a:t>
            </a:r>
            <a:r>
              <a:rPr lang="ru-RU" sz="1600" b="1" dirty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у студентов по адресному инновационному проекту на момент защиты </a:t>
            </a:r>
            <a:r>
              <a:rPr lang="ru-RU" sz="1600" b="1" dirty="0" smtClean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дипломов.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348880"/>
            <a:ext cx="2091361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3528" y="1196752"/>
            <a:ext cx="8424936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ru-RU" sz="1600" b="1" u="sng" dirty="0" smtClean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Суть программы</a:t>
            </a:r>
            <a:r>
              <a:rPr lang="ru-RU" sz="1600" b="1" dirty="0" smtClean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: </a:t>
            </a:r>
            <a:r>
              <a:rPr lang="ru-RU" sz="1600" b="1" dirty="0" smtClean="0">
                <a:solidFill>
                  <a:srgbClr val="808080">
                    <a:lumMod val="75000"/>
                  </a:srgbClr>
                </a:solidFill>
                <a:latin typeface="Arial"/>
                <a:ea typeface="Calibri"/>
                <a:cs typeface="Times New Roman"/>
              </a:rPr>
              <a:t>отбор </a:t>
            </a:r>
            <a:r>
              <a:rPr lang="ru-RU" sz="1600" b="1" dirty="0">
                <a:solidFill>
                  <a:srgbClr val="808080">
                    <a:lumMod val="75000"/>
                  </a:srgbClr>
                </a:solidFill>
                <a:latin typeface="Arial"/>
                <a:ea typeface="Calibri"/>
                <a:cs typeface="Times New Roman"/>
              </a:rPr>
              <a:t>талантливой молодежи и организация подготовки специалистов </a:t>
            </a:r>
            <a:r>
              <a:rPr lang="ru-RU" sz="1600" b="1" dirty="0">
                <a:solidFill>
                  <a:srgbClr val="F8BFAA">
                    <a:lumMod val="50000"/>
                  </a:srgbClr>
                </a:solidFill>
                <a:latin typeface="Arial"/>
                <a:ea typeface="Calibri"/>
                <a:cs typeface="Times New Roman"/>
              </a:rPr>
              <a:t>для </a:t>
            </a:r>
            <a:r>
              <a:rPr lang="ru-RU" sz="1600" b="1" dirty="0" smtClean="0">
                <a:solidFill>
                  <a:srgbClr val="F8BFAA">
                    <a:lumMod val="50000"/>
                  </a:srgbClr>
                </a:solidFill>
                <a:latin typeface="Arial"/>
                <a:ea typeface="Calibri"/>
                <a:cs typeface="Times New Roman"/>
              </a:rPr>
              <a:t>инновационных </a:t>
            </a:r>
            <a:r>
              <a:rPr lang="ru-RU" sz="1600" b="1" dirty="0">
                <a:solidFill>
                  <a:srgbClr val="F8BFAA">
                    <a:lumMod val="50000"/>
                  </a:srgbClr>
                </a:solidFill>
                <a:latin typeface="Arial"/>
                <a:ea typeface="Calibri"/>
                <a:cs typeface="Times New Roman"/>
              </a:rPr>
              <a:t>проектов (начать - с проекта «Прорыв») </a:t>
            </a:r>
            <a:r>
              <a:rPr lang="ru-RU" sz="1600" b="1" dirty="0" smtClean="0">
                <a:solidFill>
                  <a:srgbClr val="808080">
                    <a:lumMod val="75000"/>
                  </a:srgbClr>
                </a:solidFill>
                <a:latin typeface="Arial"/>
                <a:ea typeface="Calibri"/>
                <a:cs typeface="Times New Roman"/>
              </a:rPr>
              <a:t>и выполнения </a:t>
            </a:r>
            <a:r>
              <a:rPr lang="ru-RU" sz="1600" b="1" dirty="0">
                <a:solidFill>
                  <a:srgbClr val="808080">
                    <a:lumMod val="75000"/>
                  </a:srgbClr>
                </a:solidFill>
                <a:latin typeface="Arial"/>
                <a:ea typeface="Calibri"/>
                <a:cs typeface="Times New Roman"/>
              </a:rPr>
              <a:t>перспективных научных </a:t>
            </a:r>
            <a:r>
              <a:rPr lang="ru-RU" sz="1600" b="1" dirty="0" smtClean="0">
                <a:solidFill>
                  <a:srgbClr val="808080">
                    <a:lumMod val="75000"/>
                  </a:srgbClr>
                </a:solidFill>
                <a:latin typeface="Arial"/>
                <a:ea typeface="Calibri"/>
                <a:cs typeface="Times New Roman"/>
              </a:rPr>
              <a:t>исследований</a:t>
            </a:r>
            <a:r>
              <a:rPr lang="ru-RU" sz="1600" b="1" dirty="0" smtClean="0">
                <a:solidFill>
                  <a:srgbClr val="414142"/>
                </a:solidFill>
                <a:latin typeface="Arial"/>
                <a:ea typeface="Calibri"/>
                <a:cs typeface="Times New Roman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xmlns="" val="205252278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0"/>
            <a:ext cx="7632700" cy="962025"/>
          </a:xfrm>
        </p:spPr>
        <p:txBody>
          <a:bodyPr lIns="91440" tIns="45720" rIns="91440" bIns="45720"/>
          <a:lstStyle/>
          <a:p>
            <a:r>
              <a:rPr lang="ru-RU" dirty="0" smtClean="0">
                <a:solidFill>
                  <a:srgbClr val="003274"/>
                </a:solidFill>
                <a:ea typeface="Arial Unicode MS" pitchFamily="34" charset="-128"/>
                <a:cs typeface="Arial Unicode MS" pitchFamily="34" charset="-128"/>
              </a:rPr>
              <a:t>Основные технологии и объекты ЗЯТЦ</a:t>
            </a:r>
            <a:r>
              <a:rPr lang="ru-RU" b="0" dirty="0" smtClean="0"/>
              <a:t> </a:t>
            </a:r>
          </a:p>
        </p:txBody>
      </p:sp>
      <p:sp>
        <p:nvSpPr>
          <p:cNvPr id="268291" name="AutoShape 1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7504" y="1268760"/>
            <a:ext cx="8856663" cy="2232025"/>
          </a:xfrm>
          <a:prstGeom prst="roundRect">
            <a:avLst>
              <a:gd name="adj" fmla="val 7060"/>
            </a:avLst>
          </a:prstGeom>
          <a:gradFill rotWithShape="1">
            <a:gsLst>
              <a:gs pos="0">
                <a:srgbClr val="E4E8F1"/>
              </a:gs>
              <a:gs pos="100000">
                <a:srgbClr val="F8F9FD"/>
              </a:gs>
            </a:gsLst>
            <a:lin ang="0" scaled="1"/>
          </a:gradFill>
          <a:ln w="9525" algn="ctr">
            <a:solidFill>
              <a:srgbClr val="B3BAD4"/>
            </a:solidFill>
            <a:round/>
            <a:headEnd/>
            <a:tailEnd/>
          </a:ln>
        </p:spPr>
        <p:txBody>
          <a:bodyPr lIns="180000" tIns="0" rIns="0" bIns="0" anchor="ctr"/>
          <a:lstStyle/>
          <a:p>
            <a:pPr>
              <a:spcBef>
                <a:spcPct val="40000"/>
              </a:spcBef>
              <a:spcAft>
                <a:spcPct val="20000"/>
              </a:spcAft>
            </a:pPr>
            <a:endParaRPr lang="ru-RU"/>
          </a:p>
        </p:txBody>
      </p:sp>
      <p:sp>
        <p:nvSpPr>
          <p:cNvPr id="268292" name="AutoShape 20"/>
          <p:cNvSpPr>
            <a:spLocks noChangeArrowheads="1"/>
          </p:cNvSpPr>
          <p:nvPr/>
        </p:nvSpPr>
        <p:spPr bwMode="auto">
          <a:xfrm>
            <a:off x="395288" y="1916113"/>
            <a:ext cx="1152525" cy="1512887"/>
          </a:xfrm>
          <a:prstGeom prst="chevron">
            <a:avLst>
              <a:gd name="adj" fmla="val 16806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СВБР</a:t>
            </a:r>
            <a:r>
              <a:rPr lang="ru-RU" sz="1100">
                <a:solidFill>
                  <a:srgbClr val="003274"/>
                </a:solidFill>
              </a:rPr>
              <a:t> </a:t>
            </a:r>
          </a:p>
          <a:p>
            <a:pPr algn="r"/>
            <a:r>
              <a:rPr lang="ru-RU" sz="1100">
                <a:solidFill>
                  <a:srgbClr val="003274"/>
                </a:solidFill>
              </a:rPr>
              <a:t>техпроект</a:t>
            </a:r>
          </a:p>
          <a:p>
            <a:pPr algn="r"/>
            <a:endParaRPr lang="ru-RU" sz="1100">
              <a:solidFill>
                <a:srgbClr val="003274"/>
              </a:solidFill>
            </a:endParaRP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МОХ</a:t>
            </a: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-топливо</a:t>
            </a:r>
          </a:p>
          <a:p>
            <a:pPr algn="r"/>
            <a:r>
              <a:rPr lang="ru-RU" sz="1100">
                <a:solidFill>
                  <a:srgbClr val="003274"/>
                </a:solidFill>
              </a:rPr>
              <a:t>1-ая загрузка</a:t>
            </a:r>
          </a:p>
          <a:p>
            <a:pPr algn="r"/>
            <a:endParaRPr lang="ru-RU" sz="1100">
              <a:solidFill>
                <a:srgbClr val="003274"/>
              </a:solidFill>
            </a:endParaRPr>
          </a:p>
          <a:p>
            <a:pPr algn="r"/>
            <a:endParaRPr lang="ru-RU" sz="1100">
              <a:solidFill>
                <a:srgbClr val="003274"/>
              </a:solidFill>
            </a:endParaRPr>
          </a:p>
          <a:p>
            <a:pPr algn="r"/>
            <a:endParaRPr lang="ru-RU" sz="1100">
              <a:solidFill>
                <a:srgbClr val="003274"/>
              </a:solidFill>
            </a:endParaRPr>
          </a:p>
        </p:txBody>
      </p:sp>
      <p:sp>
        <p:nvSpPr>
          <p:cNvPr id="268293" name="AutoShape 21"/>
          <p:cNvSpPr>
            <a:spLocks noChangeArrowheads="1"/>
          </p:cNvSpPr>
          <p:nvPr/>
        </p:nvSpPr>
        <p:spPr bwMode="auto">
          <a:xfrm>
            <a:off x="2123728" y="1916832"/>
            <a:ext cx="1728787" cy="1512888"/>
          </a:xfrm>
          <a:prstGeom prst="chevron">
            <a:avLst>
              <a:gd name="adj" fmla="val 11893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100" b="1" dirty="0" smtClean="0">
                <a:solidFill>
                  <a:srgbClr val="003274"/>
                </a:solidFill>
              </a:rPr>
              <a:t>Проекты </a:t>
            </a:r>
          </a:p>
          <a:p>
            <a:r>
              <a:rPr lang="ru-RU" sz="1100" b="1" dirty="0" smtClean="0">
                <a:solidFill>
                  <a:srgbClr val="003274"/>
                </a:solidFill>
              </a:rPr>
              <a:t>Брест 300</a:t>
            </a:r>
          </a:p>
          <a:p>
            <a:r>
              <a:rPr lang="ru-RU" sz="1100" b="1" dirty="0" smtClean="0">
                <a:solidFill>
                  <a:srgbClr val="003274"/>
                </a:solidFill>
              </a:rPr>
              <a:t> БН- 1200</a:t>
            </a:r>
          </a:p>
          <a:p>
            <a:r>
              <a:rPr lang="ru-RU" sz="1100" b="1" dirty="0" smtClean="0">
                <a:solidFill>
                  <a:srgbClr val="003274"/>
                </a:solidFill>
              </a:rPr>
              <a:t>Плотное топливо</a:t>
            </a:r>
            <a:endParaRPr lang="ru-RU" sz="1100" dirty="0">
              <a:solidFill>
                <a:srgbClr val="003274"/>
              </a:solidFill>
            </a:endParaRPr>
          </a:p>
        </p:txBody>
      </p:sp>
      <p:sp>
        <p:nvSpPr>
          <p:cNvPr id="268294" name="AutoShape 23"/>
          <p:cNvSpPr>
            <a:spLocks noChangeArrowheads="1"/>
          </p:cNvSpPr>
          <p:nvPr/>
        </p:nvSpPr>
        <p:spPr bwMode="auto">
          <a:xfrm>
            <a:off x="3711575" y="1914525"/>
            <a:ext cx="1223963" cy="1512888"/>
          </a:xfrm>
          <a:prstGeom prst="chevron">
            <a:avLst>
              <a:gd name="adj" fmla="val 15722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r>
              <a:rPr lang="ru-RU" sz="1100" b="1" dirty="0">
                <a:solidFill>
                  <a:srgbClr val="003274"/>
                </a:solidFill>
              </a:rPr>
              <a:t>Сухая </a:t>
            </a:r>
          </a:p>
          <a:p>
            <a:pPr algn="r"/>
            <a:r>
              <a:rPr lang="ru-RU" sz="1100" b="1" dirty="0">
                <a:solidFill>
                  <a:srgbClr val="003274"/>
                </a:solidFill>
              </a:rPr>
              <a:t>переработка </a:t>
            </a:r>
          </a:p>
          <a:p>
            <a:pPr algn="r"/>
            <a:r>
              <a:rPr lang="ru-RU" sz="1000" dirty="0">
                <a:solidFill>
                  <a:srgbClr val="003274"/>
                </a:solidFill>
              </a:rPr>
              <a:t>поли-</a:t>
            </a:r>
          </a:p>
          <a:p>
            <a:pPr algn="r"/>
            <a:r>
              <a:rPr lang="ru-RU" sz="1000" dirty="0" err="1">
                <a:solidFill>
                  <a:srgbClr val="003274"/>
                </a:solidFill>
              </a:rPr>
              <a:t>функцио</a:t>
            </a:r>
            <a:r>
              <a:rPr lang="ru-RU" sz="1000" dirty="0">
                <a:solidFill>
                  <a:srgbClr val="003274"/>
                </a:solidFill>
              </a:rPr>
              <a:t>-</a:t>
            </a:r>
          </a:p>
          <a:p>
            <a:pPr algn="r"/>
            <a:r>
              <a:rPr lang="ru-RU" sz="1000" dirty="0" err="1">
                <a:solidFill>
                  <a:srgbClr val="003274"/>
                </a:solidFill>
              </a:rPr>
              <a:t>нальный</a:t>
            </a:r>
            <a:r>
              <a:rPr lang="ru-RU" sz="1000" dirty="0">
                <a:solidFill>
                  <a:srgbClr val="003274"/>
                </a:solidFill>
              </a:rPr>
              <a:t> </a:t>
            </a:r>
          </a:p>
          <a:p>
            <a:pPr algn="r"/>
            <a:r>
              <a:rPr lang="ru-RU" sz="1000" dirty="0">
                <a:solidFill>
                  <a:srgbClr val="003274"/>
                </a:solidFill>
              </a:rPr>
              <a:t>комплекс</a:t>
            </a:r>
          </a:p>
          <a:p>
            <a:pPr algn="r"/>
            <a:endParaRPr lang="ru-RU" sz="1000" dirty="0">
              <a:solidFill>
                <a:srgbClr val="003274"/>
              </a:solidFill>
            </a:endParaRPr>
          </a:p>
          <a:p>
            <a:pPr algn="r"/>
            <a:endParaRPr lang="ru-RU" sz="1100" dirty="0">
              <a:solidFill>
                <a:srgbClr val="003274"/>
              </a:solidFill>
            </a:endParaRPr>
          </a:p>
        </p:txBody>
      </p:sp>
      <p:sp>
        <p:nvSpPr>
          <p:cNvPr id="268295" name="AutoShape 24"/>
          <p:cNvSpPr>
            <a:spLocks noChangeArrowheads="1"/>
          </p:cNvSpPr>
          <p:nvPr/>
        </p:nvSpPr>
        <p:spPr bwMode="auto">
          <a:xfrm>
            <a:off x="4791075" y="1914525"/>
            <a:ext cx="1293813" cy="1512888"/>
          </a:xfrm>
          <a:prstGeom prst="chevron">
            <a:avLst>
              <a:gd name="adj" fmla="val 14477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1100">
              <a:solidFill>
                <a:srgbClr val="003274"/>
              </a:solidFill>
            </a:endParaRP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Плотное </a:t>
            </a: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топливо</a:t>
            </a:r>
          </a:p>
          <a:p>
            <a:pPr algn="r"/>
            <a:r>
              <a:rPr lang="ru-RU" sz="1100">
                <a:solidFill>
                  <a:srgbClr val="003274"/>
                </a:solidFill>
              </a:rPr>
              <a:t>    проектная </a:t>
            </a:r>
          </a:p>
          <a:p>
            <a:pPr algn="r"/>
            <a:r>
              <a:rPr lang="ru-RU" sz="1100">
                <a:solidFill>
                  <a:srgbClr val="003274"/>
                </a:solidFill>
              </a:rPr>
              <a:t>мощность</a:t>
            </a:r>
          </a:p>
          <a:p>
            <a:pPr algn="r"/>
            <a:endParaRPr lang="ru-RU" sz="1100">
              <a:solidFill>
                <a:srgbClr val="003274"/>
              </a:solidFill>
            </a:endParaRPr>
          </a:p>
        </p:txBody>
      </p:sp>
      <p:sp>
        <p:nvSpPr>
          <p:cNvPr id="268296" name="AutoShape 25"/>
          <p:cNvSpPr>
            <a:spLocks noChangeArrowheads="1"/>
          </p:cNvSpPr>
          <p:nvPr/>
        </p:nvSpPr>
        <p:spPr bwMode="auto">
          <a:xfrm>
            <a:off x="6732588" y="1914525"/>
            <a:ext cx="1403350" cy="1512888"/>
          </a:xfrm>
          <a:prstGeom prst="chevron">
            <a:avLst>
              <a:gd name="adj" fmla="val 13009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Сухая </a:t>
            </a: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переработка </a:t>
            </a: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и удаление  </a:t>
            </a: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РАО </a:t>
            </a:r>
          </a:p>
          <a:p>
            <a:pPr algn="r"/>
            <a:r>
              <a:rPr lang="ru-RU" sz="1100">
                <a:solidFill>
                  <a:srgbClr val="003274"/>
                </a:solidFill>
              </a:rPr>
              <a:t>Исходные</a:t>
            </a:r>
            <a:r>
              <a:rPr lang="ru-RU" sz="1100" b="1">
                <a:solidFill>
                  <a:srgbClr val="003274"/>
                </a:solidFill>
              </a:rPr>
              <a:t> </a:t>
            </a:r>
          </a:p>
          <a:p>
            <a:pPr algn="r"/>
            <a:r>
              <a:rPr lang="ru-RU" sz="1000">
                <a:solidFill>
                  <a:srgbClr val="003274"/>
                </a:solidFill>
              </a:rPr>
              <a:t> данные к </a:t>
            </a:r>
          </a:p>
          <a:p>
            <a:pPr algn="r"/>
            <a:r>
              <a:rPr lang="ru-RU" sz="1000">
                <a:solidFill>
                  <a:srgbClr val="003274"/>
                </a:solidFill>
              </a:rPr>
              <a:t>промышленным </a:t>
            </a:r>
          </a:p>
          <a:p>
            <a:pPr algn="r"/>
            <a:r>
              <a:rPr lang="ru-RU" sz="1000">
                <a:solidFill>
                  <a:srgbClr val="003274"/>
                </a:solidFill>
              </a:rPr>
              <a:t>комплексам </a:t>
            </a:r>
          </a:p>
          <a:p>
            <a:pPr algn="r"/>
            <a:endParaRPr lang="ru-RU" sz="1000">
              <a:solidFill>
                <a:srgbClr val="003274"/>
              </a:solidFill>
            </a:endParaRPr>
          </a:p>
          <a:p>
            <a:pPr algn="r"/>
            <a:endParaRPr lang="ru-RU" sz="1100">
              <a:solidFill>
                <a:srgbClr val="003274"/>
              </a:solidFill>
            </a:endParaRPr>
          </a:p>
        </p:txBody>
      </p:sp>
      <p:sp>
        <p:nvSpPr>
          <p:cNvPr id="268297" name="AutoShape 26"/>
          <p:cNvSpPr>
            <a:spLocks noChangeArrowheads="1"/>
          </p:cNvSpPr>
          <p:nvPr/>
        </p:nvSpPr>
        <p:spPr bwMode="auto">
          <a:xfrm>
            <a:off x="5940425" y="1914525"/>
            <a:ext cx="936625" cy="1512888"/>
          </a:xfrm>
          <a:prstGeom prst="chevron">
            <a:avLst>
              <a:gd name="adj" fmla="val 21356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СВБР </a:t>
            </a:r>
          </a:p>
          <a:p>
            <a:pPr algn="r"/>
            <a:r>
              <a:rPr lang="ru-RU" sz="1000">
                <a:solidFill>
                  <a:srgbClr val="003274"/>
                </a:solidFill>
              </a:rPr>
              <a:t>прототип</a:t>
            </a:r>
          </a:p>
          <a:p>
            <a:pPr algn="r"/>
            <a:endParaRPr lang="ru-RU" sz="1000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БРЕСТ </a:t>
            </a:r>
          </a:p>
          <a:p>
            <a:pPr algn="r"/>
            <a:r>
              <a:rPr lang="ru-RU" sz="1000">
                <a:solidFill>
                  <a:srgbClr val="003274"/>
                </a:solidFill>
              </a:rPr>
              <a:t>прототип</a:t>
            </a:r>
          </a:p>
          <a:p>
            <a:pPr algn="r"/>
            <a:endParaRPr lang="ru-RU" sz="1000">
              <a:solidFill>
                <a:srgbClr val="003274"/>
              </a:solidFill>
            </a:endParaRPr>
          </a:p>
          <a:p>
            <a:pPr algn="r"/>
            <a:endParaRPr lang="ru-RU" sz="1100">
              <a:solidFill>
                <a:srgbClr val="003274"/>
              </a:solidFill>
            </a:endParaRPr>
          </a:p>
        </p:txBody>
      </p:sp>
      <p:sp>
        <p:nvSpPr>
          <p:cNvPr id="268298" name="AutoShape 27"/>
          <p:cNvSpPr>
            <a:spLocks noChangeArrowheads="1"/>
          </p:cNvSpPr>
          <p:nvPr/>
        </p:nvSpPr>
        <p:spPr bwMode="auto">
          <a:xfrm>
            <a:off x="611188" y="1701800"/>
            <a:ext cx="647700" cy="2889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274"/>
              </a:gs>
              <a:gs pos="100000">
                <a:srgbClr val="001C41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>
            <a:outerShdw dist="17961" dir="2700000" algn="ctr" rotWithShape="0">
              <a:schemeClr val="hlink"/>
            </a:outerShdw>
          </a:effectLst>
        </p:spPr>
        <p:txBody>
          <a:bodyPr lIns="90000" tIns="0" rIns="0" bIns="0" anchor="ctr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ru-RU" sz="1600" b="1">
                <a:solidFill>
                  <a:srgbClr val="FFFFFF"/>
                </a:solidFill>
              </a:rPr>
              <a:t>2013</a:t>
            </a:r>
          </a:p>
        </p:txBody>
      </p:sp>
      <p:sp>
        <p:nvSpPr>
          <p:cNvPr id="268299" name="AutoShape 28"/>
          <p:cNvSpPr>
            <a:spLocks noChangeArrowheads="1"/>
          </p:cNvSpPr>
          <p:nvPr/>
        </p:nvSpPr>
        <p:spPr bwMode="auto">
          <a:xfrm>
            <a:off x="4864100" y="1698625"/>
            <a:ext cx="788020" cy="29021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274"/>
              </a:gs>
              <a:gs pos="100000">
                <a:srgbClr val="001C41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>
            <a:outerShdw dist="17961" dir="2700000" algn="ctr" rotWithShape="0">
              <a:schemeClr val="hlink"/>
            </a:outerShdw>
          </a:effectLst>
        </p:spPr>
        <p:txBody>
          <a:bodyPr lIns="90000" tIns="0" rIns="0" bIns="0" anchor="ctr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en-US" sz="1600" b="1" dirty="0" smtClean="0">
                <a:solidFill>
                  <a:srgbClr val="FFFFFF"/>
                </a:solidFill>
              </a:rPr>
              <a:t>&gt;</a:t>
            </a:r>
            <a:r>
              <a:rPr lang="ru-RU" sz="1600" b="1" dirty="0" smtClean="0">
                <a:solidFill>
                  <a:srgbClr val="FFFFFF"/>
                </a:solidFill>
              </a:rPr>
              <a:t>2018</a:t>
            </a:r>
            <a:endParaRPr lang="ru-RU" sz="1600" b="1" dirty="0">
              <a:solidFill>
                <a:srgbClr val="FFFFFF"/>
              </a:solidFill>
            </a:endParaRPr>
          </a:p>
        </p:txBody>
      </p:sp>
      <p:sp>
        <p:nvSpPr>
          <p:cNvPr id="268300" name="AutoShape 29"/>
          <p:cNvSpPr>
            <a:spLocks noChangeArrowheads="1"/>
          </p:cNvSpPr>
          <p:nvPr/>
        </p:nvSpPr>
        <p:spPr bwMode="auto">
          <a:xfrm>
            <a:off x="3927475" y="1698625"/>
            <a:ext cx="647700" cy="2889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274"/>
              </a:gs>
              <a:gs pos="100000">
                <a:srgbClr val="001C41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>
            <a:outerShdw dist="17961" dir="2700000" algn="ctr" rotWithShape="0">
              <a:schemeClr val="hlink"/>
            </a:outerShdw>
          </a:effectLst>
        </p:spPr>
        <p:txBody>
          <a:bodyPr lIns="90000" tIns="0" rIns="0" bIns="0" anchor="ctr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ru-RU" sz="1600" b="1">
                <a:solidFill>
                  <a:srgbClr val="FFFFFF"/>
                </a:solidFill>
              </a:rPr>
              <a:t>2017</a:t>
            </a:r>
          </a:p>
        </p:txBody>
      </p:sp>
      <p:sp>
        <p:nvSpPr>
          <p:cNvPr id="268302" name="AutoShape 32"/>
          <p:cNvSpPr>
            <a:spLocks noChangeArrowheads="1"/>
          </p:cNvSpPr>
          <p:nvPr/>
        </p:nvSpPr>
        <p:spPr bwMode="auto">
          <a:xfrm>
            <a:off x="6013450" y="1698625"/>
            <a:ext cx="790798" cy="29021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274"/>
              </a:gs>
              <a:gs pos="100000">
                <a:srgbClr val="001C41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>
            <a:outerShdw dist="17961" dir="2700000" algn="ctr" rotWithShape="0">
              <a:schemeClr val="hlink"/>
            </a:outerShdw>
          </a:effectLst>
        </p:spPr>
        <p:txBody>
          <a:bodyPr lIns="90000" tIns="0" rIns="0" bIns="0" anchor="ctr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en-US" sz="1600" b="1" dirty="0" smtClean="0">
                <a:solidFill>
                  <a:srgbClr val="FFFFFF"/>
                </a:solidFill>
              </a:rPr>
              <a:t>&gt;</a:t>
            </a:r>
            <a:r>
              <a:rPr lang="ru-RU" sz="1600" b="1" dirty="0" smtClean="0">
                <a:solidFill>
                  <a:srgbClr val="FFFFFF"/>
                </a:solidFill>
              </a:rPr>
              <a:t>2019</a:t>
            </a:r>
            <a:endParaRPr lang="ru-RU" sz="1600" b="1" dirty="0">
              <a:solidFill>
                <a:srgbClr val="FFFFFF"/>
              </a:solidFill>
            </a:endParaRPr>
          </a:p>
        </p:txBody>
      </p:sp>
      <p:sp>
        <p:nvSpPr>
          <p:cNvPr id="268303" name="AutoShape 33"/>
          <p:cNvSpPr>
            <a:spLocks noChangeArrowheads="1"/>
          </p:cNvSpPr>
          <p:nvPr/>
        </p:nvSpPr>
        <p:spPr bwMode="auto">
          <a:xfrm>
            <a:off x="7020272" y="1698625"/>
            <a:ext cx="718791" cy="29021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274"/>
              </a:gs>
              <a:gs pos="100000">
                <a:srgbClr val="001C41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>
            <a:outerShdw dist="17961" dir="2700000" algn="ctr" rotWithShape="0">
              <a:schemeClr val="hlink"/>
            </a:outerShdw>
          </a:effectLst>
        </p:spPr>
        <p:txBody>
          <a:bodyPr lIns="90000" tIns="0" rIns="0" bIns="0" anchor="ctr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en-US" sz="1600" b="1" dirty="0" smtClean="0">
                <a:solidFill>
                  <a:srgbClr val="FFFFFF"/>
                </a:solidFill>
              </a:rPr>
              <a:t>&gt;</a:t>
            </a:r>
            <a:r>
              <a:rPr lang="ru-RU" sz="1600" b="1" dirty="0" smtClean="0">
                <a:solidFill>
                  <a:srgbClr val="FFFFFF"/>
                </a:solidFill>
              </a:rPr>
              <a:t>2020</a:t>
            </a:r>
            <a:endParaRPr lang="ru-RU" sz="1600" b="1" dirty="0">
              <a:solidFill>
                <a:srgbClr val="FFFFFF"/>
              </a:solidFill>
            </a:endParaRPr>
          </a:p>
        </p:txBody>
      </p:sp>
      <p:sp>
        <p:nvSpPr>
          <p:cNvPr id="268304" name="AutoShape 34"/>
          <p:cNvSpPr>
            <a:spLocks noChangeArrowheads="1"/>
          </p:cNvSpPr>
          <p:nvPr/>
        </p:nvSpPr>
        <p:spPr bwMode="auto">
          <a:xfrm>
            <a:off x="7993063" y="1916113"/>
            <a:ext cx="936625" cy="1512887"/>
          </a:xfrm>
          <a:prstGeom prst="chevron">
            <a:avLst>
              <a:gd name="adj" fmla="val 21356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000">
              <a:solidFill>
                <a:srgbClr val="003274"/>
              </a:solidFill>
            </a:endParaRPr>
          </a:p>
          <a:p>
            <a:pPr algn="r"/>
            <a:endParaRPr lang="ru-RU" sz="1000">
              <a:solidFill>
                <a:srgbClr val="003274"/>
              </a:solidFill>
            </a:endParaRPr>
          </a:p>
          <a:p>
            <a:pPr algn="r"/>
            <a:endParaRPr lang="ru-RU" sz="1100">
              <a:solidFill>
                <a:srgbClr val="003274"/>
              </a:solidFill>
            </a:endParaRPr>
          </a:p>
        </p:txBody>
      </p:sp>
      <p:sp>
        <p:nvSpPr>
          <p:cNvPr id="268306" name="AutoShape 36"/>
          <p:cNvSpPr>
            <a:spLocks noChangeArrowheads="1"/>
          </p:cNvSpPr>
          <p:nvPr/>
        </p:nvSpPr>
        <p:spPr bwMode="auto">
          <a:xfrm>
            <a:off x="2627784" y="1700808"/>
            <a:ext cx="647700" cy="2889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274"/>
              </a:gs>
              <a:gs pos="100000">
                <a:srgbClr val="001C41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>
            <a:outerShdw dist="17961" dir="2700000" algn="ctr" rotWithShape="0">
              <a:schemeClr val="hlink"/>
            </a:outerShdw>
          </a:effectLst>
        </p:spPr>
        <p:txBody>
          <a:bodyPr lIns="90000" tIns="0" rIns="0" bIns="0" anchor="ctr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ru-RU" sz="1600" b="1" dirty="0" smtClean="0">
                <a:solidFill>
                  <a:srgbClr val="FFFFFF"/>
                </a:solidFill>
              </a:rPr>
              <a:t>201</a:t>
            </a:r>
            <a:r>
              <a:rPr lang="en-US" sz="1600" b="1" dirty="0" smtClean="0">
                <a:solidFill>
                  <a:srgbClr val="FFFFFF"/>
                </a:solidFill>
              </a:rPr>
              <a:t>6</a:t>
            </a:r>
            <a:endParaRPr lang="ru-RU" sz="1600" b="1" dirty="0">
              <a:solidFill>
                <a:srgbClr val="FFFFFF"/>
              </a:solidFill>
            </a:endParaRPr>
          </a:p>
        </p:txBody>
      </p:sp>
      <p:sp>
        <p:nvSpPr>
          <p:cNvPr id="268307" name="Text Box 38"/>
          <p:cNvSpPr txBox="1">
            <a:spLocks noChangeArrowheads="1"/>
          </p:cNvSpPr>
          <p:nvPr/>
        </p:nvSpPr>
        <p:spPr bwMode="auto">
          <a:xfrm>
            <a:off x="250825" y="4005263"/>
            <a:ext cx="869632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1C4C6F"/>
                </a:solidFill>
              </a:rPr>
              <a:t>Основные технологии ЗЯТЦ запланировано представить на опытных образцах и доказать экономическую и экологическую эффективность и безопасность предлагаемых технологий до 2021 года.</a:t>
            </a:r>
          </a:p>
          <a:p>
            <a:pPr algn="just"/>
            <a:endParaRPr lang="ru-RU" b="1" dirty="0">
              <a:solidFill>
                <a:srgbClr val="1C4C6F"/>
              </a:solidFill>
            </a:endParaRPr>
          </a:p>
          <a:p>
            <a:pPr algn="just"/>
            <a:r>
              <a:rPr lang="ru-RU" b="1" dirty="0">
                <a:solidFill>
                  <a:srgbClr val="1C4C6F"/>
                </a:solidFill>
              </a:rPr>
              <a:t>Демонстрация </a:t>
            </a:r>
            <a:r>
              <a:rPr lang="ru-RU" b="1" dirty="0" err="1">
                <a:solidFill>
                  <a:srgbClr val="1C4C6F"/>
                </a:solidFill>
              </a:rPr>
              <a:t>масштабируемости</a:t>
            </a:r>
            <a:r>
              <a:rPr lang="ru-RU" b="1" dirty="0">
                <a:solidFill>
                  <a:srgbClr val="1C4C6F"/>
                </a:solidFill>
              </a:rPr>
              <a:t> полученных технологий и реализация </a:t>
            </a:r>
            <a:r>
              <a:rPr lang="ru-RU" b="1" dirty="0" err="1">
                <a:solidFill>
                  <a:srgbClr val="1C4C6F"/>
                </a:solidFill>
              </a:rPr>
              <a:t>полнопромышленного</a:t>
            </a:r>
            <a:r>
              <a:rPr lang="ru-RU" b="1" dirty="0">
                <a:solidFill>
                  <a:srgbClr val="1C4C6F"/>
                </a:solidFill>
              </a:rPr>
              <a:t> замкнутого ядерного топливного цикла возможна только после 2020-30 годов после </a:t>
            </a:r>
            <a:r>
              <a:rPr lang="ru-RU" b="1" dirty="0" smtClean="0">
                <a:solidFill>
                  <a:srgbClr val="1C4C6F"/>
                </a:solidFill>
              </a:rPr>
              <a:t>завершения всех НИОКР и исследований на ОДЭК</a:t>
            </a:r>
            <a:endParaRPr lang="ru-RU" b="1" dirty="0">
              <a:solidFill>
                <a:srgbClr val="1C4C6F"/>
              </a:solidFill>
            </a:endParaRPr>
          </a:p>
        </p:txBody>
      </p:sp>
      <p:sp>
        <p:nvSpPr>
          <p:cNvPr id="268308" name="AutoShape 37"/>
          <p:cNvSpPr>
            <a:spLocks noChangeArrowheads="1"/>
          </p:cNvSpPr>
          <p:nvPr/>
        </p:nvSpPr>
        <p:spPr bwMode="auto">
          <a:xfrm>
            <a:off x="8102600" y="1911350"/>
            <a:ext cx="862013" cy="1512888"/>
          </a:xfrm>
          <a:prstGeom prst="chevron">
            <a:avLst>
              <a:gd name="adj" fmla="val 21324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r>
              <a:rPr lang="ru-RU" sz="1100" b="1" dirty="0">
                <a:solidFill>
                  <a:srgbClr val="003274"/>
                </a:solidFill>
              </a:rPr>
              <a:t>               </a:t>
            </a: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r>
              <a:rPr lang="ru-RU" sz="1100" b="1" dirty="0">
                <a:solidFill>
                  <a:srgbClr val="003274"/>
                </a:solidFill>
              </a:rPr>
              <a:t>БН-1200 </a:t>
            </a:r>
          </a:p>
          <a:p>
            <a:pPr algn="r"/>
            <a:endParaRPr lang="ru-RU" sz="1000" dirty="0">
              <a:solidFill>
                <a:srgbClr val="003274"/>
              </a:solidFill>
            </a:endParaRPr>
          </a:p>
          <a:p>
            <a:pPr algn="r"/>
            <a:endParaRPr lang="ru-RU" sz="1000" dirty="0">
              <a:solidFill>
                <a:srgbClr val="003274"/>
              </a:solidFill>
            </a:endParaRPr>
          </a:p>
          <a:p>
            <a:pPr algn="r"/>
            <a:endParaRPr lang="ru-RU" sz="1100" dirty="0">
              <a:solidFill>
                <a:srgbClr val="003274"/>
              </a:solidFill>
            </a:endParaRPr>
          </a:p>
        </p:txBody>
      </p:sp>
      <p:sp>
        <p:nvSpPr>
          <p:cNvPr id="268309" name="AutoShape 35"/>
          <p:cNvSpPr>
            <a:spLocks noChangeArrowheads="1"/>
          </p:cNvSpPr>
          <p:nvPr/>
        </p:nvSpPr>
        <p:spPr bwMode="auto">
          <a:xfrm>
            <a:off x="8099424" y="1700213"/>
            <a:ext cx="721047" cy="28862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274"/>
              </a:gs>
              <a:gs pos="100000">
                <a:srgbClr val="001C41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>
            <a:outerShdw dist="17961" dir="2700000" algn="ctr" rotWithShape="0">
              <a:schemeClr val="hlink"/>
            </a:outerShdw>
          </a:effectLst>
        </p:spPr>
        <p:txBody>
          <a:bodyPr lIns="90000" tIns="0" rIns="0" bIns="0" anchor="ctr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en-US" sz="1600" b="1" dirty="0">
                <a:solidFill>
                  <a:srgbClr val="FFFFFF"/>
                </a:solidFill>
              </a:rPr>
              <a:t>&gt;</a:t>
            </a:r>
            <a:r>
              <a:rPr lang="ru-RU" sz="1600" b="1" dirty="0" smtClean="0">
                <a:solidFill>
                  <a:srgbClr val="FFFFFF"/>
                </a:solidFill>
              </a:rPr>
              <a:t>2021</a:t>
            </a:r>
            <a:endParaRPr lang="ru-RU" sz="1600" b="1" dirty="0">
              <a:solidFill>
                <a:srgbClr val="FFFFFF"/>
              </a:solidFill>
            </a:endParaRPr>
          </a:p>
        </p:txBody>
      </p:sp>
      <p:sp>
        <p:nvSpPr>
          <p:cNvPr id="268310" name="Номер слайда 2"/>
          <p:cNvSpPr txBox="1">
            <a:spLocks noGrp="1"/>
          </p:cNvSpPr>
          <p:nvPr/>
        </p:nvSpPr>
        <p:spPr bwMode="auto">
          <a:xfrm>
            <a:off x="8316913" y="6381750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algn="r"/>
            <a:fld id="{D02F0FC5-BA30-4B38-AB57-3B4B80E2EBCF}" type="slidenum">
              <a:rPr lang="ru-RU" sz="2200" b="1">
                <a:solidFill>
                  <a:srgbClr val="003274"/>
                </a:solidFill>
              </a:rPr>
              <a:pPr algn="r"/>
              <a:t>7</a:t>
            </a:fld>
            <a:endParaRPr lang="ru-RU" sz="2200" b="1">
              <a:solidFill>
                <a:srgbClr val="003274"/>
              </a:solidFill>
            </a:endParaRPr>
          </a:p>
        </p:txBody>
      </p:sp>
      <p:sp>
        <p:nvSpPr>
          <p:cNvPr id="268305" name="AutoShape 37"/>
          <p:cNvSpPr>
            <a:spLocks noChangeArrowheads="1"/>
          </p:cNvSpPr>
          <p:nvPr/>
        </p:nvSpPr>
        <p:spPr bwMode="auto">
          <a:xfrm>
            <a:off x="1403648" y="1916832"/>
            <a:ext cx="792088" cy="1512887"/>
          </a:xfrm>
          <a:prstGeom prst="chevron">
            <a:avLst>
              <a:gd name="adj" fmla="val 21324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r>
              <a:rPr lang="ru-RU" sz="1100" b="1" dirty="0">
                <a:solidFill>
                  <a:srgbClr val="003274"/>
                </a:solidFill>
              </a:rPr>
              <a:t>БН-800 </a:t>
            </a:r>
          </a:p>
          <a:p>
            <a:pPr algn="r"/>
            <a:endParaRPr lang="ru-RU" sz="1000" dirty="0">
              <a:solidFill>
                <a:srgbClr val="003274"/>
              </a:solidFill>
            </a:endParaRPr>
          </a:p>
          <a:p>
            <a:pPr algn="r"/>
            <a:endParaRPr lang="ru-RU" sz="1000" dirty="0">
              <a:solidFill>
                <a:srgbClr val="003274"/>
              </a:solidFill>
            </a:endParaRPr>
          </a:p>
          <a:p>
            <a:pPr algn="r"/>
            <a:endParaRPr lang="ru-RU" sz="1100" dirty="0">
              <a:solidFill>
                <a:srgbClr val="003274"/>
              </a:solidFill>
            </a:endParaRPr>
          </a:p>
        </p:txBody>
      </p:sp>
      <p:sp>
        <p:nvSpPr>
          <p:cNvPr id="268301" name="AutoShape 31"/>
          <p:cNvSpPr>
            <a:spLocks noChangeArrowheads="1"/>
          </p:cNvSpPr>
          <p:nvPr/>
        </p:nvSpPr>
        <p:spPr bwMode="auto">
          <a:xfrm>
            <a:off x="1403648" y="1700808"/>
            <a:ext cx="647700" cy="2889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274"/>
              </a:gs>
              <a:gs pos="100000">
                <a:srgbClr val="001C41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>
            <a:outerShdw dist="17961" dir="2700000" algn="ctr" rotWithShape="0">
              <a:schemeClr val="hlink"/>
            </a:outerShdw>
          </a:effectLst>
        </p:spPr>
        <p:txBody>
          <a:bodyPr lIns="90000" tIns="0" rIns="0" bIns="0" anchor="ctr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ru-RU" sz="1600" b="1" dirty="0" smtClean="0">
                <a:solidFill>
                  <a:srgbClr val="FFFFFF"/>
                </a:solidFill>
              </a:rPr>
              <a:t>201</a:t>
            </a:r>
            <a:r>
              <a:rPr lang="en-US" sz="1600" b="1" dirty="0" smtClean="0">
                <a:solidFill>
                  <a:srgbClr val="FFFFFF"/>
                </a:solidFill>
              </a:rPr>
              <a:t>5</a:t>
            </a:r>
            <a:endParaRPr lang="ru-RU" sz="16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0"/>
            <a:ext cx="7632700" cy="962025"/>
          </a:xfrm>
        </p:spPr>
        <p:txBody>
          <a:bodyPr lIns="91440" tIns="45720" rIns="91440" bIns="45720"/>
          <a:lstStyle/>
          <a:p>
            <a:r>
              <a:rPr lang="ru-RU" dirty="0" smtClean="0">
                <a:solidFill>
                  <a:srgbClr val="003274"/>
                </a:solidFill>
                <a:ea typeface="Arial Unicode MS" pitchFamily="34" charset="-128"/>
                <a:cs typeface="Arial Unicode MS" pitchFamily="34" charset="-128"/>
              </a:rPr>
              <a:t>Основные технологии и объекты ЗЯТЦ</a:t>
            </a:r>
            <a:r>
              <a:rPr lang="ru-RU" b="0" dirty="0" smtClean="0"/>
              <a:t> </a:t>
            </a:r>
          </a:p>
        </p:txBody>
      </p:sp>
      <p:sp>
        <p:nvSpPr>
          <p:cNvPr id="268291" name="AutoShape 1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7504" y="1268760"/>
            <a:ext cx="8856663" cy="2232025"/>
          </a:xfrm>
          <a:prstGeom prst="roundRect">
            <a:avLst>
              <a:gd name="adj" fmla="val 7060"/>
            </a:avLst>
          </a:prstGeom>
          <a:gradFill rotWithShape="1">
            <a:gsLst>
              <a:gs pos="0">
                <a:srgbClr val="E4E8F1"/>
              </a:gs>
              <a:gs pos="100000">
                <a:srgbClr val="F8F9FD"/>
              </a:gs>
            </a:gsLst>
            <a:lin ang="0" scaled="1"/>
          </a:gradFill>
          <a:ln w="9525" algn="ctr">
            <a:solidFill>
              <a:srgbClr val="B3BAD4"/>
            </a:solidFill>
            <a:round/>
            <a:headEnd/>
            <a:tailEnd/>
          </a:ln>
        </p:spPr>
        <p:txBody>
          <a:bodyPr lIns="180000" tIns="0" rIns="0" bIns="0" anchor="ctr"/>
          <a:lstStyle/>
          <a:p>
            <a:pPr>
              <a:spcBef>
                <a:spcPct val="40000"/>
              </a:spcBef>
              <a:spcAft>
                <a:spcPct val="20000"/>
              </a:spcAft>
            </a:pPr>
            <a:endParaRPr lang="ru-RU"/>
          </a:p>
        </p:txBody>
      </p:sp>
      <p:sp>
        <p:nvSpPr>
          <p:cNvPr id="268292" name="AutoShape 20"/>
          <p:cNvSpPr>
            <a:spLocks noChangeArrowheads="1"/>
          </p:cNvSpPr>
          <p:nvPr/>
        </p:nvSpPr>
        <p:spPr bwMode="auto">
          <a:xfrm>
            <a:off x="395288" y="1916113"/>
            <a:ext cx="1152525" cy="1512887"/>
          </a:xfrm>
          <a:prstGeom prst="chevron">
            <a:avLst>
              <a:gd name="adj" fmla="val 16806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СВБР</a:t>
            </a:r>
            <a:r>
              <a:rPr lang="ru-RU" sz="1100">
                <a:solidFill>
                  <a:srgbClr val="003274"/>
                </a:solidFill>
              </a:rPr>
              <a:t> </a:t>
            </a:r>
          </a:p>
          <a:p>
            <a:pPr algn="r"/>
            <a:r>
              <a:rPr lang="ru-RU" sz="1100">
                <a:solidFill>
                  <a:srgbClr val="003274"/>
                </a:solidFill>
              </a:rPr>
              <a:t>техпроект</a:t>
            </a:r>
          </a:p>
          <a:p>
            <a:pPr algn="r"/>
            <a:endParaRPr lang="ru-RU" sz="1100">
              <a:solidFill>
                <a:srgbClr val="003274"/>
              </a:solidFill>
            </a:endParaRP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МОХ</a:t>
            </a: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-топливо</a:t>
            </a:r>
          </a:p>
          <a:p>
            <a:pPr algn="r"/>
            <a:r>
              <a:rPr lang="ru-RU" sz="1100">
                <a:solidFill>
                  <a:srgbClr val="003274"/>
                </a:solidFill>
              </a:rPr>
              <a:t>1-ая загрузка</a:t>
            </a:r>
          </a:p>
          <a:p>
            <a:pPr algn="r"/>
            <a:endParaRPr lang="ru-RU" sz="1100">
              <a:solidFill>
                <a:srgbClr val="003274"/>
              </a:solidFill>
            </a:endParaRPr>
          </a:p>
          <a:p>
            <a:pPr algn="r"/>
            <a:endParaRPr lang="ru-RU" sz="1100">
              <a:solidFill>
                <a:srgbClr val="003274"/>
              </a:solidFill>
            </a:endParaRPr>
          </a:p>
          <a:p>
            <a:pPr algn="r"/>
            <a:endParaRPr lang="ru-RU" sz="1100">
              <a:solidFill>
                <a:srgbClr val="003274"/>
              </a:solidFill>
            </a:endParaRPr>
          </a:p>
        </p:txBody>
      </p:sp>
      <p:sp>
        <p:nvSpPr>
          <p:cNvPr id="268293" name="AutoShape 21"/>
          <p:cNvSpPr>
            <a:spLocks noChangeArrowheads="1"/>
          </p:cNvSpPr>
          <p:nvPr/>
        </p:nvSpPr>
        <p:spPr bwMode="auto">
          <a:xfrm>
            <a:off x="2123728" y="1916832"/>
            <a:ext cx="1728787" cy="1512888"/>
          </a:xfrm>
          <a:prstGeom prst="chevron">
            <a:avLst>
              <a:gd name="adj" fmla="val 11893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100" b="1" dirty="0" smtClean="0">
                <a:solidFill>
                  <a:srgbClr val="003274"/>
                </a:solidFill>
              </a:rPr>
              <a:t>Проекты </a:t>
            </a:r>
          </a:p>
          <a:p>
            <a:r>
              <a:rPr lang="ru-RU" sz="1100" b="1" dirty="0" smtClean="0">
                <a:solidFill>
                  <a:srgbClr val="003274"/>
                </a:solidFill>
              </a:rPr>
              <a:t>Брест 300</a:t>
            </a:r>
          </a:p>
          <a:p>
            <a:r>
              <a:rPr lang="ru-RU" sz="1100" b="1" dirty="0" smtClean="0">
                <a:solidFill>
                  <a:srgbClr val="003274"/>
                </a:solidFill>
              </a:rPr>
              <a:t> БН- 1200</a:t>
            </a:r>
          </a:p>
          <a:p>
            <a:r>
              <a:rPr lang="ru-RU" sz="1100" b="1" dirty="0" smtClean="0">
                <a:solidFill>
                  <a:srgbClr val="003274"/>
                </a:solidFill>
              </a:rPr>
              <a:t>Плотное топливо</a:t>
            </a:r>
            <a:endParaRPr lang="ru-RU" sz="1100" dirty="0">
              <a:solidFill>
                <a:srgbClr val="003274"/>
              </a:solidFill>
            </a:endParaRPr>
          </a:p>
        </p:txBody>
      </p:sp>
      <p:sp>
        <p:nvSpPr>
          <p:cNvPr id="268294" name="AutoShape 23"/>
          <p:cNvSpPr>
            <a:spLocks noChangeArrowheads="1"/>
          </p:cNvSpPr>
          <p:nvPr/>
        </p:nvSpPr>
        <p:spPr bwMode="auto">
          <a:xfrm>
            <a:off x="3711575" y="1914525"/>
            <a:ext cx="1223963" cy="1512888"/>
          </a:xfrm>
          <a:prstGeom prst="chevron">
            <a:avLst>
              <a:gd name="adj" fmla="val 15722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r>
              <a:rPr lang="ru-RU" sz="1100" b="1" dirty="0">
                <a:solidFill>
                  <a:srgbClr val="003274"/>
                </a:solidFill>
              </a:rPr>
              <a:t>Сухая </a:t>
            </a:r>
          </a:p>
          <a:p>
            <a:pPr algn="r"/>
            <a:r>
              <a:rPr lang="ru-RU" sz="1100" b="1" dirty="0">
                <a:solidFill>
                  <a:srgbClr val="003274"/>
                </a:solidFill>
              </a:rPr>
              <a:t>переработка </a:t>
            </a:r>
          </a:p>
          <a:p>
            <a:pPr algn="r"/>
            <a:r>
              <a:rPr lang="ru-RU" sz="1000" dirty="0">
                <a:solidFill>
                  <a:srgbClr val="003274"/>
                </a:solidFill>
              </a:rPr>
              <a:t>поли-</a:t>
            </a:r>
          </a:p>
          <a:p>
            <a:pPr algn="r"/>
            <a:r>
              <a:rPr lang="ru-RU" sz="1000" dirty="0" err="1">
                <a:solidFill>
                  <a:srgbClr val="003274"/>
                </a:solidFill>
              </a:rPr>
              <a:t>функцио</a:t>
            </a:r>
            <a:r>
              <a:rPr lang="ru-RU" sz="1000" dirty="0">
                <a:solidFill>
                  <a:srgbClr val="003274"/>
                </a:solidFill>
              </a:rPr>
              <a:t>-</a:t>
            </a:r>
          </a:p>
          <a:p>
            <a:pPr algn="r"/>
            <a:r>
              <a:rPr lang="ru-RU" sz="1000" dirty="0" err="1">
                <a:solidFill>
                  <a:srgbClr val="003274"/>
                </a:solidFill>
              </a:rPr>
              <a:t>нальный</a:t>
            </a:r>
            <a:r>
              <a:rPr lang="ru-RU" sz="1000" dirty="0">
                <a:solidFill>
                  <a:srgbClr val="003274"/>
                </a:solidFill>
              </a:rPr>
              <a:t> </a:t>
            </a:r>
          </a:p>
          <a:p>
            <a:pPr algn="r"/>
            <a:r>
              <a:rPr lang="ru-RU" sz="1000" dirty="0">
                <a:solidFill>
                  <a:srgbClr val="003274"/>
                </a:solidFill>
              </a:rPr>
              <a:t>комплекс</a:t>
            </a:r>
          </a:p>
          <a:p>
            <a:pPr algn="r"/>
            <a:endParaRPr lang="ru-RU" sz="1000" dirty="0">
              <a:solidFill>
                <a:srgbClr val="003274"/>
              </a:solidFill>
            </a:endParaRPr>
          </a:p>
          <a:p>
            <a:pPr algn="r"/>
            <a:endParaRPr lang="ru-RU" sz="1100" dirty="0">
              <a:solidFill>
                <a:srgbClr val="003274"/>
              </a:solidFill>
            </a:endParaRPr>
          </a:p>
        </p:txBody>
      </p:sp>
      <p:sp>
        <p:nvSpPr>
          <p:cNvPr id="268295" name="AutoShape 24"/>
          <p:cNvSpPr>
            <a:spLocks noChangeArrowheads="1"/>
          </p:cNvSpPr>
          <p:nvPr/>
        </p:nvSpPr>
        <p:spPr bwMode="auto">
          <a:xfrm>
            <a:off x="4791075" y="1914525"/>
            <a:ext cx="1293813" cy="1512888"/>
          </a:xfrm>
          <a:prstGeom prst="chevron">
            <a:avLst>
              <a:gd name="adj" fmla="val 14477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1100">
              <a:solidFill>
                <a:srgbClr val="003274"/>
              </a:solidFill>
            </a:endParaRP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Плотное </a:t>
            </a: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топливо</a:t>
            </a:r>
          </a:p>
          <a:p>
            <a:pPr algn="r"/>
            <a:r>
              <a:rPr lang="ru-RU" sz="1100">
                <a:solidFill>
                  <a:srgbClr val="003274"/>
                </a:solidFill>
              </a:rPr>
              <a:t>    проектная </a:t>
            </a:r>
          </a:p>
          <a:p>
            <a:pPr algn="r"/>
            <a:r>
              <a:rPr lang="ru-RU" sz="1100">
                <a:solidFill>
                  <a:srgbClr val="003274"/>
                </a:solidFill>
              </a:rPr>
              <a:t>мощность</a:t>
            </a:r>
          </a:p>
          <a:p>
            <a:pPr algn="r"/>
            <a:endParaRPr lang="ru-RU" sz="1100">
              <a:solidFill>
                <a:srgbClr val="003274"/>
              </a:solidFill>
            </a:endParaRPr>
          </a:p>
        </p:txBody>
      </p:sp>
      <p:sp>
        <p:nvSpPr>
          <p:cNvPr id="268296" name="AutoShape 25"/>
          <p:cNvSpPr>
            <a:spLocks noChangeArrowheads="1"/>
          </p:cNvSpPr>
          <p:nvPr/>
        </p:nvSpPr>
        <p:spPr bwMode="auto">
          <a:xfrm>
            <a:off x="6732588" y="1914525"/>
            <a:ext cx="1403350" cy="1512888"/>
          </a:xfrm>
          <a:prstGeom prst="chevron">
            <a:avLst>
              <a:gd name="adj" fmla="val 13009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Сухая </a:t>
            </a: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переработка </a:t>
            </a: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и удаление  </a:t>
            </a: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РАО </a:t>
            </a:r>
          </a:p>
          <a:p>
            <a:pPr algn="r"/>
            <a:r>
              <a:rPr lang="ru-RU" sz="1100">
                <a:solidFill>
                  <a:srgbClr val="003274"/>
                </a:solidFill>
              </a:rPr>
              <a:t>Исходные</a:t>
            </a:r>
            <a:r>
              <a:rPr lang="ru-RU" sz="1100" b="1">
                <a:solidFill>
                  <a:srgbClr val="003274"/>
                </a:solidFill>
              </a:rPr>
              <a:t> </a:t>
            </a:r>
          </a:p>
          <a:p>
            <a:pPr algn="r"/>
            <a:r>
              <a:rPr lang="ru-RU" sz="1000">
                <a:solidFill>
                  <a:srgbClr val="003274"/>
                </a:solidFill>
              </a:rPr>
              <a:t> данные к </a:t>
            </a:r>
          </a:p>
          <a:p>
            <a:pPr algn="r"/>
            <a:r>
              <a:rPr lang="ru-RU" sz="1000">
                <a:solidFill>
                  <a:srgbClr val="003274"/>
                </a:solidFill>
              </a:rPr>
              <a:t>промышленным </a:t>
            </a:r>
          </a:p>
          <a:p>
            <a:pPr algn="r"/>
            <a:r>
              <a:rPr lang="ru-RU" sz="1000">
                <a:solidFill>
                  <a:srgbClr val="003274"/>
                </a:solidFill>
              </a:rPr>
              <a:t>комплексам </a:t>
            </a:r>
          </a:p>
          <a:p>
            <a:pPr algn="r"/>
            <a:endParaRPr lang="ru-RU" sz="1000">
              <a:solidFill>
                <a:srgbClr val="003274"/>
              </a:solidFill>
            </a:endParaRPr>
          </a:p>
          <a:p>
            <a:pPr algn="r"/>
            <a:endParaRPr lang="ru-RU" sz="1100">
              <a:solidFill>
                <a:srgbClr val="003274"/>
              </a:solidFill>
            </a:endParaRPr>
          </a:p>
        </p:txBody>
      </p:sp>
      <p:sp>
        <p:nvSpPr>
          <p:cNvPr id="268297" name="AutoShape 26"/>
          <p:cNvSpPr>
            <a:spLocks noChangeArrowheads="1"/>
          </p:cNvSpPr>
          <p:nvPr/>
        </p:nvSpPr>
        <p:spPr bwMode="auto">
          <a:xfrm>
            <a:off x="5940425" y="1914525"/>
            <a:ext cx="936625" cy="1512888"/>
          </a:xfrm>
          <a:prstGeom prst="chevron">
            <a:avLst>
              <a:gd name="adj" fmla="val 21356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СВБР </a:t>
            </a:r>
          </a:p>
          <a:p>
            <a:pPr algn="r"/>
            <a:r>
              <a:rPr lang="ru-RU" sz="1000">
                <a:solidFill>
                  <a:srgbClr val="003274"/>
                </a:solidFill>
              </a:rPr>
              <a:t>прототип</a:t>
            </a:r>
          </a:p>
          <a:p>
            <a:pPr algn="r"/>
            <a:endParaRPr lang="ru-RU" sz="1000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r>
              <a:rPr lang="ru-RU" sz="1100" b="1">
                <a:solidFill>
                  <a:srgbClr val="003274"/>
                </a:solidFill>
              </a:rPr>
              <a:t>БРЕСТ </a:t>
            </a:r>
          </a:p>
          <a:p>
            <a:pPr algn="r"/>
            <a:r>
              <a:rPr lang="ru-RU" sz="1000">
                <a:solidFill>
                  <a:srgbClr val="003274"/>
                </a:solidFill>
              </a:rPr>
              <a:t>прототип</a:t>
            </a:r>
          </a:p>
          <a:p>
            <a:pPr algn="r"/>
            <a:endParaRPr lang="ru-RU" sz="1000">
              <a:solidFill>
                <a:srgbClr val="003274"/>
              </a:solidFill>
            </a:endParaRPr>
          </a:p>
          <a:p>
            <a:pPr algn="r"/>
            <a:endParaRPr lang="ru-RU" sz="1100">
              <a:solidFill>
                <a:srgbClr val="003274"/>
              </a:solidFill>
            </a:endParaRPr>
          </a:p>
        </p:txBody>
      </p:sp>
      <p:sp>
        <p:nvSpPr>
          <p:cNvPr id="268298" name="AutoShape 27"/>
          <p:cNvSpPr>
            <a:spLocks noChangeArrowheads="1"/>
          </p:cNvSpPr>
          <p:nvPr/>
        </p:nvSpPr>
        <p:spPr bwMode="auto">
          <a:xfrm>
            <a:off x="611188" y="1701800"/>
            <a:ext cx="647700" cy="2889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274"/>
              </a:gs>
              <a:gs pos="100000">
                <a:srgbClr val="001C41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>
            <a:outerShdw dist="17961" dir="2700000" algn="ctr" rotWithShape="0">
              <a:schemeClr val="hlink"/>
            </a:outerShdw>
          </a:effectLst>
        </p:spPr>
        <p:txBody>
          <a:bodyPr lIns="90000" tIns="0" rIns="0" bIns="0" anchor="ctr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ru-RU" sz="1600" b="1">
                <a:solidFill>
                  <a:srgbClr val="FFFFFF"/>
                </a:solidFill>
              </a:rPr>
              <a:t>2013</a:t>
            </a:r>
          </a:p>
        </p:txBody>
      </p:sp>
      <p:sp>
        <p:nvSpPr>
          <p:cNvPr id="268299" name="AutoShape 28"/>
          <p:cNvSpPr>
            <a:spLocks noChangeArrowheads="1"/>
          </p:cNvSpPr>
          <p:nvPr/>
        </p:nvSpPr>
        <p:spPr bwMode="auto">
          <a:xfrm>
            <a:off x="4864100" y="1698625"/>
            <a:ext cx="788020" cy="29021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274"/>
              </a:gs>
              <a:gs pos="100000">
                <a:srgbClr val="001C41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>
            <a:outerShdw dist="17961" dir="2700000" algn="ctr" rotWithShape="0">
              <a:schemeClr val="hlink"/>
            </a:outerShdw>
          </a:effectLst>
        </p:spPr>
        <p:txBody>
          <a:bodyPr lIns="90000" tIns="0" rIns="0" bIns="0" anchor="ctr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en-US" sz="1600" b="1" dirty="0" smtClean="0">
                <a:solidFill>
                  <a:srgbClr val="FFFFFF"/>
                </a:solidFill>
              </a:rPr>
              <a:t>&gt;</a:t>
            </a:r>
            <a:r>
              <a:rPr lang="ru-RU" sz="1600" b="1" dirty="0" smtClean="0">
                <a:solidFill>
                  <a:srgbClr val="FFFFFF"/>
                </a:solidFill>
              </a:rPr>
              <a:t>2018</a:t>
            </a:r>
            <a:endParaRPr lang="ru-RU" sz="1600" b="1" dirty="0">
              <a:solidFill>
                <a:srgbClr val="FFFFFF"/>
              </a:solidFill>
            </a:endParaRPr>
          </a:p>
        </p:txBody>
      </p:sp>
      <p:sp>
        <p:nvSpPr>
          <p:cNvPr id="268300" name="AutoShape 29"/>
          <p:cNvSpPr>
            <a:spLocks noChangeArrowheads="1"/>
          </p:cNvSpPr>
          <p:nvPr/>
        </p:nvSpPr>
        <p:spPr bwMode="auto">
          <a:xfrm>
            <a:off x="3927475" y="1698625"/>
            <a:ext cx="647700" cy="2889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274"/>
              </a:gs>
              <a:gs pos="100000">
                <a:srgbClr val="001C41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>
            <a:outerShdw dist="17961" dir="2700000" algn="ctr" rotWithShape="0">
              <a:schemeClr val="hlink"/>
            </a:outerShdw>
          </a:effectLst>
        </p:spPr>
        <p:txBody>
          <a:bodyPr lIns="90000" tIns="0" rIns="0" bIns="0" anchor="ctr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ru-RU" sz="1600" b="1">
                <a:solidFill>
                  <a:srgbClr val="FFFFFF"/>
                </a:solidFill>
              </a:rPr>
              <a:t>2017</a:t>
            </a:r>
          </a:p>
        </p:txBody>
      </p:sp>
      <p:sp>
        <p:nvSpPr>
          <p:cNvPr id="268302" name="AutoShape 32"/>
          <p:cNvSpPr>
            <a:spLocks noChangeArrowheads="1"/>
          </p:cNvSpPr>
          <p:nvPr/>
        </p:nvSpPr>
        <p:spPr bwMode="auto">
          <a:xfrm>
            <a:off x="6013450" y="1698625"/>
            <a:ext cx="790798" cy="29021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274"/>
              </a:gs>
              <a:gs pos="100000">
                <a:srgbClr val="001C41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>
            <a:outerShdw dist="17961" dir="2700000" algn="ctr" rotWithShape="0">
              <a:schemeClr val="hlink"/>
            </a:outerShdw>
          </a:effectLst>
        </p:spPr>
        <p:txBody>
          <a:bodyPr lIns="90000" tIns="0" rIns="0" bIns="0" anchor="ctr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en-US" sz="1600" b="1" dirty="0" smtClean="0">
                <a:solidFill>
                  <a:srgbClr val="FFFFFF"/>
                </a:solidFill>
              </a:rPr>
              <a:t>&gt;</a:t>
            </a:r>
            <a:r>
              <a:rPr lang="ru-RU" sz="1600" b="1" dirty="0" smtClean="0">
                <a:solidFill>
                  <a:srgbClr val="FFFFFF"/>
                </a:solidFill>
              </a:rPr>
              <a:t>2019</a:t>
            </a:r>
            <a:endParaRPr lang="ru-RU" sz="1600" b="1" dirty="0">
              <a:solidFill>
                <a:srgbClr val="FFFFFF"/>
              </a:solidFill>
            </a:endParaRPr>
          </a:p>
        </p:txBody>
      </p:sp>
      <p:sp>
        <p:nvSpPr>
          <p:cNvPr id="268303" name="AutoShape 33"/>
          <p:cNvSpPr>
            <a:spLocks noChangeArrowheads="1"/>
          </p:cNvSpPr>
          <p:nvPr/>
        </p:nvSpPr>
        <p:spPr bwMode="auto">
          <a:xfrm>
            <a:off x="7020272" y="1698625"/>
            <a:ext cx="718791" cy="29021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274"/>
              </a:gs>
              <a:gs pos="100000">
                <a:srgbClr val="001C41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>
            <a:outerShdw dist="17961" dir="2700000" algn="ctr" rotWithShape="0">
              <a:schemeClr val="hlink"/>
            </a:outerShdw>
          </a:effectLst>
        </p:spPr>
        <p:txBody>
          <a:bodyPr lIns="90000" tIns="0" rIns="0" bIns="0" anchor="ctr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en-US" sz="1600" b="1" dirty="0" smtClean="0">
                <a:solidFill>
                  <a:srgbClr val="FFFFFF"/>
                </a:solidFill>
              </a:rPr>
              <a:t>&gt;</a:t>
            </a:r>
            <a:r>
              <a:rPr lang="ru-RU" sz="1600" b="1" dirty="0" smtClean="0">
                <a:solidFill>
                  <a:srgbClr val="FFFFFF"/>
                </a:solidFill>
              </a:rPr>
              <a:t>2020</a:t>
            </a:r>
            <a:endParaRPr lang="ru-RU" sz="1600" b="1" dirty="0">
              <a:solidFill>
                <a:srgbClr val="FFFFFF"/>
              </a:solidFill>
            </a:endParaRPr>
          </a:p>
        </p:txBody>
      </p:sp>
      <p:sp>
        <p:nvSpPr>
          <p:cNvPr id="268304" name="AutoShape 34"/>
          <p:cNvSpPr>
            <a:spLocks noChangeArrowheads="1"/>
          </p:cNvSpPr>
          <p:nvPr/>
        </p:nvSpPr>
        <p:spPr bwMode="auto">
          <a:xfrm>
            <a:off x="7993063" y="1916113"/>
            <a:ext cx="936625" cy="1512887"/>
          </a:xfrm>
          <a:prstGeom prst="chevron">
            <a:avLst>
              <a:gd name="adj" fmla="val 21356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100" b="1">
              <a:solidFill>
                <a:srgbClr val="003274"/>
              </a:solidFill>
            </a:endParaRPr>
          </a:p>
          <a:p>
            <a:pPr algn="r"/>
            <a:endParaRPr lang="ru-RU" sz="1000">
              <a:solidFill>
                <a:srgbClr val="003274"/>
              </a:solidFill>
            </a:endParaRPr>
          </a:p>
          <a:p>
            <a:pPr algn="r"/>
            <a:endParaRPr lang="ru-RU" sz="1000">
              <a:solidFill>
                <a:srgbClr val="003274"/>
              </a:solidFill>
            </a:endParaRPr>
          </a:p>
          <a:p>
            <a:pPr algn="r"/>
            <a:endParaRPr lang="ru-RU" sz="1100">
              <a:solidFill>
                <a:srgbClr val="003274"/>
              </a:solidFill>
            </a:endParaRPr>
          </a:p>
        </p:txBody>
      </p:sp>
      <p:sp>
        <p:nvSpPr>
          <p:cNvPr id="268306" name="AutoShape 36"/>
          <p:cNvSpPr>
            <a:spLocks noChangeArrowheads="1"/>
          </p:cNvSpPr>
          <p:nvPr/>
        </p:nvSpPr>
        <p:spPr bwMode="auto">
          <a:xfrm>
            <a:off x="2627784" y="1700808"/>
            <a:ext cx="647700" cy="2889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274"/>
              </a:gs>
              <a:gs pos="100000">
                <a:srgbClr val="001C41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>
            <a:outerShdw dist="17961" dir="2700000" algn="ctr" rotWithShape="0">
              <a:schemeClr val="hlink"/>
            </a:outerShdw>
          </a:effectLst>
        </p:spPr>
        <p:txBody>
          <a:bodyPr lIns="90000" tIns="0" rIns="0" bIns="0" anchor="ctr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ru-RU" sz="1600" b="1" dirty="0" smtClean="0">
                <a:solidFill>
                  <a:srgbClr val="FFFFFF"/>
                </a:solidFill>
              </a:rPr>
              <a:t>201</a:t>
            </a:r>
            <a:r>
              <a:rPr lang="en-US" sz="1600" b="1" dirty="0" smtClean="0">
                <a:solidFill>
                  <a:srgbClr val="FFFFFF"/>
                </a:solidFill>
              </a:rPr>
              <a:t>6</a:t>
            </a:r>
            <a:endParaRPr lang="ru-RU" sz="1600" b="1" dirty="0">
              <a:solidFill>
                <a:srgbClr val="FFFFFF"/>
              </a:solidFill>
            </a:endParaRPr>
          </a:p>
        </p:txBody>
      </p:sp>
      <p:sp>
        <p:nvSpPr>
          <p:cNvPr id="268307" name="Text Box 38"/>
          <p:cNvSpPr txBox="1">
            <a:spLocks noChangeArrowheads="1"/>
          </p:cNvSpPr>
          <p:nvPr/>
        </p:nvSpPr>
        <p:spPr bwMode="auto">
          <a:xfrm>
            <a:off x="250825" y="4005263"/>
            <a:ext cx="869632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1C4C6F"/>
                </a:solidFill>
              </a:rPr>
              <a:t>Основные технологии ЗЯТЦ запланировано представить на опытных образцах и доказать экономическую и экологическую эффективность и безопасность предлагаемых технологий до 2021 года.</a:t>
            </a:r>
          </a:p>
          <a:p>
            <a:pPr algn="just"/>
            <a:endParaRPr lang="ru-RU" b="1" dirty="0">
              <a:solidFill>
                <a:srgbClr val="1C4C6F"/>
              </a:solidFill>
            </a:endParaRPr>
          </a:p>
          <a:p>
            <a:pPr algn="just"/>
            <a:r>
              <a:rPr lang="ru-RU" b="1" dirty="0">
                <a:solidFill>
                  <a:srgbClr val="1C4C6F"/>
                </a:solidFill>
              </a:rPr>
              <a:t>Демонстрация </a:t>
            </a:r>
            <a:r>
              <a:rPr lang="ru-RU" b="1" dirty="0" err="1">
                <a:solidFill>
                  <a:srgbClr val="1C4C6F"/>
                </a:solidFill>
              </a:rPr>
              <a:t>масштабируемости</a:t>
            </a:r>
            <a:r>
              <a:rPr lang="ru-RU" b="1" dirty="0">
                <a:solidFill>
                  <a:srgbClr val="1C4C6F"/>
                </a:solidFill>
              </a:rPr>
              <a:t> полученных технологий и реализация </a:t>
            </a:r>
            <a:r>
              <a:rPr lang="ru-RU" b="1" dirty="0" err="1">
                <a:solidFill>
                  <a:srgbClr val="1C4C6F"/>
                </a:solidFill>
              </a:rPr>
              <a:t>полнопромышленного</a:t>
            </a:r>
            <a:r>
              <a:rPr lang="ru-RU" b="1" dirty="0">
                <a:solidFill>
                  <a:srgbClr val="1C4C6F"/>
                </a:solidFill>
              </a:rPr>
              <a:t> замкнутого ядерного топливного цикла возможна только после 2020-30 годов после </a:t>
            </a:r>
            <a:r>
              <a:rPr lang="ru-RU" b="1" dirty="0" smtClean="0">
                <a:solidFill>
                  <a:srgbClr val="1C4C6F"/>
                </a:solidFill>
              </a:rPr>
              <a:t>завершения всех НИОКР и исследований на ОДЭК</a:t>
            </a:r>
            <a:endParaRPr lang="ru-RU" b="1" dirty="0">
              <a:solidFill>
                <a:srgbClr val="1C4C6F"/>
              </a:solidFill>
            </a:endParaRPr>
          </a:p>
        </p:txBody>
      </p:sp>
      <p:sp>
        <p:nvSpPr>
          <p:cNvPr id="268308" name="AutoShape 37"/>
          <p:cNvSpPr>
            <a:spLocks noChangeArrowheads="1"/>
          </p:cNvSpPr>
          <p:nvPr/>
        </p:nvSpPr>
        <p:spPr bwMode="auto">
          <a:xfrm>
            <a:off x="8102600" y="1911350"/>
            <a:ext cx="862013" cy="1512888"/>
          </a:xfrm>
          <a:prstGeom prst="chevron">
            <a:avLst>
              <a:gd name="adj" fmla="val 21324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r>
              <a:rPr lang="ru-RU" sz="1100" b="1" dirty="0">
                <a:solidFill>
                  <a:srgbClr val="003274"/>
                </a:solidFill>
              </a:rPr>
              <a:t>               </a:t>
            </a: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r>
              <a:rPr lang="ru-RU" sz="1100" b="1" dirty="0">
                <a:solidFill>
                  <a:srgbClr val="003274"/>
                </a:solidFill>
              </a:rPr>
              <a:t>БН-1200 </a:t>
            </a:r>
          </a:p>
          <a:p>
            <a:pPr algn="r"/>
            <a:endParaRPr lang="ru-RU" sz="1000" dirty="0">
              <a:solidFill>
                <a:srgbClr val="003274"/>
              </a:solidFill>
            </a:endParaRPr>
          </a:p>
          <a:p>
            <a:pPr algn="r"/>
            <a:endParaRPr lang="ru-RU" sz="1000" dirty="0">
              <a:solidFill>
                <a:srgbClr val="003274"/>
              </a:solidFill>
            </a:endParaRPr>
          </a:p>
          <a:p>
            <a:pPr algn="r"/>
            <a:endParaRPr lang="ru-RU" sz="1100" dirty="0">
              <a:solidFill>
                <a:srgbClr val="003274"/>
              </a:solidFill>
            </a:endParaRPr>
          </a:p>
        </p:txBody>
      </p:sp>
      <p:sp>
        <p:nvSpPr>
          <p:cNvPr id="268309" name="AutoShape 35"/>
          <p:cNvSpPr>
            <a:spLocks noChangeArrowheads="1"/>
          </p:cNvSpPr>
          <p:nvPr/>
        </p:nvSpPr>
        <p:spPr bwMode="auto">
          <a:xfrm>
            <a:off x="8099424" y="1700213"/>
            <a:ext cx="721047" cy="28862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274"/>
              </a:gs>
              <a:gs pos="100000">
                <a:srgbClr val="001C41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>
            <a:outerShdw dist="17961" dir="2700000" algn="ctr" rotWithShape="0">
              <a:schemeClr val="hlink"/>
            </a:outerShdw>
          </a:effectLst>
        </p:spPr>
        <p:txBody>
          <a:bodyPr lIns="90000" tIns="0" rIns="0" bIns="0" anchor="ctr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en-US" sz="1600" b="1" dirty="0">
                <a:solidFill>
                  <a:srgbClr val="FFFFFF"/>
                </a:solidFill>
              </a:rPr>
              <a:t>&gt;</a:t>
            </a:r>
            <a:r>
              <a:rPr lang="ru-RU" sz="1600" b="1" dirty="0" smtClean="0">
                <a:solidFill>
                  <a:srgbClr val="FFFFFF"/>
                </a:solidFill>
              </a:rPr>
              <a:t>2021</a:t>
            </a:r>
            <a:endParaRPr lang="ru-RU" sz="1600" b="1" dirty="0">
              <a:solidFill>
                <a:srgbClr val="FFFFFF"/>
              </a:solidFill>
            </a:endParaRPr>
          </a:p>
        </p:txBody>
      </p:sp>
      <p:sp>
        <p:nvSpPr>
          <p:cNvPr id="268310" name="Номер слайда 2"/>
          <p:cNvSpPr txBox="1">
            <a:spLocks noGrp="1"/>
          </p:cNvSpPr>
          <p:nvPr/>
        </p:nvSpPr>
        <p:spPr bwMode="auto">
          <a:xfrm>
            <a:off x="8316913" y="6381750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algn="r"/>
            <a:fld id="{D02F0FC5-BA30-4B38-AB57-3B4B80E2EBCF}" type="slidenum">
              <a:rPr lang="ru-RU" sz="2200" b="1">
                <a:solidFill>
                  <a:srgbClr val="003274"/>
                </a:solidFill>
              </a:rPr>
              <a:pPr algn="r"/>
              <a:t>8</a:t>
            </a:fld>
            <a:endParaRPr lang="ru-RU" sz="2200" b="1">
              <a:solidFill>
                <a:srgbClr val="003274"/>
              </a:solidFill>
            </a:endParaRPr>
          </a:p>
        </p:txBody>
      </p:sp>
      <p:sp>
        <p:nvSpPr>
          <p:cNvPr id="268305" name="AutoShape 37"/>
          <p:cNvSpPr>
            <a:spLocks noChangeArrowheads="1"/>
          </p:cNvSpPr>
          <p:nvPr/>
        </p:nvSpPr>
        <p:spPr bwMode="auto">
          <a:xfrm>
            <a:off x="1403648" y="1916832"/>
            <a:ext cx="792088" cy="1512887"/>
          </a:xfrm>
          <a:prstGeom prst="chevron">
            <a:avLst>
              <a:gd name="adj" fmla="val 21324"/>
            </a:avLst>
          </a:prstGeom>
          <a:solidFill>
            <a:srgbClr val="B2D4E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endParaRPr lang="ru-RU" sz="1100" b="1" dirty="0">
              <a:solidFill>
                <a:srgbClr val="003274"/>
              </a:solidFill>
            </a:endParaRPr>
          </a:p>
          <a:p>
            <a:pPr algn="r"/>
            <a:r>
              <a:rPr lang="ru-RU" sz="1100" b="1" dirty="0">
                <a:solidFill>
                  <a:srgbClr val="003274"/>
                </a:solidFill>
              </a:rPr>
              <a:t>БН-800 </a:t>
            </a:r>
          </a:p>
          <a:p>
            <a:pPr algn="r"/>
            <a:endParaRPr lang="ru-RU" sz="1000" dirty="0">
              <a:solidFill>
                <a:srgbClr val="003274"/>
              </a:solidFill>
            </a:endParaRPr>
          </a:p>
          <a:p>
            <a:pPr algn="r"/>
            <a:endParaRPr lang="ru-RU" sz="1000" dirty="0">
              <a:solidFill>
                <a:srgbClr val="003274"/>
              </a:solidFill>
            </a:endParaRPr>
          </a:p>
          <a:p>
            <a:pPr algn="r"/>
            <a:endParaRPr lang="ru-RU" sz="1100" dirty="0">
              <a:solidFill>
                <a:srgbClr val="003274"/>
              </a:solidFill>
            </a:endParaRPr>
          </a:p>
        </p:txBody>
      </p:sp>
      <p:sp>
        <p:nvSpPr>
          <p:cNvPr id="268301" name="AutoShape 31"/>
          <p:cNvSpPr>
            <a:spLocks noChangeArrowheads="1"/>
          </p:cNvSpPr>
          <p:nvPr/>
        </p:nvSpPr>
        <p:spPr bwMode="auto">
          <a:xfrm>
            <a:off x="1403648" y="1700808"/>
            <a:ext cx="647700" cy="2889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274"/>
              </a:gs>
              <a:gs pos="100000">
                <a:srgbClr val="001C41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>
            <a:outerShdw dist="17961" dir="2700000" algn="ctr" rotWithShape="0">
              <a:schemeClr val="hlink"/>
            </a:outerShdw>
          </a:effectLst>
        </p:spPr>
        <p:txBody>
          <a:bodyPr lIns="90000" tIns="0" rIns="0" bIns="0" anchor="ctr"/>
          <a:lstStyle/>
          <a:p>
            <a:pPr>
              <a:lnSpc>
                <a:spcPct val="110000"/>
              </a:lnSpc>
              <a:spcBef>
                <a:spcPct val="40000"/>
              </a:spcBef>
              <a:spcAft>
                <a:spcPct val="20000"/>
              </a:spcAft>
            </a:pPr>
            <a:r>
              <a:rPr lang="ru-RU" sz="1600" b="1" dirty="0" smtClean="0">
                <a:solidFill>
                  <a:srgbClr val="FFFFFF"/>
                </a:solidFill>
              </a:rPr>
              <a:t>201</a:t>
            </a:r>
            <a:r>
              <a:rPr lang="en-US" sz="1600" b="1" dirty="0" smtClean="0">
                <a:solidFill>
                  <a:srgbClr val="FFFFFF"/>
                </a:solidFill>
              </a:rPr>
              <a:t>5</a:t>
            </a:r>
            <a:endParaRPr lang="ru-RU" sz="16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7928"/>
            <a:ext cx="8497887" cy="812800"/>
          </a:xfrm>
        </p:spPr>
        <p:txBody>
          <a:bodyPr/>
          <a:lstStyle/>
          <a:p>
            <a:pPr algn="ctr">
              <a:defRPr/>
            </a:pPr>
            <a:r>
              <a:rPr lang="ru-RU" sz="2000" dirty="0" smtClean="0"/>
              <a:t>Кто требуется – позиция заказчиков (ЦО проекта «Прорыв»)</a:t>
            </a:r>
            <a:endParaRPr lang="ru-RU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463874" name="Номер слайда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48A1BD-2128-4A16-AEF6-5901D694C7BF}" type="slidenum">
              <a:rPr lang="ru-RU" smtClean="0">
                <a:solidFill>
                  <a:srgbClr val="3333C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smtClean="0">
              <a:solidFill>
                <a:srgbClr val="33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735" y="1350198"/>
            <a:ext cx="6800561" cy="4455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300"/>
              </a:spcAft>
            </a:pPr>
            <a:r>
              <a:rPr lang="ru-RU" sz="1600" b="1" dirty="0" smtClean="0">
                <a:solidFill>
                  <a:srgbClr val="414142"/>
                </a:solidFill>
              </a:rPr>
              <a:t>Физика </a:t>
            </a:r>
            <a:r>
              <a:rPr lang="ru-RU" sz="1600" dirty="0" smtClean="0">
                <a:solidFill>
                  <a:srgbClr val="414142"/>
                </a:solidFill>
              </a:rPr>
              <a:t>(ядерная физика, атомная энергетика).</a:t>
            </a:r>
          </a:p>
          <a:p>
            <a:pPr algn="just">
              <a:spcAft>
                <a:spcPts val="300"/>
              </a:spcAft>
            </a:pPr>
            <a:r>
              <a:rPr lang="ru-RU" sz="1600" b="1" dirty="0" smtClean="0">
                <a:solidFill>
                  <a:srgbClr val="414142"/>
                </a:solidFill>
              </a:rPr>
              <a:t>Материаловедение.</a:t>
            </a:r>
          </a:p>
          <a:p>
            <a:pPr algn="just">
              <a:spcAft>
                <a:spcPts val="300"/>
              </a:spcAft>
            </a:pPr>
            <a:r>
              <a:rPr lang="ru-RU" sz="1600" b="1" dirty="0" smtClean="0">
                <a:solidFill>
                  <a:srgbClr val="414142"/>
                </a:solidFill>
              </a:rPr>
              <a:t>Радиохимия</a:t>
            </a:r>
            <a:r>
              <a:rPr lang="ru-RU" sz="1600" b="1" dirty="0">
                <a:solidFill>
                  <a:srgbClr val="414142"/>
                </a:solidFill>
              </a:rPr>
              <a:t>, </a:t>
            </a:r>
            <a:r>
              <a:rPr lang="ru-RU" sz="1600" b="1" dirty="0" err="1">
                <a:solidFill>
                  <a:srgbClr val="414142"/>
                </a:solidFill>
              </a:rPr>
              <a:t>пирохимия</a:t>
            </a:r>
            <a:r>
              <a:rPr lang="ru-RU" sz="1600" dirty="0">
                <a:solidFill>
                  <a:srgbClr val="414142"/>
                </a:solidFill>
              </a:rPr>
              <a:t>.</a:t>
            </a:r>
          </a:p>
          <a:p>
            <a:pPr algn="just">
              <a:spcAft>
                <a:spcPts val="300"/>
              </a:spcAft>
            </a:pPr>
            <a:r>
              <a:rPr lang="ru-RU" sz="1600" dirty="0" smtClean="0">
                <a:solidFill>
                  <a:srgbClr val="414142"/>
                </a:solidFill>
              </a:rPr>
              <a:t>Химия (электрохимия, процессы и аппараты, моделирование).</a:t>
            </a:r>
          </a:p>
          <a:p>
            <a:pPr algn="just">
              <a:spcAft>
                <a:spcPts val="300"/>
              </a:spcAft>
            </a:pPr>
            <a:r>
              <a:rPr lang="ru-RU" sz="1600" dirty="0" smtClean="0">
                <a:solidFill>
                  <a:srgbClr val="414142"/>
                </a:solidFill>
              </a:rPr>
              <a:t>Технология цветных, редких и радиоактивных металлов.</a:t>
            </a:r>
          </a:p>
          <a:p>
            <a:pPr algn="just">
              <a:spcAft>
                <a:spcPts val="300"/>
              </a:spcAft>
            </a:pPr>
            <a:r>
              <a:rPr lang="ru-RU" sz="1600" b="1" dirty="0" smtClean="0">
                <a:solidFill>
                  <a:srgbClr val="414142"/>
                </a:solidFill>
              </a:rPr>
              <a:t>Топливо.</a:t>
            </a:r>
            <a:endParaRPr lang="ru-RU" sz="1600" b="1" dirty="0">
              <a:solidFill>
                <a:srgbClr val="414142"/>
              </a:solidFill>
            </a:endParaRPr>
          </a:p>
          <a:p>
            <a:pPr algn="just">
              <a:spcAft>
                <a:spcPts val="300"/>
              </a:spcAft>
            </a:pPr>
            <a:r>
              <a:rPr lang="ru-RU" sz="1600" dirty="0" smtClean="0">
                <a:solidFill>
                  <a:srgbClr val="414142"/>
                </a:solidFill>
              </a:rPr>
              <a:t>Специалисты </a:t>
            </a:r>
            <a:r>
              <a:rPr lang="ru-RU" sz="1600" dirty="0">
                <a:solidFill>
                  <a:srgbClr val="414142"/>
                </a:solidFill>
              </a:rPr>
              <a:t>по </a:t>
            </a:r>
            <a:r>
              <a:rPr lang="ru-RU" sz="1600" b="1" dirty="0">
                <a:solidFill>
                  <a:srgbClr val="414142"/>
                </a:solidFill>
              </a:rPr>
              <a:t>жидкометаллическим средам</a:t>
            </a:r>
            <a:r>
              <a:rPr lang="ru-RU" sz="1600" dirty="0" smtClean="0">
                <a:solidFill>
                  <a:srgbClr val="414142"/>
                </a:solidFill>
              </a:rPr>
              <a:t>.</a:t>
            </a:r>
          </a:p>
          <a:p>
            <a:pPr algn="just">
              <a:spcAft>
                <a:spcPts val="300"/>
              </a:spcAft>
            </a:pPr>
            <a:r>
              <a:rPr lang="ru-RU" sz="1600" dirty="0" smtClean="0">
                <a:solidFill>
                  <a:srgbClr val="414142"/>
                </a:solidFill>
              </a:rPr>
              <a:t>Специалисты </a:t>
            </a:r>
            <a:r>
              <a:rPr lang="ru-RU" sz="1600" dirty="0">
                <a:solidFill>
                  <a:srgbClr val="414142"/>
                </a:solidFill>
              </a:rPr>
              <a:t>по </a:t>
            </a:r>
            <a:r>
              <a:rPr lang="ru-RU" sz="1600" b="1" dirty="0">
                <a:solidFill>
                  <a:srgbClr val="414142"/>
                </a:solidFill>
              </a:rPr>
              <a:t>коррозии и способам защиты.</a:t>
            </a:r>
            <a:endParaRPr lang="ru-RU" sz="1600" dirty="0" smtClean="0">
              <a:solidFill>
                <a:srgbClr val="414142"/>
              </a:solidFill>
            </a:endParaRPr>
          </a:p>
          <a:p>
            <a:pPr algn="just">
              <a:spcAft>
                <a:spcPts val="300"/>
              </a:spcAft>
            </a:pPr>
            <a:r>
              <a:rPr lang="ru-RU" sz="1600" b="1" dirty="0" smtClean="0">
                <a:solidFill>
                  <a:srgbClr val="414142"/>
                </a:solidFill>
              </a:rPr>
              <a:t>Современное моделирование. Коды. </a:t>
            </a:r>
            <a:r>
              <a:rPr lang="ru-RU" sz="1600" dirty="0" smtClean="0">
                <a:solidFill>
                  <a:srgbClr val="414142"/>
                </a:solidFill>
              </a:rPr>
              <a:t>Суперкомпьютерные вычисления.</a:t>
            </a:r>
            <a:endParaRPr lang="ru-RU" sz="1600" dirty="0">
              <a:solidFill>
                <a:srgbClr val="414142"/>
              </a:solidFill>
            </a:endParaRPr>
          </a:p>
          <a:p>
            <a:pPr algn="just">
              <a:spcAft>
                <a:spcPts val="300"/>
              </a:spcAft>
            </a:pPr>
            <a:r>
              <a:rPr lang="ru-RU" sz="1600" dirty="0" smtClean="0">
                <a:solidFill>
                  <a:srgbClr val="414142"/>
                </a:solidFill>
              </a:rPr>
              <a:t>IT-технологии на всех этапах жизненного цикла.</a:t>
            </a:r>
          </a:p>
          <a:p>
            <a:pPr algn="just">
              <a:spcAft>
                <a:spcPts val="300"/>
              </a:spcAft>
            </a:pPr>
            <a:r>
              <a:rPr lang="ru-RU" sz="1600" b="1" dirty="0" smtClean="0">
                <a:solidFill>
                  <a:srgbClr val="414142"/>
                </a:solidFill>
              </a:rPr>
              <a:t>Конструирование </a:t>
            </a:r>
            <a:r>
              <a:rPr lang="ru-RU" sz="1600" b="1" dirty="0">
                <a:solidFill>
                  <a:srgbClr val="414142"/>
                </a:solidFill>
              </a:rPr>
              <a:t>РУ</a:t>
            </a:r>
            <a:r>
              <a:rPr lang="ru-RU" sz="1600" dirty="0">
                <a:solidFill>
                  <a:srgbClr val="414142"/>
                </a:solidFill>
              </a:rPr>
              <a:t>, оборудования и систем реакторных установок; оборудования и систем ядерного топливного цикла; систем управления РУ различного </a:t>
            </a:r>
            <a:r>
              <a:rPr lang="ru-RU" sz="1600" dirty="0" smtClean="0">
                <a:solidFill>
                  <a:srgbClr val="414142"/>
                </a:solidFill>
              </a:rPr>
              <a:t>типа. Проектанты </a:t>
            </a:r>
            <a:r>
              <a:rPr lang="ru-RU" sz="1600" dirty="0">
                <a:solidFill>
                  <a:srgbClr val="414142"/>
                </a:solidFill>
              </a:rPr>
              <a:t>по </a:t>
            </a:r>
            <a:r>
              <a:rPr lang="ru-RU" sz="1600" dirty="0" err="1">
                <a:solidFill>
                  <a:srgbClr val="414142"/>
                </a:solidFill>
              </a:rPr>
              <a:t>обликовому</a:t>
            </a:r>
            <a:r>
              <a:rPr lang="ru-RU" sz="1600" dirty="0">
                <a:solidFill>
                  <a:srgbClr val="414142"/>
                </a:solidFill>
              </a:rPr>
              <a:t>  </a:t>
            </a:r>
            <a:r>
              <a:rPr lang="ru-RU" sz="1600" dirty="0" smtClean="0">
                <a:solidFill>
                  <a:srgbClr val="414142"/>
                </a:solidFill>
              </a:rPr>
              <a:t>проектированию.</a:t>
            </a:r>
          </a:p>
          <a:p>
            <a:pPr algn="just">
              <a:spcAft>
                <a:spcPts val="300"/>
              </a:spcAft>
            </a:pPr>
            <a:r>
              <a:rPr lang="ru-RU" sz="1600" dirty="0" smtClean="0">
                <a:solidFill>
                  <a:srgbClr val="414142"/>
                </a:solidFill>
              </a:rPr>
              <a:t>Экономика</a:t>
            </a:r>
            <a:r>
              <a:rPr lang="ru-RU" sz="1600" dirty="0">
                <a:solidFill>
                  <a:srgbClr val="414142"/>
                </a:solidFill>
              </a:rPr>
              <a:t>. Сметные специалисты</a:t>
            </a:r>
            <a:r>
              <a:rPr lang="ru-RU" sz="1600" dirty="0" smtClean="0">
                <a:solidFill>
                  <a:srgbClr val="414142"/>
                </a:solidFill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412776"/>
            <a:ext cx="1584176" cy="4261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9551" y="5805264"/>
            <a:ext cx="84249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300"/>
              </a:spcAft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Требуемые ЦО направления подготовки – шире возможностей одной кафедры и одного вуза.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760531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8_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Как Росатом">
  <a:themeElements>
    <a:clrScheme name="Как Росатом 5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F6600"/>
      </a:accent1>
      <a:accent2>
        <a:srgbClr val="4596D1"/>
      </a:accent2>
      <a:accent3>
        <a:srgbClr val="FFFFFF"/>
      </a:accent3>
      <a:accent4>
        <a:srgbClr val="363637"/>
      </a:accent4>
      <a:accent5>
        <a:srgbClr val="FFB8AA"/>
      </a:accent5>
      <a:accent6>
        <a:srgbClr val="3E87BD"/>
      </a:accent6>
      <a:hlink>
        <a:srgbClr val="003274"/>
      </a:hlink>
      <a:folHlink>
        <a:srgbClr val="025EA1"/>
      </a:folHlink>
    </a:clrScheme>
    <a:fontScheme name="Как Росатом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C649E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40000"/>
          </a:spcBef>
          <a:spcAft>
            <a:spcPct val="2000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C649E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40000"/>
          </a:spcBef>
          <a:spcAft>
            <a:spcPct val="2000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Как Росато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a-default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-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_Как Росатом">
  <a:themeElements>
    <a:clrScheme name="Как Росатом 5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F6600"/>
      </a:accent1>
      <a:accent2>
        <a:srgbClr val="4596D1"/>
      </a:accent2>
      <a:accent3>
        <a:srgbClr val="FFFFFF"/>
      </a:accent3>
      <a:accent4>
        <a:srgbClr val="363637"/>
      </a:accent4>
      <a:accent5>
        <a:srgbClr val="FFB8AA"/>
      </a:accent5>
      <a:accent6>
        <a:srgbClr val="3E87BD"/>
      </a:accent6>
      <a:hlink>
        <a:srgbClr val="003274"/>
      </a:hlink>
      <a:folHlink>
        <a:srgbClr val="025EA1"/>
      </a:folHlink>
    </a:clrScheme>
    <a:fontScheme name="Как Росатом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C649E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40000"/>
          </a:spcBef>
          <a:spcAft>
            <a:spcPct val="2000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C649E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40000"/>
          </a:spcBef>
          <a:spcAft>
            <a:spcPct val="2000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Как Росато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2_Как Росатом">
  <a:themeElements>
    <a:clrScheme name="Как Росатом 5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F6600"/>
      </a:accent1>
      <a:accent2>
        <a:srgbClr val="4596D1"/>
      </a:accent2>
      <a:accent3>
        <a:srgbClr val="FFFFFF"/>
      </a:accent3>
      <a:accent4>
        <a:srgbClr val="363637"/>
      </a:accent4>
      <a:accent5>
        <a:srgbClr val="FFB8AA"/>
      </a:accent5>
      <a:accent6>
        <a:srgbClr val="3E87BD"/>
      </a:accent6>
      <a:hlink>
        <a:srgbClr val="003274"/>
      </a:hlink>
      <a:folHlink>
        <a:srgbClr val="025EA1"/>
      </a:folHlink>
    </a:clrScheme>
    <a:fontScheme name="Как Росатом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C649E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40000"/>
          </a:spcBef>
          <a:spcAft>
            <a:spcPct val="2000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C649E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40000"/>
          </a:spcBef>
          <a:spcAft>
            <a:spcPct val="2000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Как Росато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3_Как Росатом">
  <a:themeElements>
    <a:clrScheme name="Как Росатом 5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F6600"/>
      </a:accent1>
      <a:accent2>
        <a:srgbClr val="4596D1"/>
      </a:accent2>
      <a:accent3>
        <a:srgbClr val="FFFFFF"/>
      </a:accent3>
      <a:accent4>
        <a:srgbClr val="363637"/>
      </a:accent4>
      <a:accent5>
        <a:srgbClr val="FFB8AA"/>
      </a:accent5>
      <a:accent6>
        <a:srgbClr val="3E87BD"/>
      </a:accent6>
      <a:hlink>
        <a:srgbClr val="003274"/>
      </a:hlink>
      <a:folHlink>
        <a:srgbClr val="025EA1"/>
      </a:folHlink>
    </a:clrScheme>
    <a:fontScheme name="Как Росатом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C649E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40000"/>
          </a:spcBef>
          <a:spcAft>
            <a:spcPct val="2000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C649E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40000"/>
          </a:spcBef>
          <a:spcAft>
            <a:spcPct val="2000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Как Росато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4_Как Росатом">
  <a:themeElements>
    <a:clrScheme name="Как Росатом 5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F6600"/>
      </a:accent1>
      <a:accent2>
        <a:srgbClr val="4596D1"/>
      </a:accent2>
      <a:accent3>
        <a:srgbClr val="FFFFFF"/>
      </a:accent3>
      <a:accent4>
        <a:srgbClr val="363637"/>
      </a:accent4>
      <a:accent5>
        <a:srgbClr val="FFB8AA"/>
      </a:accent5>
      <a:accent6>
        <a:srgbClr val="3E87BD"/>
      </a:accent6>
      <a:hlink>
        <a:srgbClr val="003274"/>
      </a:hlink>
      <a:folHlink>
        <a:srgbClr val="025EA1"/>
      </a:folHlink>
    </a:clrScheme>
    <a:fontScheme name="Как Росатом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C649E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40000"/>
          </a:spcBef>
          <a:spcAft>
            <a:spcPct val="2000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C649E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40000"/>
          </a:spcBef>
          <a:spcAft>
            <a:spcPct val="2000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Как Росато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к Росатом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7_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a-content">
  <a:themeElements>
    <a:clrScheme name="a-conten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cont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conten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conten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conten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conten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conten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18_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9_a-default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-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0_a-default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-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1_a-default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-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a-default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-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a-default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-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a-default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-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6924</TotalTime>
  <Words>1262</Words>
  <Application>Microsoft Office PowerPoint</Application>
  <PresentationFormat>Экран (4:3)</PresentationFormat>
  <Paragraphs>286</Paragraphs>
  <Slides>15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29</vt:i4>
      </vt:variant>
      <vt:variant>
        <vt:lpstr>Заголовки слайдов</vt:lpstr>
      </vt:variant>
      <vt:variant>
        <vt:i4>15</vt:i4>
      </vt:variant>
    </vt:vector>
  </HeadingPairs>
  <TitlesOfParts>
    <vt:vector size="44" baseType="lpstr">
      <vt:lpstr>a-default</vt:lpstr>
      <vt:lpstr>1_a-default</vt:lpstr>
      <vt:lpstr>2_a-default</vt:lpstr>
      <vt:lpstr>3_a-default</vt:lpstr>
      <vt:lpstr>4_a-default</vt:lpstr>
      <vt:lpstr>4_b-default</vt:lpstr>
      <vt:lpstr>5_a-default</vt:lpstr>
      <vt:lpstr>6_a-default</vt:lpstr>
      <vt:lpstr>7_a-default</vt:lpstr>
      <vt:lpstr>8_a-default</vt:lpstr>
      <vt:lpstr>9_a-default</vt:lpstr>
      <vt:lpstr>10_a-default</vt:lpstr>
      <vt:lpstr>11_a-default</vt:lpstr>
      <vt:lpstr>12_a-default</vt:lpstr>
      <vt:lpstr>13_a-default</vt:lpstr>
      <vt:lpstr>14_a-default</vt:lpstr>
      <vt:lpstr>15_a-default</vt:lpstr>
      <vt:lpstr>16_a-default</vt:lpstr>
      <vt:lpstr>Как Росатом</vt:lpstr>
      <vt:lpstr>1_Как Росатом</vt:lpstr>
      <vt:lpstr>2_Как Росатом</vt:lpstr>
      <vt:lpstr>3_Как Росатом</vt:lpstr>
      <vt:lpstr>4_Как Росатом</vt:lpstr>
      <vt:lpstr>17_a-default</vt:lpstr>
      <vt:lpstr>a-content</vt:lpstr>
      <vt:lpstr>18_a-default</vt:lpstr>
      <vt:lpstr>19_a-default</vt:lpstr>
      <vt:lpstr>20_a-default</vt:lpstr>
      <vt:lpstr>21_a-default</vt:lpstr>
      <vt:lpstr>Слайд 1</vt:lpstr>
      <vt:lpstr>Слайд 2</vt:lpstr>
      <vt:lpstr>Слайд 3</vt:lpstr>
      <vt:lpstr>Слайд 4</vt:lpstr>
      <vt:lpstr>Слайд 5</vt:lpstr>
      <vt:lpstr>О программе подготовки кадров для инновационных проектов</vt:lpstr>
      <vt:lpstr>Основные технологии и объекты ЗЯТЦ </vt:lpstr>
      <vt:lpstr>Основные технологии и объекты ЗЯТЦ </vt:lpstr>
      <vt:lpstr>Кто требуется – позиция заказчиков (ЦО проекта «Прорыв»)</vt:lpstr>
      <vt:lpstr>О новой кафедре</vt:lpstr>
      <vt:lpstr>Кафедра/центр превосходства выпускает и координирует</vt:lpstr>
      <vt:lpstr>Принципиальная схема участников и взаимодействий</vt:lpstr>
      <vt:lpstr>Слайд 13</vt:lpstr>
      <vt:lpstr>Слайд 14</vt:lpstr>
      <vt:lpstr>Слайд 15</vt:lpstr>
    </vt:vector>
  </TitlesOfParts>
  <Manager>В.А. Першуков</Manager>
  <Company>ГК "Росатом", БУИ, ЗАО "НИИ"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>R&amp;D центры ГК "Росатом"</dc:subject>
  <dc:creator>А.В. Егоров;Н.М. Манцевич</dc:creator>
  <cp:lastModifiedBy>Галина</cp:lastModifiedBy>
  <cp:revision>590</cp:revision>
  <cp:lastPrinted>2013-11-14T18:21:52Z</cp:lastPrinted>
  <dcterms:created xsi:type="dcterms:W3CDTF">2013-03-12T15:34:51Z</dcterms:created>
  <dcterms:modified xsi:type="dcterms:W3CDTF">2014-06-25T09:43:08Z</dcterms:modified>
</cp:coreProperties>
</file>