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3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2" r:id="rId3"/>
    <p:sldId id="279" r:id="rId4"/>
    <p:sldId id="267" r:id="rId5"/>
    <p:sldId id="316" r:id="rId6"/>
    <p:sldId id="318" r:id="rId7"/>
    <p:sldId id="320" r:id="rId8"/>
    <p:sldId id="321" r:id="rId9"/>
    <p:sldId id="27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B80"/>
    <a:srgbClr val="D3F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35" autoAdjust="0"/>
    <p:restoredTop sz="84556" autoAdjust="0"/>
  </p:normalViewPr>
  <p:slideViewPr>
    <p:cSldViewPr snapToGrid="0" snapToObjects="1">
      <p:cViewPr>
        <p:scale>
          <a:sx n="100" d="100"/>
          <a:sy n="100" d="100"/>
        </p:scale>
        <p:origin x="-69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BC272-1EA5-8240-9F11-9709952625C8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113C7-ECB5-6C47-B7ED-28F0F2BE1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055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2FFCA-AB75-964F-A0AD-E7460354A15F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DF3BB8-0D53-2B4F-98EC-395373BA25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569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F3BB8-0D53-2B4F-98EC-395373BA250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286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F3BB8-0D53-2B4F-98EC-395373BA250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51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F3BB8-0D53-2B4F-98EC-395373BA250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51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F3BB8-0D53-2B4F-98EC-395373BA250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224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F3BB8-0D53-2B4F-98EC-395373BA250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51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Супер. В смысле, то что добавлено к моим былым писаниям – супер.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F7E925-04EC-458E-9881-D693234BF51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466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Супер. В смысле, то что добавлено к моим былым писаниям – супер.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F7E925-04EC-458E-9881-D693234BF51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466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Супер. В смысле, то что добавлено к моим былым писаниям – супер.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F7E925-04EC-458E-9881-D693234BF51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466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1562-7DE2-6745-9772-57D96AFCDAD6}" type="datetime1">
              <a:rPr lang="en-US" smtClean="0"/>
              <a:t>6/25/2014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 dirty="0">
                <a:solidFill>
                  <a:schemeClr val="bg1"/>
                </a:solidFill>
                <a:sym typeface="Wingdings"/>
              </a:rPr>
              <a:t></a:t>
            </a:r>
            <a:endParaRPr sz="36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341" y="449005"/>
            <a:ext cx="7808976" cy="1088136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marL="0" algn="l" defTabSz="914400" rtl="0" eaLnBrk="1" latinLnBrk="0" hangingPunct="1">
              <a:lnSpc>
                <a:spcPts val="4600"/>
              </a:lnSpc>
              <a:spcBef>
                <a:spcPct val="0"/>
              </a:spcBef>
              <a:buNone/>
              <a:defRPr sz="4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05" y="1532427"/>
            <a:ext cx="7754112" cy="48463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dirty="0"/>
          </a:p>
        </p:txBody>
      </p:sp>
      <p:sp>
        <p:nvSpPr>
          <p:cNvPr id="13" name="Rectangle 12"/>
          <p:cNvSpPr/>
          <p:nvPr/>
        </p:nvSpPr>
        <p:spPr>
          <a:xfrm>
            <a:off x="284163" y="6227064"/>
            <a:ext cx="8574087" cy="173736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941" y="1298762"/>
            <a:ext cx="4069080" cy="1162050"/>
          </a:xfrm>
          <a:noFill/>
        </p:spPr>
        <p:txBody>
          <a:bodyPr anchor="b">
            <a:noAutofit/>
          </a:bodyPr>
          <a:lstStyle>
            <a:lvl1pPr algn="ctr"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3567" y="914400"/>
            <a:ext cx="4069080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8941" y="2456329"/>
            <a:ext cx="4069080" cy="318247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BA69-07AE-D645-9D76-94B296CA4753}" type="datetime1">
              <a:rPr lang="en-US" smtClean="0"/>
              <a:t>6/25/2014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800600"/>
            <a:ext cx="8360242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199"/>
            <a:ext cx="8577072" cy="435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67338"/>
            <a:ext cx="8304213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AE997-5CDF-6A4B-A592-BC192E9EFF13}" type="datetime1">
              <a:rPr lang="en-US" smtClean="0"/>
              <a:t>6/25/2014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284163" y="4280647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778189"/>
            <a:ext cx="8360242" cy="566738"/>
          </a:xfrm>
          <a:noFill/>
        </p:spPr>
        <p:txBody>
          <a:bodyPr anchor="b">
            <a:normAutofit/>
          </a:bodyPr>
          <a:lstStyle>
            <a:lvl1pPr algn="l">
              <a:defRPr sz="2800" b="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200"/>
            <a:ext cx="8577072" cy="38221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44927"/>
            <a:ext cx="8304213" cy="804862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9882D-D0A6-0749-B3D0-DB77FFD2BF97}" type="datetime1">
              <a:rPr lang="en-US" smtClean="0"/>
              <a:t>6/25/2014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914400"/>
            <a:ext cx="5195047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0835-8B09-4448-B5CB-13FA38FC0B49}" type="datetime1">
              <a:rPr lang="en-US" smtClean="0"/>
              <a:t>6/25/2014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84163" y="4267200"/>
            <a:ext cx="2743200" cy="2120153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1" y="4953001"/>
            <a:ext cx="2472017" cy="124609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764" y="4419600"/>
            <a:ext cx="2475395" cy="510988"/>
          </a:xfrm>
          <a:noFill/>
        </p:spPr>
        <p:txBody>
          <a:bodyPr anchor="b">
            <a:normAutofit/>
          </a:bodyPr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284164" y="594360"/>
            <a:ext cx="2743200" cy="36758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ru-RU" smtClean="0"/>
              <a:t>Drag picture to placeholder or click icon to add</a:t>
            </a:r>
            <a:endParaRPr/>
          </a:p>
        </p:txBody>
      </p:sp>
      <p:grpSp>
        <p:nvGrpSpPr>
          <p:cNvPr id="8" name="Group 14"/>
          <p:cNvGrpSpPr/>
          <p:nvPr/>
        </p:nvGrpSpPr>
        <p:grpSpPr>
          <a:xfrm>
            <a:off x="284163" y="461682"/>
            <a:ext cx="8576373" cy="137411"/>
            <a:chOff x="284163" y="1759424"/>
            <a:chExt cx="8576373" cy="137411"/>
          </a:xfrm>
        </p:grpSpPr>
        <p:sp>
          <p:nvSpPr>
            <p:cNvPr id="16" name="Rectangle 15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21013" y="4801575"/>
            <a:ext cx="583723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1661" y="4800600"/>
            <a:ext cx="5691651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21014" y="457199"/>
            <a:ext cx="5833872" cy="435254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69805" y="5367338"/>
            <a:ext cx="5653507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9D5-6EB5-D448-9AE2-B442E6BDB763}" type="datetime1">
              <a:rPr lang="en-US" smtClean="0"/>
              <a:t>6/25/2014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/>
          </p:nvPr>
        </p:nvSpPr>
        <p:spPr>
          <a:xfrm>
            <a:off x="284164" y="457200"/>
            <a:ext cx="2736850" cy="290779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>
            <a:off x="284164" y="3364992"/>
            <a:ext cx="2736850" cy="289864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2133600"/>
            <a:ext cx="8574087" cy="40132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58DE4-EC81-4B45-B8B9-F1FE0750BE9E}" type="datetime1">
              <a:rPr lang="en-US" smtClean="0"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7543-9AAE-4E9F-B28C-4FCCFD07D4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5313882" y="2857535"/>
            <a:ext cx="5934615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95124" y="473075"/>
            <a:ext cx="969264" cy="5921375"/>
          </a:xfrm>
        </p:spPr>
        <p:txBody>
          <a:bodyPr vert="eaVert"/>
          <a:lstStyle>
            <a:lvl1pPr algn="l">
              <a:defRPr sz="3400"/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457200"/>
            <a:ext cx="6497637" cy="5937250"/>
          </a:xfrm>
        </p:spPr>
        <p:txBody>
          <a:bodyPr vert="eaVert"/>
          <a:lstStyle>
            <a:lvl5pPr algn="l">
              <a:defRPr/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F5B32-F615-0348-B8B2-3ECE1B7E92C1}" type="datetime1">
              <a:rPr lang="en-US" smtClean="0"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4658724" y="3355723"/>
            <a:ext cx="5934456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4D70-A711-3741-80A9-0FA756C9C0BC}" type="datetime1">
              <a:rPr lang="en-US" smtClean="0"/>
              <a:t>6/25/2014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5200A-4ACC-A242-8A9D-79687DDC5BE9}" type="datetime1">
              <a:rPr lang="en-US" smtClean="0"/>
              <a:t>6/25/2014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2017058"/>
            <a:ext cx="8574087" cy="4377391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ru-RU" dirty="0" err="1" smtClean="0"/>
              <a:t>Drag</a:t>
            </a:r>
            <a:r>
              <a:rPr lang="ru-RU" dirty="0" smtClean="0"/>
              <a:t> </a:t>
            </a:r>
            <a:r>
              <a:rPr lang="ru-RU" dirty="0" err="1" smtClean="0"/>
              <a:t>picture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placeholder</a:t>
            </a:r>
            <a:r>
              <a:rPr lang="ru-RU" dirty="0" smtClean="0"/>
              <a:t> </a:t>
            </a:r>
            <a:r>
              <a:rPr lang="ru-RU" dirty="0" err="1" smtClean="0"/>
              <a:t>or</a:t>
            </a:r>
            <a:r>
              <a:rPr lang="ru-RU" dirty="0" smtClean="0"/>
              <a:t> </a:t>
            </a:r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icon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add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20" y="1532965"/>
            <a:ext cx="7754284" cy="48409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dirty="0"/>
          </a:p>
        </p:txBody>
      </p:sp>
      <p:grpSp>
        <p:nvGrpSpPr>
          <p:cNvPr id="7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11" name="Rectangle 10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633" y="444728"/>
            <a:ext cx="7810967" cy="1088237"/>
          </a:xfrm>
          <a:noFill/>
        </p:spPr>
        <p:txBody>
          <a:bodyPr bIns="45720" anchor="b" anchorCtr="0">
            <a:normAutofit/>
          </a:bodyPr>
          <a:lstStyle>
            <a:lvl1pPr algn="l">
              <a:lnSpc>
                <a:spcPts val="4600"/>
              </a:lnSpc>
              <a:defRPr/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4814125"/>
            <a:ext cx="7772400" cy="1051560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488" y="5861304"/>
            <a:ext cx="7735824" cy="40233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</a:pPr>
            <a:r>
              <a:rPr lang="ru-R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1C0A-EE48-DB45-B25E-E2EBAAED15F9}" type="datetime1">
              <a:rPr lang="en-US" smtClean="0"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443754"/>
            <a:ext cx="8574087" cy="437029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ru-RU" smtClean="0"/>
              <a:t>Drag picture to placeholder or click icon to add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F891-707C-614F-8267-BC1C340D8302}" type="datetime1">
              <a:rPr lang="en-US" smtClean="0"/>
              <a:t>6/25/2014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06" y="4814047"/>
            <a:ext cx="7772400" cy="1048871"/>
          </a:xfrm>
          <a:noFill/>
        </p:spPr>
        <p:txBody>
          <a:bodyPr anchor="b" anchorCtr="0">
            <a:normAutofit/>
          </a:bodyPr>
          <a:lstStyle>
            <a:lvl1pPr algn="l">
              <a:defRPr sz="4200" b="0" i="0" cap="none" baseline="0"/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647" y="5862918"/>
            <a:ext cx="7732059" cy="403412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3412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8188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D7B92-78F6-CA4E-B809-7EB649985D0C}" type="datetime1">
              <a:rPr lang="en-US" smtClean="0"/>
              <a:t>6/25/2014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2" name="Rectangle 11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412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412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9495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9495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6681-2A9E-194E-8B13-EBAE26C67D96}" type="datetime1">
              <a:rPr lang="en-US" smtClean="0"/>
              <a:t>6/25/2014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8" name="Rectangle 7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FD17-FACB-8A4A-AD65-821759EBFA5F}" type="datetime1">
              <a:rPr lang="en-US" smtClean="0"/>
              <a:t>6/25/2014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DCBC-E891-E448-B777-6FABF705EE69}" type="datetime1">
              <a:rPr lang="en-US" smtClean="0"/>
              <a:t>6/25/2014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6" name="Rectangle 5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1503" y="2133600"/>
            <a:ext cx="7076747" cy="399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4936" y="64370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CFC2EB33-33F0-0641-B76D-E854B924E259}" type="datetime1">
              <a:rPr lang="en-US" smtClean="0"/>
              <a:t>6/25/2014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698" y="6437032"/>
            <a:ext cx="6124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6459" y="167347"/>
            <a:ext cx="630621" cy="359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4163" y="630382"/>
            <a:ext cx="8574087" cy="96784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Click to edit Master title style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  <p:sldLayoutId id="2147483866" r:id="rId13"/>
    <p:sldLayoutId id="2147483867" r:id="rId14"/>
    <p:sldLayoutId id="2147483868" r:id="rId15"/>
    <p:sldLayoutId id="2147483869" r:id="rId16"/>
  </p:sldLayoutIdLst>
  <p:hf hdr="0" ftr="0" dt="0"/>
  <p:txStyles>
    <p:titleStyle>
      <a:lvl1pPr algn="r" defTabSz="914400" rtl="0" eaLnBrk="1" latinLnBrk="0" hangingPunct="1">
        <a:spcBef>
          <a:spcPct val="0"/>
        </a:spcBef>
        <a:buNone/>
        <a:defRPr sz="4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4025" indent="-454025" algn="l" defTabSz="914400" rtl="0" eaLnBrk="1" latinLnBrk="0" hangingPunct="1">
        <a:spcBef>
          <a:spcPts val="2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260475" indent="-346075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339725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939925" indent="-3317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Olga.Agramakova@rusnano.com" TargetMode="External"/><Relationship Id="rId5" Type="http://schemas.openxmlformats.org/officeDocument/2006/relationships/hyperlink" Target="mailto:slavachikin@mail.ru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79400" y="2692400"/>
            <a:ext cx="8597899" cy="1676398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800000"/>
                </a:solidFill>
              </a:rPr>
              <a:t>Подготовка инженеров в сфере высоких технологий для новой экономики Москвы</a:t>
            </a:r>
            <a:endParaRPr lang="en-US" sz="2800" b="1" i="1" dirty="0">
              <a:solidFill>
                <a:srgbClr val="800000"/>
              </a:solidFill>
            </a:endParaRPr>
          </a:p>
        </p:txBody>
      </p:sp>
      <p:pic>
        <p:nvPicPr>
          <p:cNvPr id="4" name="Изображение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1" y="5564725"/>
            <a:ext cx="1526822" cy="581647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06223" y="5564725"/>
            <a:ext cx="1031492" cy="58164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37443" y="878834"/>
            <a:ext cx="63443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prstClr val="white">
                  <a:lumMod val="65000"/>
                </a:prstClr>
              </a:buClr>
              <a:buSzPct val="90000"/>
            </a:pPr>
            <a:r>
              <a:rPr lang="ru-RU" sz="2800" dirty="0" smtClean="0">
                <a:solidFill>
                  <a:schemeClr val="bg1"/>
                </a:solidFill>
              </a:rPr>
              <a:t>МЕЖВУЗОВСКАЯ ПРОГРАММА </a:t>
            </a:r>
            <a:endParaRPr lang="en-US" sz="2800" dirty="0">
              <a:solidFill>
                <a:schemeClr val="bg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587750" y="2692400"/>
            <a:ext cx="5289549" cy="0"/>
          </a:xfrm>
          <a:prstGeom prst="line">
            <a:avLst/>
          </a:prstGeom>
          <a:ln w="698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C:\Users\Stanislav\Desktop\ПРОЕКТ ЦИР\full.pn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029" y="5714999"/>
            <a:ext cx="935672" cy="357725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42856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32100" y="2692400"/>
            <a:ext cx="3124200" cy="24511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entagon 21"/>
          <p:cNvSpPr/>
          <p:nvPr/>
        </p:nvSpPr>
        <p:spPr>
          <a:xfrm rot="8191624">
            <a:off x="4936975" y="2927777"/>
            <a:ext cx="444500" cy="588149"/>
          </a:xfrm>
          <a:prstGeom prst="homePlat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entagon 5"/>
          <p:cNvSpPr/>
          <p:nvPr/>
        </p:nvSpPr>
        <p:spPr>
          <a:xfrm rot="2582793">
            <a:off x="3296051" y="2903118"/>
            <a:ext cx="444500" cy="588149"/>
          </a:xfrm>
          <a:prstGeom prst="homePlat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4163" y="630382"/>
            <a:ext cx="8574087" cy="919018"/>
          </a:xfrm>
        </p:spPr>
        <p:txBody>
          <a:bodyPr>
            <a:noAutofit/>
          </a:bodyPr>
          <a:lstStyle/>
          <a:p>
            <a:r>
              <a:rPr lang="ru-RU" sz="2400" dirty="0" smtClean="0"/>
              <a:t>Основные участники Программы</a:t>
            </a:r>
            <a:endParaRPr lang="en-US" sz="2400" dirty="0"/>
          </a:p>
        </p:txBody>
      </p:sp>
      <p:sp>
        <p:nvSpPr>
          <p:cNvPr id="8" name="Frame 33"/>
          <p:cNvSpPr/>
          <p:nvPr/>
        </p:nvSpPr>
        <p:spPr>
          <a:xfrm>
            <a:off x="2482036" y="2294007"/>
            <a:ext cx="3787259" cy="3177838"/>
          </a:xfrm>
          <a:prstGeom prst="frame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ounded Rectangle 30"/>
          <p:cNvSpPr/>
          <p:nvPr/>
        </p:nvSpPr>
        <p:spPr>
          <a:xfrm>
            <a:off x="1079246" y="1891963"/>
            <a:ext cx="2439170" cy="1329888"/>
          </a:xfrm>
          <a:prstGeom prst="round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 </a:t>
            </a:r>
            <a:r>
              <a:rPr lang="ru-RU" b="1" dirty="0" smtClean="0"/>
              <a:t>ЦИР, </a:t>
            </a:r>
            <a:r>
              <a:rPr lang="en-US" b="1" dirty="0" smtClean="0"/>
              <a:t> </a:t>
            </a:r>
            <a:r>
              <a:rPr lang="ru-RU" b="1" dirty="0" smtClean="0"/>
              <a:t>РОСНАНО </a:t>
            </a:r>
          </a:p>
          <a:p>
            <a:pPr algn="ctr"/>
            <a:r>
              <a:rPr lang="ru-RU" sz="1400" b="1" dirty="0" smtClean="0"/>
              <a:t>(инициаторы проекта)</a:t>
            </a:r>
            <a:endParaRPr 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209924" y="3563809"/>
            <a:ext cx="21716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6600"/>
                </a:solidFill>
              </a:rPr>
              <a:t>Межвузовская программа</a:t>
            </a:r>
            <a:endParaRPr lang="en-US" sz="2000" b="1" dirty="0">
              <a:solidFill>
                <a:srgbClr val="FF66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91000" y="6324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Rounded Rectangle 30"/>
          <p:cNvSpPr/>
          <p:nvPr/>
        </p:nvSpPr>
        <p:spPr>
          <a:xfrm>
            <a:off x="5159226" y="1891963"/>
            <a:ext cx="2517924" cy="1329888"/>
          </a:xfrm>
          <a:prstGeom prst="round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Наукоемкие предприятия</a:t>
            </a:r>
          </a:p>
          <a:p>
            <a:pPr algn="ctr"/>
            <a:r>
              <a:rPr lang="ru-RU" sz="1400" b="1" dirty="0" smtClean="0"/>
              <a:t>(</a:t>
            </a:r>
            <a:r>
              <a:rPr lang="en-US" sz="1400" b="1" dirty="0" smtClean="0"/>
              <a:t> </a:t>
            </a:r>
            <a:r>
              <a:rPr lang="ru-RU" sz="1400" b="1" dirty="0" smtClean="0"/>
              <a:t>1</a:t>
            </a:r>
            <a:r>
              <a:rPr lang="en-US" sz="1400" b="1" dirty="0" smtClean="0"/>
              <a:t>7</a:t>
            </a:r>
            <a:r>
              <a:rPr lang="ru-RU" sz="1400" b="1" dirty="0" smtClean="0"/>
              <a:t> </a:t>
            </a:r>
            <a:r>
              <a:rPr lang="ru-RU" sz="1400" b="1" dirty="0" smtClean="0"/>
              <a:t>компаний)</a:t>
            </a:r>
          </a:p>
        </p:txBody>
      </p:sp>
      <p:sp>
        <p:nvSpPr>
          <p:cNvPr id="24" name="Pentagon 23"/>
          <p:cNvSpPr/>
          <p:nvPr/>
        </p:nvSpPr>
        <p:spPr>
          <a:xfrm rot="19023303">
            <a:off x="3296164" y="4272749"/>
            <a:ext cx="444500" cy="588149"/>
          </a:xfrm>
          <a:prstGeom prst="homePlat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Pentagon 22"/>
          <p:cNvSpPr/>
          <p:nvPr/>
        </p:nvSpPr>
        <p:spPr>
          <a:xfrm rot="14061551">
            <a:off x="4979958" y="4245195"/>
            <a:ext cx="444500" cy="588149"/>
          </a:xfrm>
          <a:prstGeom prst="homePlat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30"/>
          <p:cNvSpPr/>
          <p:nvPr/>
        </p:nvSpPr>
        <p:spPr>
          <a:xfrm>
            <a:off x="5159226" y="4579238"/>
            <a:ext cx="2517924" cy="1329888"/>
          </a:xfrm>
          <a:prstGeom prst="round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 </a:t>
            </a:r>
            <a:r>
              <a:rPr lang="ru-RU" sz="2400" b="1" dirty="0" smtClean="0"/>
              <a:t>Студенты</a:t>
            </a:r>
          </a:p>
          <a:p>
            <a:pPr algn="ctr"/>
            <a:r>
              <a:rPr lang="ru-RU" sz="1600" b="1" dirty="0" smtClean="0"/>
              <a:t>(30 человек)</a:t>
            </a:r>
            <a:endParaRPr lang="en-US" sz="1600" b="1" dirty="0"/>
          </a:p>
        </p:txBody>
      </p:sp>
      <p:sp>
        <p:nvSpPr>
          <p:cNvPr id="18" name="Rounded Rectangle 30"/>
          <p:cNvSpPr/>
          <p:nvPr/>
        </p:nvSpPr>
        <p:spPr>
          <a:xfrm>
            <a:off x="1079246" y="4576644"/>
            <a:ext cx="2439170" cy="1329888"/>
          </a:xfrm>
          <a:prstGeom prst="round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ВУЗы</a:t>
            </a:r>
          </a:p>
          <a:p>
            <a:pPr algn="ctr"/>
            <a:r>
              <a:rPr lang="ru-RU" sz="1600" b="1" dirty="0" smtClean="0"/>
              <a:t>(МФТИ, </a:t>
            </a:r>
            <a:r>
              <a:rPr lang="ru-RU" sz="1600" b="1" dirty="0" err="1" smtClean="0"/>
              <a:t>МИСиС</a:t>
            </a:r>
            <a:r>
              <a:rPr lang="ru-RU" sz="1600" b="1" dirty="0" smtClean="0"/>
              <a:t>, МИФИ)</a:t>
            </a:r>
            <a:endParaRPr lang="en-US" sz="16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82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4163" y="630382"/>
            <a:ext cx="8574087" cy="919018"/>
          </a:xfrm>
        </p:spPr>
        <p:txBody>
          <a:bodyPr>
            <a:noAutofit/>
          </a:bodyPr>
          <a:lstStyle/>
          <a:p>
            <a:r>
              <a:rPr lang="ru-RU" sz="3600" dirty="0"/>
              <a:t>Цели, образ выпускников </a:t>
            </a:r>
            <a:r>
              <a:rPr lang="ru-RU" sz="3600" dirty="0" smtClean="0"/>
              <a:t>программы 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191000" y="6324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194265" y="1964035"/>
            <a:ext cx="5663985" cy="0"/>
          </a:xfrm>
          <a:prstGeom prst="line">
            <a:avLst/>
          </a:prstGeom>
          <a:ln w="698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221173" y="4038602"/>
            <a:ext cx="8574087" cy="2677656"/>
          </a:xfrm>
          <a:prstGeom prst="rect">
            <a:avLst/>
          </a:prstGeom>
          <a:solidFill>
            <a:srgbClr val="D3F2EF"/>
          </a:solidFill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FF6600"/>
                </a:solidFill>
              </a:rPr>
              <a:t>Выпускник программы должен уметь</a:t>
            </a:r>
            <a:endParaRPr lang="ru-RU" sz="2400" dirty="0" smtClean="0">
              <a:solidFill>
                <a:srgbClr val="FF66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Находить и формулировать идеи новых продуктов, выявлять и анализировать требования заказчика или потенциальных </a:t>
            </a:r>
            <a:r>
              <a:rPr lang="ru-RU" sz="2400" dirty="0" smtClean="0"/>
              <a:t>потребителей </a:t>
            </a:r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Проектировать и создавать системы, производящие эти новые продукты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dirty="0"/>
              <a:t>Проводить оценку перспектив </a:t>
            </a:r>
            <a:r>
              <a:rPr lang="ru-RU" sz="2400" dirty="0" smtClean="0"/>
              <a:t>проекта </a:t>
            </a:r>
            <a:endParaRPr lang="ru-RU" sz="2400" dirty="0"/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221177" y="2057440"/>
            <a:ext cx="8574087" cy="19049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454025" indent="-454025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9725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39925" indent="-3317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457200">
              <a:spcBef>
                <a:spcPts val="0"/>
              </a:spcBef>
              <a:buClrTx/>
              <a:buSzTx/>
              <a:buNone/>
              <a:defRPr/>
            </a:pPr>
            <a:r>
              <a:rPr lang="ru-RU" b="1" dirty="0" smtClean="0">
                <a:solidFill>
                  <a:srgbClr val="FF6600"/>
                </a:solidFill>
              </a:rPr>
              <a:t>Цель</a:t>
            </a:r>
            <a:r>
              <a:rPr lang="ru-RU" dirty="0" smtClean="0"/>
              <a:t> -  подготовка </a:t>
            </a:r>
            <a:r>
              <a:rPr lang="ru-RU" dirty="0"/>
              <a:t>специалистов инженерно-технического профиля, обладающих </a:t>
            </a:r>
            <a:r>
              <a:rPr lang="ru-RU" dirty="0" smtClean="0"/>
              <a:t>фундаментальным инженерно-техническим образованием, а также </a:t>
            </a:r>
            <a:r>
              <a:rPr lang="ru-RU" dirty="0"/>
              <a:t>компетенциями в области технологического предпринимательства и инновационного развития </a:t>
            </a:r>
            <a:r>
              <a:rPr lang="ru-RU" dirty="0" smtClean="0"/>
              <a:t>бизнеса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57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371475" y="1879600"/>
            <a:ext cx="8486775" cy="47371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Конфигурация образовательной модели</a:t>
            </a:r>
            <a:endParaRPr lang="en-US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94025" y="1879601"/>
            <a:ext cx="2847975" cy="93662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6600"/>
                </a:solidFill>
              </a:rPr>
              <a:t>Погружение в реальный проект высокотехнологичного предприятия  </a:t>
            </a:r>
            <a:endParaRPr lang="ru-RU" sz="1600" b="1" dirty="0">
              <a:solidFill>
                <a:srgbClr val="FF66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2775" y="4016375"/>
            <a:ext cx="2638425" cy="90487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Технический и естественно-научный блок дисциплин всех вузов-участников + курсы открытого формата </a:t>
            </a:r>
            <a:r>
              <a:rPr lang="ru-RU" sz="1200" dirty="0">
                <a:solidFill>
                  <a:schemeClr val="tx1"/>
                </a:solidFill>
              </a:rPr>
              <a:t>(MIT </a:t>
            </a:r>
            <a:r>
              <a:rPr lang="ru-RU" sz="1200" dirty="0" err="1">
                <a:solidFill>
                  <a:schemeClr val="tx1"/>
                </a:solidFill>
              </a:rPr>
              <a:t>OpenCourseWare</a:t>
            </a:r>
            <a:r>
              <a:rPr lang="ru-RU" sz="1200" dirty="0">
                <a:solidFill>
                  <a:schemeClr val="tx1"/>
                </a:solidFill>
              </a:rPr>
              <a:t>, </a:t>
            </a:r>
            <a:r>
              <a:rPr lang="ru-RU" sz="1200" dirty="0" err="1">
                <a:solidFill>
                  <a:schemeClr val="tx1"/>
                </a:solidFill>
              </a:rPr>
              <a:t>Coursera</a:t>
            </a:r>
            <a:r>
              <a:rPr lang="ru-RU" sz="1200" dirty="0">
                <a:solidFill>
                  <a:schemeClr val="tx1"/>
                </a:solidFill>
              </a:rPr>
              <a:t> и др.)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46751" y="4016375"/>
            <a:ext cx="2895600" cy="90487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Инновационный блок дисциплин (развитие дополнительных ключевых компетенций студента Программы)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94027" y="5359400"/>
            <a:ext cx="2847975" cy="12573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8817A"/>
                </a:solidFill>
              </a:rPr>
              <a:t>Индивидуальная образовательная траектория под руководством бизнес-</a:t>
            </a:r>
            <a:r>
              <a:rPr lang="ru-RU" sz="1600" dirty="0" err="1" smtClean="0">
                <a:solidFill>
                  <a:srgbClr val="28817A"/>
                </a:solidFill>
              </a:rPr>
              <a:t>тьютора</a:t>
            </a:r>
            <a:r>
              <a:rPr lang="ru-RU" sz="1600" dirty="0" smtClean="0">
                <a:solidFill>
                  <a:srgbClr val="28817A"/>
                </a:solidFill>
              </a:rPr>
              <a:t> и научного руководителя</a:t>
            </a:r>
            <a:endParaRPr lang="ru-RU" sz="1600" dirty="0">
              <a:solidFill>
                <a:srgbClr val="28817A"/>
              </a:solidFill>
            </a:endParaRPr>
          </a:p>
        </p:txBody>
      </p:sp>
      <p:sp>
        <p:nvSpPr>
          <p:cNvPr id="26" name="Curved Up Arrow 25"/>
          <p:cNvSpPr/>
          <p:nvPr/>
        </p:nvSpPr>
        <p:spPr>
          <a:xfrm rot="18650977">
            <a:off x="6212482" y="5464789"/>
            <a:ext cx="1025934" cy="477013"/>
          </a:xfrm>
          <a:prstGeom prst="curvedUpArrow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urved Up Arrow 26"/>
          <p:cNvSpPr/>
          <p:nvPr/>
        </p:nvSpPr>
        <p:spPr>
          <a:xfrm rot="3225351" flipH="1">
            <a:off x="1590491" y="5542711"/>
            <a:ext cx="1075254" cy="471901"/>
          </a:xfrm>
          <a:prstGeom prst="curvedUpArrow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urved Down Arrow 27"/>
          <p:cNvSpPr/>
          <p:nvPr/>
        </p:nvSpPr>
        <p:spPr>
          <a:xfrm rot="18774008">
            <a:off x="1546313" y="3113769"/>
            <a:ext cx="977900" cy="558800"/>
          </a:xfrm>
          <a:prstGeom prst="curvedDownArrow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urved Down Arrow 28"/>
          <p:cNvSpPr/>
          <p:nvPr/>
        </p:nvSpPr>
        <p:spPr>
          <a:xfrm rot="14194326" flipV="1">
            <a:off x="6266529" y="3099679"/>
            <a:ext cx="977900" cy="530970"/>
          </a:xfrm>
          <a:prstGeom prst="curvedDownArrow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5"/>
          <p:cNvSpPr/>
          <p:nvPr/>
        </p:nvSpPr>
        <p:spPr>
          <a:xfrm>
            <a:off x="2994027" y="2830511"/>
            <a:ext cx="2847975" cy="733425"/>
          </a:xfrm>
          <a:prstGeom prst="roundRect">
            <a:avLst/>
          </a:prstGeom>
          <a:solidFill>
            <a:srgbClr val="FFBB8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Выполнение НИОКР и подготовка коммерческого предложения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63899" y="3657600"/>
            <a:ext cx="23812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Документы об образовании:</a:t>
            </a:r>
            <a:endParaRPr lang="en-US" sz="1400" dirty="0"/>
          </a:p>
        </p:txBody>
      </p:sp>
      <p:sp>
        <p:nvSpPr>
          <p:cNvPr id="5" name="Folded Corner 4"/>
          <p:cNvSpPr/>
          <p:nvPr/>
        </p:nvSpPr>
        <p:spPr>
          <a:xfrm>
            <a:off x="3378200" y="4016376"/>
            <a:ext cx="812800" cy="1142896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ДИПЛОМ ВУЗА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Folded Corner 15"/>
          <p:cNvSpPr/>
          <p:nvPr/>
        </p:nvSpPr>
        <p:spPr>
          <a:xfrm>
            <a:off x="4711700" y="4016375"/>
            <a:ext cx="908050" cy="1142896"/>
          </a:xfrm>
          <a:prstGeom prst="foldedCorner">
            <a:avLst/>
          </a:prstGeom>
          <a:solidFill>
            <a:srgbClr val="D7DCE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595959"/>
                </a:solidFill>
              </a:rPr>
              <a:t>СЕРТИФИКАТ </a:t>
            </a:r>
            <a:r>
              <a:rPr lang="ru-RU" sz="900" dirty="0" smtClean="0">
                <a:solidFill>
                  <a:srgbClr val="595959"/>
                </a:solidFill>
              </a:rPr>
              <a:t>ПРОГРАММЫ</a:t>
            </a:r>
            <a:endParaRPr lang="en-US" sz="900" dirty="0">
              <a:solidFill>
                <a:srgbClr val="595959"/>
              </a:solidFill>
            </a:endParaRPr>
          </a:p>
        </p:txBody>
      </p:sp>
      <p:sp>
        <p:nvSpPr>
          <p:cNvPr id="8" name="Plus 7"/>
          <p:cNvSpPr/>
          <p:nvPr/>
        </p:nvSpPr>
        <p:spPr>
          <a:xfrm>
            <a:off x="4267200" y="4318000"/>
            <a:ext cx="368300" cy="330200"/>
          </a:xfrm>
          <a:prstGeom prst="mathPlus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85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4163" y="630382"/>
            <a:ext cx="8574087" cy="919018"/>
          </a:xfrm>
        </p:spPr>
        <p:txBody>
          <a:bodyPr>
            <a:noAutofit/>
          </a:bodyPr>
          <a:lstStyle/>
          <a:p>
            <a:r>
              <a:rPr lang="ru-RU" sz="2400" dirty="0" smtClean="0"/>
              <a:t> </a:t>
            </a:r>
            <a:r>
              <a:rPr lang="ru-RU" sz="3600" dirty="0" smtClean="0"/>
              <a:t>Ключевые особенности программы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191000" y="6324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194265" y="1964035"/>
            <a:ext cx="5663985" cy="0"/>
          </a:xfrm>
          <a:prstGeom prst="line">
            <a:avLst/>
          </a:prstGeom>
          <a:ln w="698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21175" y="2074367"/>
            <a:ext cx="8574087" cy="45243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FF6600"/>
                </a:solidFill>
              </a:rPr>
              <a:t>Ключевые особенности программы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Н</a:t>
            </a:r>
            <a:r>
              <a:rPr lang="ru-RU" sz="2400" b="1" dirty="0" smtClean="0"/>
              <a:t>овый </a:t>
            </a:r>
            <a:r>
              <a:rPr lang="ru-RU" sz="2400" b="1" dirty="0"/>
              <a:t>тип отношений между предприятиями и высшими учебными заведениями</a:t>
            </a:r>
            <a:r>
              <a:rPr lang="ru-RU" sz="2400" dirty="0"/>
              <a:t>, в основе </a:t>
            </a:r>
            <a:r>
              <a:rPr lang="ru-RU" sz="2400" dirty="0" smtClean="0"/>
              <a:t>которого -  ориентация вузовской подготовки специалистов на потребности высокотехнологичного бизнеса и </a:t>
            </a:r>
            <a:r>
              <a:rPr lang="ru-RU" sz="2400" dirty="0"/>
              <a:t>равная ответственность предприятий и вузов за высокие результаты обучения</a:t>
            </a:r>
            <a:r>
              <a:rPr lang="en-US" sz="2400" dirty="0"/>
              <a:t> </a:t>
            </a:r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Объединение ресурсов ведущих технических вузов</a:t>
            </a:r>
            <a:r>
              <a:rPr lang="ru-RU" sz="2400" dirty="0" smtClean="0"/>
              <a:t> в целях достижения нового качества образовательных программ, повышения их мобильности и вариативности в зависимости от требований инновационной экономики программы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Современные образовательные технологии  </a:t>
            </a:r>
            <a:r>
              <a:rPr lang="ru-RU" sz="2400" dirty="0" smtClean="0"/>
              <a:t>(</a:t>
            </a:r>
            <a:r>
              <a:rPr lang="ru-RU" sz="2400" dirty="0" err="1" smtClean="0"/>
              <a:t>тьюторство</a:t>
            </a:r>
            <a:r>
              <a:rPr lang="ru-RU" sz="2400" dirty="0" smtClean="0"/>
              <a:t>,</a:t>
            </a:r>
            <a:r>
              <a:rPr lang="en-US" sz="2400" dirty="0" smtClean="0"/>
              <a:t> </a:t>
            </a:r>
            <a:r>
              <a:rPr lang="ru-RU" sz="2400" dirty="0" smtClean="0"/>
              <a:t> </a:t>
            </a:r>
            <a:r>
              <a:rPr lang="en-US" sz="2400" dirty="0" smtClean="0"/>
              <a:t>e-Learning </a:t>
            </a:r>
            <a:r>
              <a:rPr lang="ru-RU" sz="2400" dirty="0" smtClean="0"/>
              <a:t>и пр.)</a:t>
            </a: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8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266476" y="988935"/>
            <a:ext cx="850604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smtClean="0">
                <a:solidFill>
                  <a:schemeClr val="bg1"/>
                </a:solidFill>
              </a:rPr>
              <a:t>Что получает компания:</a:t>
            </a:r>
          </a:p>
        </p:txBody>
      </p:sp>
      <p:sp>
        <p:nvSpPr>
          <p:cNvPr id="22" name="Rectangle 19"/>
          <p:cNvSpPr/>
          <p:nvPr/>
        </p:nvSpPr>
        <p:spPr bwMode="auto">
          <a:xfrm>
            <a:off x="6755147" y="2565401"/>
            <a:ext cx="2187298" cy="1104899"/>
          </a:xfrm>
          <a:prstGeom prst="rect">
            <a:avLst/>
          </a:prstGeom>
          <a:solidFill>
            <a:schemeClr val="accent1">
              <a:lumMod val="75000"/>
              <a:alpha val="24000"/>
            </a:schemeClr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glow rad="101600">
              <a:schemeClr val="tx2">
                <a:lumMod val="20000"/>
                <a:lumOff val="80000"/>
                <a:alpha val="60000"/>
              </a:schemeClr>
            </a:glow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44000" tIns="180000" rIns="36000" bIns="36000"/>
          <a:lstStyle>
            <a:lvl1pPr marL="342900" indent="-3429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Arial" charset="0"/>
              </a:defRPr>
            </a:lvl1pPr>
            <a:lvl2pPr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2pPr>
            <a:lvl3pPr marL="11430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3pPr>
            <a:lvl4pPr marL="16002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4pPr>
            <a:lvl5pPr marL="20574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9pPr>
          </a:lstStyle>
          <a:p>
            <a:pPr marL="0" lvl="1" eaLnBrk="1" hangingPunct="1">
              <a:buSzPct val="135000"/>
            </a:pPr>
            <a:r>
              <a:rPr lang="ru-RU" altLang="ko-KR" sz="1200" dirty="0">
                <a:latin typeface="Arial" charset="0"/>
                <a:cs typeface="맑은 고딕" charset="0"/>
              </a:rPr>
              <a:t>Выполнение студентами НИР и НИОКР, необходимых компании для развития бизнеса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32577" y="508901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3" name="Rectangle 19"/>
          <p:cNvSpPr/>
          <p:nvPr/>
        </p:nvSpPr>
        <p:spPr bwMode="auto">
          <a:xfrm>
            <a:off x="6755147" y="4140200"/>
            <a:ext cx="2217215" cy="1447800"/>
          </a:xfrm>
          <a:prstGeom prst="rect">
            <a:avLst/>
          </a:prstGeom>
          <a:solidFill>
            <a:schemeClr val="accent1">
              <a:lumMod val="75000"/>
              <a:alpha val="24000"/>
            </a:schemeClr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glow rad="101600">
              <a:schemeClr val="tx2">
                <a:lumMod val="20000"/>
                <a:lumOff val="80000"/>
                <a:alpha val="60000"/>
              </a:schemeClr>
            </a:glow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44000" tIns="180000" rIns="36000" bIns="36000"/>
          <a:lstStyle>
            <a:lvl1pPr marL="342900" indent="-3429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Arial" charset="0"/>
              </a:defRPr>
            </a:lvl1pPr>
            <a:lvl2pPr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2pPr>
            <a:lvl3pPr marL="11430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3pPr>
            <a:lvl4pPr marL="16002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4pPr>
            <a:lvl5pPr marL="20574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9pPr>
          </a:lstStyle>
          <a:p>
            <a:pPr marL="0" lvl="1" eaLnBrk="1" hangingPunct="1">
              <a:buSzPct val="135000"/>
            </a:pPr>
            <a:r>
              <a:rPr lang="ru-RU" altLang="ko-KR" sz="1200" dirty="0">
                <a:latin typeface="Arial" charset="0"/>
                <a:cs typeface="맑은 고딕" charset="0"/>
              </a:rPr>
              <a:t>Подготовка студентами </a:t>
            </a:r>
            <a:r>
              <a:rPr lang="ru-RU" altLang="ko-KR" sz="1200" dirty="0" smtClean="0">
                <a:latin typeface="Arial" charset="0"/>
                <a:cs typeface="맑은 고딕" charset="0"/>
              </a:rPr>
              <a:t>инвестиционных предложений </a:t>
            </a:r>
            <a:r>
              <a:rPr lang="ru-RU" altLang="ko-KR" sz="1200" dirty="0">
                <a:latin typeface="Arial" charset="0"/>
                <a:cs typeface="맑은 고딕" charset="0"/>
              </a:rPr>
              <a:t>для привлечения средств на коммерциализацию научной идеи или технологии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62665" y="2110964"/>
            <a:ext cx="6511377" cy="4058471"/>
            <a:chOff x="94838" y="2360472"/>
            <a:chExt cx="5561783" cy="2541786"/>
          </a:xfrm>
        </p:grpSpPr>
        <p:sp>
          <p:nvSpPr>
            <p:cNvPr id="13" name="Rectangle 19"/>
            <p:cNvSpPr>
              <a:spLocks noChangeArrowheads="1"/>
            </p:cNvSpPr>
            <p:nvPr/>
          </p:nvSpPr>
          <p:spPr bwMode="gray">
            <a:xfrm>
              <a:off x="94838" y="2360472"/>
              <a:ext cx="5517448" cy="43585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algn="ctr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0">
              <a:scrgbClr r="0" g="0" b="0"/>
            </a:lnRef>
            <a:fillRef idx="1001">
              <a:schemeClr val="lt2"/>
            </a:fillRef>
            <a:effectRef idx="0">
              <a:scrgbClr r="0" g="0" b="0"/>
            </a:effectRef>
            <a:fontRef idx="major"/>
          </p:style>
          <p:txBody>
            <a:bodyPr lIns="0" tIns="0" rIns="0" bIns="0" anchor="ctr"/>
            <a:lstStyle>
              <a:lvl1pPr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9pPr>
            </a:lstStyle>
            <a:p>
              <a:pPr algn="ctr"/>
              <a:r>
                <a:rPr sz="1600" b="1" noProof="1">
                  <a:solidFill>
                    <a:srgbClr val="262626"/>
                  </a:solidFill>
                  <a:latin typeface="+mn-lt"/>
                </a:rPr>
                <a:t>2 года работы в компании молодых мотивированных «умников» </a:t>
              </a:r>
              <a:r>
                <a:rPr lang="ru-RU" sz="1600" b="1" noProof="1" smtClean="0">
                  <a:solidFill>
                    <a:srgbClr val="262626"/>
                  </a:solidFill>
                  <a:latin typeface="+mn-lt"/>
                </a:rPr>
                <a:t>- выпускников бакалавриата лучших технических вузов</a:t>
              </a:r>
              <a:endParaRPr sz="1600" b="1" noProof="1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gray">
            <a:xfrm>
              <a:off x="94838" y="2855444"/>
              <a:ext cx="5517448" cy="4956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algn="ctr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0">
              <a:scrgbClr r="0" g="0" b="0"/>
            </a:lnRef>
            <a:fillRef idx="1001">
              <a:schemeClr val="lt2"/>
            </a:fillRef>
            <a:effectRef idx="0">
              <a:scrgbClr r="0" g="0" b="0"/>
            </a:effectRef>
            <a:fontRef idx="major"/>
          </p:style>
          <p:txBody>
            <a:bodyPr lIns="0" tIns="0" rIns="0" bIns="0" anchor="ctr"/>
            <a:lstStyle>
              <a:lvl1pPr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9pPr>
            </a:lstStyle>
            <a:p>
              <a:pPr algn="ctr"/>
              <a:r>
                <a:rPr sz="1600" b="1" noProof="1">
                  <a:solidFill>
                    <a:srgbClr val="262626"/>
                  </a:solidFill>
                  <a:latin typeface="+mn-lt"/>
                </a:rPr>
                <a:t>Возможность подготовить для себя </a:t>
              </a:r>
              <a:r>
                <a:rPr lang="ru-RU" sz="1600" b="1" noProof="1">
                  <a:solidFill>
                    <a:srgbClr val="262626"/>
                  </a:solidFill>
                  <a:latin typeface="+mn-lt"/>
                </a:rPr>
                <a:t> </a:t>
              </a:r>
              <a:r>
                <a:rPr sz="1600" b="1" noProof="1">
                  <a:solidFill>
                    <a:srgbClr val="262626"/>
                  </a:solidFill>
                  <a:latin typeface="+mn-lt"/>
                </a:rPr>
                <a:t>специалиста</a:t>
              </a:r>
              <a:r>
                <a:rPr lang="ru-RU" sz="1600" b="1" noProof="1">
                  <a:solidFill>
                    <a:srgbClr val="262626"/>
                  </a:solidFill>
                  <a:latin typeface="+mn-lt"/>
                </a:rPr>
                <a:t> с требуемыми компетенциями</a:t>
              </a:r>
              <a:r>
                <a:rPr sz="1600" b="1" noProof="1">
                  <a:solidFill>
                    <a:srgbClr val="262626"/>
                  </a:solidFill>
                  <a:latin typeface="+mn-lt"/>
                </a:rPr>
                <a:t>, который после завершения учебы будет полностью готов к работе в компании</a:t>
              </a: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gray">
            <a:xfrm>
              <a:off x="154272" y="4436336"/>
              <a:ext cx="5502349" cy="46592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0">
              <a:scrgbClr r="0" g="0" b="0"/>
            </a:lnRef>
            <a:fillRef idx="1001">
              <a:schemeClr val="lt2"/>
            </a:fillRef>
            <a:effectRef idx="0">
              <a:scrgbClr r="0" g="0" b="0"/>
            </a:effectRef>
            <a:fontRef idx="major"/>
          </p:style>
          <p:txBody>
            <a:bodyPr lIns="0" tIns="0" rIns="0" bIns="0" anchor="ctr"/>
            <a:lstStyle>
              <a:lvl1pPr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9pPr>
            </a:lstStyle>
            <a:p>
              <a:pPr algn="ctr"/>
              <a:r>
                <a:rPr lang="ru-RU" sz="1600" b="1" noProof="1">
                  <a:solidFill>
                    <a:srgbClr val="262626"/>
                  </a:solidFill>
                  <a:latin typeface="+mn-lt"/>
                </a:rPr>
                <a:t>Существенно упрощение взаимодействия с вузом (нет необходимости организовывать собственные образовательные курсы; нет необходимости ежегодно «брать» студента и т.д.)</a:t>
              </a:r>
            </a:p>
          </p:txBody>
        </p:sp>
      </p:grp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196894" y="3790950"/>
            <a:ext cx="6441795" cy="6224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algn="ctr">
            <a:solidFill>
              <a:srgbClr val="C0C0C0"/>
            </a:solidFill>
            <a:miter lim="800000"/>
            <a:headEnd/>
            <a:tailEnd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0" tIns="0" rIns="0" bIns="0" anchor="ctr"/>
          <a:lstStyle>
            <a:lvl1pPr defTabSz="801688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9pPr>
          </a:lstStyle>
          <a:p>
            <a:pPr algn="ctr"/>
            <a:r>
              <a:rPr lang="ru-RU" sz="1600" b="1" noProof="1">
                <a:solidFill>
                  <a:srgbClr val="262626"/>
                </a:solidFill>
                <a:latin typeface="+mn-lt"/>
              </a:rPr>
              <a:t>Возможность реализовать проект, до которого не доходят руки или недостаточно человеческих ресурсов</a:t>
            </a:r>
            <a:endParaRPr sz="1600" b="1" noProof="1">
              <a:solidFill>
                <a:srgbClr val="262626"/>
              </a:solidFill>
              <a:latin typeface="+mn-lt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gray">
          <a:xfrm>
            <a:off x="197457" y="4548107"/>
            <a:ext cx="6441795" cy="6319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algn="ctr">
            <a:solidFill>
              <a:srgbClr val="C0C0C0"/>
            </a:solidFill>
            <a:miter lim="800000"/>
            <a:headEnd/>
            <a:tailEnd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0" tIns="0" rIns="0" bIns="0" anchor="ctr"/>
          <a:lstStyle>
            <a:lvl1pPr defTabSz="801688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9pPr>
          </a:lstStyle>
          <a:p>
            <a:pPr algn="ctr"/>
            <a:r>
              <a:rPr lang="ru-RU" sz="1600" b="1" noProof="1">
                <a:solidFill>
                  <a:srgbClr val="262626"/>
                </a:solidFill>
                <a:latin typeface="+mn-lt"/>
              </a:rPr>
              <a:t>Возможность с помощью студентов привлечь инвестиции для развития нового направления бизнеса</a:t>
            </a:r>
            <a:endParaRPr sz="1600" b="1" noProof="1">
              <a:solidFill>
                <a:srgbClr val="26262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895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266476" y="988935"/>
            <a:ext cx="850604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smtClean="0">
                <a:solidFill>
                  <a:schemeClr val="bg1"/>
                </a:solidFill>
              </a:rPr>
              <a:t>Что получает вуз</a:t>
            </a:r>
          </a:p>
        </p:txBody>
      </p:sp>
      <p:sp>
        <p:nvSpPr>
          <p:cNvPr id="22" name="Rectangle 19"/>
          <p:cNvSpPr/>
          <p:nvPr/>
        </p:nvSpPr>
        <p:spPr bwMode="auto">
          <a:xfrm>
            <a:off x="6785064" y="2811379"/>
            <a:ext cx="2187298" cy="1104899"/>
          </a:xfrm>
          <a:prstGeom prst="rect">
            <a:avLst/>
          </a:prstGeom>
          <a:solidFill>
            <a:schemeClr val="accent2">
              <a:lumMod val="60000"/>
              <a:lumOff val="40000"/>
              <a:alpha val="24000"/>
            </a:schemeClr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glow rad="101600">
              <a:schemeClr val="tx2">
                <a:lumMod val="20000"/>
                <a:lumOff val="80000"/>
                <a:alpha val="60000"/>
              </a:schemeClr>
            </a:glow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44000" tIns="180000" rIns="36000" bIns="36000"/>
          <a:lstStyle>
            <a:lvl1pPr marL="342900" indent="-3429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Arial" charset="0"/>
              </a:defRPr>
            </a:lvl1pPr>
            <a:lvl2pPr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2pPr>
            <a:lvl3pPr marL="11430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3pPr>
            <a:lvl4pPr marL="16002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4pPr>
            <a:lvl5pPr marL="20574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9pPr>
          </a:lstStyle>
          <a:p>
            <a:pPr marL="0" lvl="1" eaLnBrk="1" hangingPunct="1">
              <a:buSzPct val="135000"/>
            </a:pPr>
            <a:r>
              <a:rPr lang="ru-RU" altLang="ko-KR" sz="1200" dirty="0">
                <a:latin typeface="Arial" charset="0"/>
                <a:cs typeface="맑은 고딕" charset="0"/>
              </a:rPr>
              <a:t>Выполнение </a:t>
            </a:r>
            <a:r>
              <a:rPr lang="ru-RU" altLang="ko-KR" sz="1200" dirty="0" smtClean="0">
                <a:latin typeface="Arial" charset="0"/>
                <a:cs typeface="맑은 고딕" charset="0"/>
              </a:rPr>
              <a:t> НИР </a:t>
            </a:r>
            <a:r>
              <a:rPr lang="ru-RU" altLang="ko-KR" sz="1200" dirty="0">
                <a:latin typeface="Arial" charset="0"/>
                <a:cs typeface="맑은 고딕" charset="0"/>
              </a:rPr>
              <a:t>и НИОКР, необходимых </a:t>
            </a:r>
            <a:r>
              <a:rPr lang="ru-RU" altLang="ko-KR" sz="1200" dirty="0" smtClean="0">
                <a:latin typeface="Arial" charset="0"/>
                <a:cs typeface="맑은 고딕" charset="0"/>
              </a:rPr>
              <a:t>компаниям </a:t>
            </a:r>
            <a:r>
              <a:rPr lang="ru-RU" altLang="ko-KR" sz="1200" dirty="0">
                <a:latin typeface="Arial" charset="0"/>
                <a:cs typeface="맑은 고딕" charset="0"/>
              </a:rPr>
              <a:t>для развития бизнеса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32577" y="508901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3" name="Rectangle 19"/>
          <p:cNvSpPr/>
          <p:nvPr/>
        </p:nvSpPr>
        <p:spPr bwMode="auto">
          <a:xfrm>
            <a:off x="6770105" y="4176469"/>
            <a:ext cx="2217215" cy="1097211"/>
          </a:xfrm>
          <a:prstGeom prst="rect">
            <a:avLst/>
          </a:prstGeom>
          <a:solidFill>
            <a:schemeClr val="accent2">
              <a:lumMod val="60000"/>
              <a:lumOff val="40000"/>
              <a:alpha val="24000"/>
            </a:schemeClr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glow rad="101600">
              <a:schemeClr val="tx2">
                <a:lumMod val="20000"/>
                <a:lumOff val="80000"/>
                <a:alpha val="60000"/>
              </a:schemeClr>
            </a:glow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44000" tIns="180000" rIns="36000" bIns="36000"/>
          <a:lstStyle>
            <a:lvl1pPr marL="342900" indent="-3429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Arial" charset="0"/>
              </a:defRPr>
            </a:lvl1pPr>
            <a:lvl2pPr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2pPr>
            <a:lvl3pPr marL="11430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3pPr>
            <a:lvl4pPr marL="16002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4pPr>
            <a:lvl5pPr marL="20574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9pPr>
          </a:lstStyle>
          <a:p>
            <a:pPr marL="0" lvl="1" eaLnBrk="1" hangingPunct="1">
              <a:buSzPct val="135000"/>
            </a:pPr>
            <a:r>
              <a:rPr lang="ru-RU" altLang="ko-KR" sz="1200" dirty="0" smtClean="0">
                <a:latin typeface="Arial" charset="0"/>
                <a:cs typeface="맑은 고딕" charset="0"/>
              </a:rPr>
              <a:t>Обучение магистерским программам по сетевой модели взаимодействия вузов  </a:t>
            </a:r>
            <a:endParaRPr lang="ru-RU" altLang="ko-KR" sz="1200" dirty="0">
              <a:latin typeface="Arial" charset="0"/>
              <a:cs typeface="맑은 고딕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69159" y="2811379"/>
            <a:ext cx="6468310" cy="2582339"/>
            <a:chOff x="94838" y="2424747"/>
            <a:chExt cx="5524997" cy="2990867"/>
          </a:xfrm>
        </p:grpSpPr>
        <p:sp>
          <p:nvSpPr>
            <p:cNvPr id="13" name="Rectangle 19"/>
            <p:cNvSpPr>
              <a:spLocks noChangeArrowheads="1"/>
            </p:cNvSpPr>
            <p:nvPr/>
          </p:nvSpPr>
          <p:spPr bwMode="gray">
            <a:xfrm>
              <a:off x="94838" y="2424747"/>
              <a:ext cx="5517448" cy="8366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algn="ctr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0">
              <a:scrgbClr r="0" g="0" b="0"/>
            </a:lnRef>
            <a:fillRef idx="1001">
              <a:schemeClr val="lt2"/>
            </a:fillRef>
            <a:effectRef idx="0">
              <a:scrgbClr r="0" g="0" b="0"/>
            </a:effectRef>
            <a:fontRef idx="major"/>
          </p:style>
          <p:txBody>
            <a:bodyPr lIns="0" tIns="0" rIns="0" bIns="0" anchor="ctr"/>
            <a:lstStyle>
              <a:lvl1pPr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9pPr>
            </a:lstStyle>
            <a:p>
              <a:pPr algn="ctr"/>
              <a:r>
                <a:rPr lang="ru-RU" sz="1300" b="1" noProof="1" smtClean="0">
                  <a:solidFill>
                    <a:srgbClr val="262626"/>
                  </a:solidFill>
                  <a:latin typeface="Arial" charset="0"/>
                </a:rPr>
                <a:t>Развитие тематики НИР и НИОКР во взаимодействии с  </a:t>
              </a:r>
            </a:p>
            <a:p>
              <a:pPr algn="ctr"/>
              <a:r>
                <a:rPr lang="ru-RU" sz="1300" b="1" noProof="1" smtClean="0">
                  <a:solidFill>
                    <a:srgbClr val="262626"/>
                  </a:solidFill>
                  <a:latin typeface="Arial" charset="0"/>
                </a:rPr>
                <a:t>ведущими  предприятиями Москвы</a:t>
              </a:r>
              <a:endParaRPr sz="1300" b="1" noProof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gray">
            <a:xfrm>
              <a:off x="102387" y="4599182"/>
              <a:ext cx="5517448" cy="8164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algn="ctr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0">
              <a:scrgbClr r="0" g="0" b="0"/>
            </a:lnRef>
            <a:fillRef idx="1001">
              <a:schemeClr val="lt2"/>
            </a:fillRef>
            <a:effectRef idx="0">
              <a:scrgbClr r="0" g="0" b="0"/>
            </a:effectRef>
            <a:fontRef idx="major"/>
          </p:style>
          <p:txBody>
            <a:bodyPr lIns="0" tIns="0" rIns="0" bIns="0" anchor="ctr"/>
            <a:lstStyle>
              <a:lvl1pPr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9pPr>
            </a:lstStyle>
            <a:p>
              <a:pPr algn="ctr"/>
              <a:r>
                <a:rPr lang="ru-RU" sz="1300" b="1" noProof="1" smtClean="0">
                  <a:solidFill>
                    <a:srgbClr val="262626"/>
                  </a:solidFill>
                  <a:latin typeface="Arial" charset="0"/>
                </a:rPr>
                <a:t>Возможность привлечения бакалавров других вузов на престижную магистерскую Программу</a:t>
              </a:r>
              <a:endParaRPr sz="1300" b="1" noProof="1">
                <a:solidFill>
                  <a:srgbClr val="262626"/>
                </a:solidFill>
                <a:latin typeface="Arial" charset="0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gray">
            <a:xfrm>
              <a:off x="102387" y="3550123"/>
              <a:ext cx="5502349" cy="63371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0">
              <a:scrgbClr r="0" g="0" b="0"/>
            </a:lnRef>
            <a:fillRef idx="1001">
              <a:schemeClr val="lt2"/>
            </a:fillRef>
            <a:effectRef idx="0">
              <a:scrgbClr r="0" g="0" b="0"/>
            </a:effectRef>
            <a:fontRef idx="major"/>
          </p:style>
          <p:txBody>
            <a:bodyPr lIns="0" tIns="0" rIns="0" bIns="0" anchor="ctr"/>
            <a:lstStyle>
              <a:lvl1pPr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9pPr>
            </a:lstStyle>
            <a:p>
              <a:pPr algn="ctr"/>
              <a:r>
                <a:rPr lang="ru-RU" sz="1300" b="1" noProof="1" smtClean="0">
                  <a:solidFill>
                    <a:srgbClr val="262626"/>
                  </a:solidFill>
                  <a:latin typeface="Arial" charset="0"/>
                </a:rPr>
                <a:t>Повышение гибкости и вариативности магистерских программ благодаря сетевому взаимодействию вузов</a:t>
              </a:r>
              <a:endParaRPr sz="1300" b="1" noProof="1">
                <a:solidFill>
                  <a:srgbClr val="262626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36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266476" y="988935"/>
            <a:ext cx="850604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smtClean="0">
                <a:solidFill>
                  <a:schemeClr val="bg1"/>
                </a:solidFill>
              </a:rPr>
              <a:t>Что получает студент</a:t>
            </a:r>
          </a:p>
        </p:txBody>
      </p:sp>
      <p:sp>
        <p:nvSpPr>
          <p:cNvPr id="22" name="Rectangle 19"/>
          <p:cNvSpPr/>
          <p:nvPr/>
        </p:nvSpPr>
        <p:spPr bwMode="auto">
          <a:xfrm>
            <a:off x="6755147" y="2565401"/>
            <a:ext cx="2187298" cy="1104899"/>
          </a:xfrm>
          <a:prstGeom prst="rect">
            <a:avLst/>
          </a:prstGeom>
          <a:solidFill>
            <a:schemeClr val="accent2">
              <a:lumMod val="60000"/>
              <a:lumOff val="40000"/>
              <a:alpha val="24000"/>
            </a:schemeClr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glow rad="101600">
              <a:schemeClr val="tx2">
                <a:lumMod val="20000"/>
                <a:lumOff val="80000"/>
                <a:alpha val="60000"/>
              </a:schemeClr>
            </a:glow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44000" tIns="180000" rIns="36000" bIns="36000"/>
          <a:lstStyle>
            <a:lvl1pPr marL="342900" indent="-3429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Arial" charset="0"/>
              </a:defRPr>
            </a:lvl1pPr>
            <a:lvl2pPr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2pPr>
            <a:lvl3pPr marL="11430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3pPr>
            <a:lvl4pPr marL="16002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4pPr>
            <a:lvl5pPr marL="20574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9pPr>
          </a:lstStyle>
          <a:p>
            <a:pPr marL="0" lvl="1" eaLnBrk="1" hangingPunct="1">
              <a:buSzPct val="135000"/>
            </a:pPr>
            <a:r>
              <a:rPr lang="ru-RU" altLang="ko-KR" sz="1200" dirty="0">
                <a:latin typeface="Arial" charset="0"/>
                <a:cs typeface="맑은 고딕" charset="0"/>
              </a:rPr>
              <a:t>Выполнение </a:t>
            </a:r>
            <a:r>
              <a:rPr lang="ru-RU" altLang="ko-KR" sz="1200" dirty="0" smtClean="0">
                <a:latin typeface="Arial" charset="0"/>
                <a:cs typeface="맑은 고딕" charset="0"/>
              </a:rPr>
              <a:t> НИР </a:t>
            </a:r>
            <a:r>
              <a:rPr lang="ru-RU" altLang="ko-KR" sz="1200" dirty="0">
                <a:latin typeface="Arial" charset="0"/>
                <a:cs typeface="맑은 고딕" charset="0"/>
              </a:rPr>
              <a:t>и НИОКР, необходимых </a:t>
            </a:r>
            <a:r>
              <a:rPr lang="ru-RU" altLang="ko-KR" sz="1200" dirty="0" smtClean="0">
                <a:latin typeface="Arial" charset="0"/>
                <a:cs typeface="맑은 고딕" charset="0"/>
              </a:rPr>
              <a:t>компаниям </a:t>
            </a:r>
            <a:r>
              <a:rPr lang="ru-RU" altLang="ko-KR" sz="1200" dirty="0">
                <a:latin typeface="Arial" charset="0"/>
                <a:cs typeface="맑은 고딕" charset="0"/>
              </a:rPr>
              <a:t>для развития бизнеса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32577" y="508901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3" name="Rectangle 19"/>
          <p:cNvSpPr/>
          <p:nvPr/>
        </p:nvSpPr>
        <p:spPr bwMode="auto">
          <a:xfrm>
            <a:off x="6755147" y="4140200"/>
            <a:ext cx="2217215" cy="1097211"/>
          </a:xfrm>
          <a:prstGeom prst="rect">
            <a:avLst/>
          </a:prstGeom>
          <a:solidFill>
            <a:schemeClr val="accent2">
              <a:lumMod val="60000"/>
              <a:lumOff val="40000"/>
              <a:alpha val="24000"/>
            </a:schemeClr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glow rad="101600">
              <a:schemeClr val="tx2">
                <a:lumMod val="20000"/>
                <a:lumOff val="80000"/>
                <a:alpha val="60000"/>
              </a:schemeClr>
            </a:glow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44000" tIns="180000" rIns="36000" bIns="36000"/>
          <a:lstStyle>
            <a:lvl1pPr marL="342900" indent="-3429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Arial" charset="0"/>
              </a:defRPr>
            </a:lvl1pPr>
            <a:lvl2pPr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2pPr>
            <a:lvl3pPr marL="11430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3pPr>
            <a:lvl4pPr marL="16002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4pPr>
            <a:lvl5pPr marL="2057400" indent="-228600" defTabSz="711200" eaLnBrk="0" hangingPunct="0"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Arial" charset="0"/>
              </a:defRPr>
            </a:lvl9pPr>
          </a:lstStyle>
          <a:p>
            <a:pPr marL="0" lvl="1" eaLnBrk="1" hangingPunct="1">
              <a:buSzPct val="135000"/>
            </a:pPr>
            <a:r>
              <a:rPr lang="ru-RU" altLang="ko-KR" sz="1200" dirty="0" smtClean="0">
                <a:latin typeface="Arial" charset="0"/>
                <a:cs typeface="맑은 고딕" charset="0"/>
              </a:rPr>
              <a:t>Обучение магистерским программам на базе ведущих технических вузов  </a:t>
            </a:r>
            <a:endParaRPr lang="ru-RU" altLang="ko-KR" sz="1200" dirty="0">
              <a:latin typeface="Arial" charset="0"/>
              <a:cs typeface="맑은 고딕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80999" y="2620879"/>
            <a:ext cx="6356470" cy="2683939"/>
            <a:chOff x="190368" y="2204112"/>
            <a:chExt cx="5429467" cy="3108539"/>
          </a:xfrm>
        </p:grpSpPr>
        <p:sp>
          <p:nvSpPr>
            <p:cNvPr id="13" name="Rectangle 19"/>
            <p:cNvSpPr>
              <a:spLocks noChangeArrowheads="1"/>
            </p:cNvSpPr>
            <p:nvPr/>
          </p:nvSpPr>
          <p:spPr bwMode="gray">
            <a:xfrm>
              <a:off x="190368" y="2204112"/>
              <a:ext cx="5421917" cy="83667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algn="ctr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0">
              <a:scrgbClr r="0" g="0" b="0"/>
            </a:lnRef>
            <a:fillRef idx="1001">
              <a:schemeClr val="lt2"/>
            </a:fillRef>
            <a:effectRef idx="0">
              <a:scrgbClr r="0" g="0" b="0"/>
            </a:effectRef>
            <a:fontRef idx="major"/>
          </p:style>
          <p:txBody>
            <a:bodyPr lIns="0" tIns="0" rIns="0" bIns="0" anchor="ctr"/>
            <a:lstStyle>
              <a:lvl1pPr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9pPr>
            </a:lstStyle>
            <a:p>
              <a:pPr algn="ctr"/>
              <a:r>
                <a:rPr lang="ru-RU" sz="1300" b="1" noProof="1" smtClean="0">
                  <a:solidFill>
                    <a:srgbClr val="262626"/>
                  </a:solidFill>
                  <a:latin typeface="Arial" charset="0"/>
                </a:rPr>
                <a:t>Опыт р</a:t>
              </a:r>
              <a:r>
                <a:rPr sz="1300" b="1" noProof="1" smtClean="0">
                  <a:solidFill>
                    <a:srgbClr val="262626"/>
                  </a:solidFill>
                  <a:latin typeface="Arial" charset="0"/>
                </a:rPr>
                <a:t>аботы </a:t>
              </a:r>
              <a:r>
                <a:rPr sz="1300" b="1" noProof="1">
                  <a:solidFill>
                    <a:srgbClr val="262626"/>
                  </a:solidFill>
                  <a:latin typeface="Arial" charset="0"/>
                </a:rPr>
                <a:t>в </a:t>
              </a:r>
              <a:r>
                <a:rPr lang="ru-RU" sz="1300" b="1" noProof="1" smtClean="0">
                  <a:solidFill>
                    <a:srgbClr val="262626"/>
                  </a:solidFill>
                  <a:latin typeface="Arial" charset="0"/>
                </a:rPr>
                <a:t>реальных проектах </a:t>
              </a:r>
            </a:p>
            <a:p>
              <a:pPr algn="ctr"/>
              <a:r>
                <a:rPr lang="ru-RU" sz="1300" b="1" noProof="1" smtClean="0">
                  <a:solidFill>
                    <a:srgbClr val="262626"/>
                  </a:solidFill>
                  <a:latin typeface="Arial" charset="0"/>
                </a:rPr>
                <a:t>ведущих российских компаний</a:t>
              </a:r>
              <a:r>
                <a:rPr lang="en-US" sz="1300" b="1" noProof="1" smtClean="0">
                  <a:solidFill>
                    <a:srgbClr val="262626"/>
                  </a:solidFill>
                  <a:latin typeface="Arial" charset="0"/>
                </a:rPr>
                <a:t>,</a:t>
              </a:r>
              <a:r>
                <a:rPr lang="ru-RU" sz="1300" b="1" noProof="1" smtClean="0">
                  <a:solidFill>
                    <a:srgbClr val="262626"/>
                  </a:solidFill>
                  <a:latin typeface="Arial" charset="0"/>
                </a:rPr>
                <a:t> понимание инновационной деятельности и бизнесс-процессов</a:t>
              </a:r>
              <a:endParaRPr sz="1300" b="1" noProof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gray">
            <a:xfrm>
              <a:off x="190368" y="4496218"/>
              <a:ext cx="5429467" cy="81643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algn="ctr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0">
              <a:scrgbClr r="0" g="0" b="0"/>
            </a:lnRef>
            <a:fillRef idx="1001">
              <a:schemeClr val="lt2"/>
            </a:fillRef>
            <a:effectRef idx="0">
              <a:scrgbClr r="0" g="0" b="0"/>
            </a:effectRef>
            <a:fontRef idx="major"/>
          </p:style>
          <p:txBody>
            <a:bodyPr lIns="0" tIns="0" rIns="0" bIns="0" anchor="ctr"/>
            <a:lstStyle>
              <a:lvl1pPr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9pPr>
            </a:lstStyle>
            <a:p>
              <a:pPr algn="ctr"/>
              <a:r>
                <a:rPr lang="ru-RU" sz="1300" b="1" noProof="1" smtClean="0">
                  <a:solidFill>
                    <a:srgbClr val="262626"/>
                  </a:solidFill>
                  <a:latin typeface="Arial" charset="0"/>
                </a:rPr>
                <a:t>Получение высококлассного образования от ведущих экспертов в научной, производственной и управленческой сферах</a:t>
              </a:r>
              <a:endParaRPr sz="1300" b="1" noProof="1">
                <a:solidFill>
                  <a:srgbClr val="262626"/>
                </a:solidFill>
                <a:latin typeface="Arial" charset="0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gray">
            <a:xfrm>
              <a:off x="190368" y="3447159"/>
              <a:ext cx="5414368" cy="76668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0">
              <a:scrgbClr r="0" g="0" b="0"/>
            </a:lnRef>
            <a:fillRef idx="1001">
              <a:schemeClr val="lt2"/>
            </a:fillRef>
            <a:effectRef idx="0">
              <a:scrgbClr r="0" g="0" b="0"/>
            </a:effectRef>
            <a:fontRef idx="major"/>
          </p:style>
          <p:txBody>
            <a:bodyPr lIns="0" tIns="0" rIns="0" bIns="0" anchor="ctr"/>
            <a:lstStyle>
              <a:lvl1pPr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Arial" charset="0"/>
                </a:defRPr>
              </a:lvl9pPr>
            </a:lstStyle>
            <a:p>
              <a:pPr algn="ctr"/>
              <a:r>
                <a:rPr lang="ru-RU" sz="1300" b="1" noProof="1">
                  <a:solidFill>
                    <a:srgbClr val="262626"/>
                  </a:solidFill>
                  <a:latin typeface="Arial" charset="0"/>
                </a:rPr>
                <a:t>Достойные материальные условия труда и учебы</a:t>
              </a:r>
              <a:endParaRPr sz="1300" b="1" noProof="1">
                <a:solidFill>
                  <a:srgbClr val="262626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697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14" descr="Снимок экрана 2013-04-26 в 15.31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7000"/>
            <a:ext cx="9144001" cy="166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3648" y="1770442"/>
            <a:ext cx="5882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  <p:pic>
        <p:nvPicPr>
          <p:cNvPr id="7" name="Изображение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4439" y="5815361"/>
            <a:ext cx="1264061" cy="712790"/>
          </a:xfrm>
          <a:prstGeom prst="rect">
            <a:avLst/>
          </a:prstGeom>
        </p:spPr>
      </p:pic>
      <p:pic>
        <p:nvPicPr>
          <p:cNvPr id="8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5928225"/>
            <a:ext cx="1841500" cy="7015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4163" y="2391373"/>
            <a:ext cx="857408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Контакты руководителей, координаторов проекта</a:t>
            </a:r>
            <a:r>
              <a:rPr lang="ru-RU" sz="1400" dirty="0" smtClean="0"/>
              <a:t>:</a:t>
            </a:r>
            <a:endParaRPr lang="en-US" sz="1400" dirty="0" smtClean="0"/>
          </a:p>
          <a:p>
            <a:r>
              <a:rPr lang="ru-RU" sz="1400" dirty="0" smtClean="0"/>
              <a:t>Вячеслав  </a:t>
            </a:r>
            <a:r>
              <a:rPr lang="ru-RU" sz="1400" dirty="0"/>
              <a:t>Чикин</a:t>
            </a:r>
            <a:endParaRPr lang="en-US" sz="1400" dirty="0"/>
          </a:p>
          <a:p>
            <a:r>
              <a:rPr lang="ru-RU" sz="1400" i="1" dirty="0"/>
              <a:t>Н</a:t>
            </a:r>
            <a:r>
              <a:rPr lang="ru-RU" sz="1400" i="1" dirty="0" smtClean="0"/>
              <a:t>аучный </a:t>
            </a:r>
            <a:r>
              <a:rPr lang="ru-RU" sz="1400" i="1" dirty="0"/>
              <a:t>руководитель Межвузовской Программы</a:t>
            </a:r>
            <a:endParaRPr lang="en-US" sz="1400" dirty="0"/>
          </a:p>
          <a:p>
            <a:r>
              <a:rPr lang="ru-RU" sz="1400" i="1" dirty="0" smtClean="0"/>
              <a:t>Моб</a:t>
            </a:r>
            <a:r>
              <a:rPr lang="ru-RU" sz="1400" i="1" dirty="0"/>
              <a:t>. +7 </a:t>
            </a:r>
            <a:r>
              <a:rPr lang="ru-RU" sz="1400" i="1" dirty="0" smtClean="0"/>
              <a:t>916 677 95 40, </a:t>
            </a:r>
            <a:endParaRPr lang="en-US" sz="1400" dirty="0"/>
          </a:p>
          <a:p>
            <a:r>
              <a:rPr lang="en-US" sz="1400" i="1" dirty="0"/>
              <a:t>e-mail: </a:t>
            </a:r>
            <a:r>
              <a:rPr lang="en-US" sz="1400" i="1" dirty="0">
                <a:solidFill>
                  <a:srgbClr val="00B0F0"/>
                </a:solidFill>
              </a:rPr>
              <a:t>Vyacheslav.Chikin</a:t>
            </a:r>
            <a:r>
              <a:rPr lang="en-US" sz="1400" i="1" dirty="0" smtClean="0">
                <a:hlinkClick r:id="rId5"/>
              </a:rPr>
              <a:t>@</a:t>
            </a:r>
            <a:r>
              <a:rPr lang="en-US" sz="1400" i="1" dirty="0">
                <a:hlinkClick r:id="rId6"/>
              </a:rPr>
              <a:t>rusnano.com</a:t>
            </a:r>
            <a:r>
              <a:rPr lang="en-US" sz="1400" i="1" dirty="0"/>
              <a:t>  </a:t>
            </a:r>
            <a:endParaRPr lang="en-US" sz="1400" i="1" dirty="0" smtClean="0"/>
          </a:p>
          <a:p>
            <a:endParaRPr lang="ru-RU" sz="1400" dirty="0" smtClean="0"/>
          </a:p>
          <a:p>
            <a:r>
              <a:rPr lang="ru-RU" sz="1400" dirty="0"/>
              <a:t>Ольга Аграмакова </a:t>
            </a:r>
          </a:p>
          <a:p>
            <a:r>
              <a:rPr lang="ru-RU" sz="1400" i="1" dirty="0" smtClean="0"/>
              <a:t>Заместитель руководителя </a:t>
            </a:r>
            <a:r>
              <a:rPr lang="ru-RU" sz="1400" i="1" dirty="0"/>
              <a:t>Межвузовской </a:t>
            </a:r>
            <a:r>
              <a:rPr lang="ru-RU" sz="1400" i="1" dirty="0" smtClean="0"/>
              <a:t>Программы</a:t>
            </a:r>
          </a:p>
          <a:p>
            <a:r>
              <a:rPr lang="ru-RU" sz="1400" i="1" dirty="0"/>
              <a:t>Моб. +7 </a:t>
            </a:r>
            <a:r>
              <a:rPr lang="ru-RU" sz="1400" i="1" dirty="0" smtClean="0"/>
              <a:t>925723  83 24, </a:t>
            </a:r>
            <a:endParaRPr lang="en-US" sz="1400" dirty="0"/>
          </a:p>
          <a:p>
            <a:r>
              <a:rPr lang="en-US" sz="1400" i="1" dirty="0"/>
              <a:t>e-mail: </a:t>
            </a:r>
            <a:r>
              <a:rPr lang="en-US" sz="1400" i="1" dirty="0" smtClean="0">
                <a:hlinkClick r:id="rId6"/>
              </a:rPr>
              <a:t>Olga.Agramakova</a:t>
            </a:r>
            <a:r>
              <a:rPr lang="en-US" sz="1400" i="1" dirty="0">
                <a:hlinkClick r:id="rId6"/>
              </a:rPr>
              <a:t>@</a:t>
            </a:r>
            <a:r>
              <a:rPr lang="en-US" sz="1400" i="1" dirty="0" smtClean="0">
                <a:hlinkClick r:id="rId6"/>
              </a:rPr>
              <a:t>rusnano.com</a:t>
            </a:r>
            <a:r>
              <a:rPr lang="en-US" sz="1400" i="1" dirty="0" smtClean="0"/>
              <a:t>  </a:t>
            </a:r>
            <a:endParaRPr lang="en-US" sz="1400" i="1" dirty="0"/>
          </a:p>
          <a:p>
            <a:endParaRPr lang="en-US" sz="1400" i="1" dirty="0"/>
          </a:p>
          <a:p>
            <a:r>
              <a:rPr lang="en-US" sz="1400" dirty="0" smtClean="0"/>
              <a:t> </a:t>
            </a:r>
            <a:endParaRPr lang="en-US" sz="1400" dirty="0"/>
          </a:p>
          <a:p>
            <a:r>
              <a:rPr lang="ru-RU" sz="1400" dirty="0" smtClean="0"/>
              <a:t> </a:t>
            </a:r>
            <a:endParaRPr lang="ru-RU" sz="1400" dirty="0"/>
          </a:p>
          <a:p>
            <a:endParaRPr lang="en-US" sz="1400" dirty="0"/>
          </a:p>
        </p:txBody>
      </p:sp>
      <p:pic>
        <p:nvPicPr>
          <p:cNvPr id="9" name="Picture 8" descr="C:\Users\Stanislav\Desktop\ПРОЕКТ ЦИР\full.pn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0" y="5981700"/>
            <a:ext cx="1066800" cy="448749"/>
          </a:xfrm>
          <a:prstGeom prst="rect">
            <a:avLst/>
          </a:prstGeom>
          <a:noFill/>
          <a:ex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6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ectrum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Spec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Spectrum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50000"/>
              </a:schemeClr>
            </a:gs>
            <a:gs pos="100000">
              <a:schemeClr val="phClr">
                <a:tint val="9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5000"/>
                <a:shade val="70000"/>
                <a:satMod val="150000"/>
              </a:schemeClr>
            </a:gs>
            <a:gs pos="100000">
              <a:schemeClr val="phClr">
                <a:tint val="10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6600000" sx="101000" sy="101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50800" dir="5400000" sx="105000" sy="105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4800000"/>
            </a:lightRig>
          </a:scene3d>
          <a:sp3d prstMaterial="matte">
            <a:bevelT w="635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37313</TotalTime>
  <Words>565</Words>
  <Application>Microsoft Office PowerPoint</Application>
  <PresentationFormat>Экран (4:3)</PresentationFormat>
  <Paragraphs>84</Paragraphs>
  <Slides>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Spectrum</vt:lpstr>
      <vt:lpstr>Подготовка инженеров в сфере высоких технологий для новой экономики Москвы</vt:lpstr>
      <vt:lpstr>Основные участники Программы</vt:lpstr>
      <vt:lpstr>Цели, образ выпускников программы </vt:lpstr>
      <vt:lpstr>Конфигурация образовательной модели</vt:lpstr>
      <vt:lpstr> Ключевые особенности программы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Межвузовская программа подготовки инженеров- исследователей</dc:title>
  <dc:creator>Inna Lipatova</dc:creator>
  <cp:lastModifiedBy>Чикин Вячеслав Николаевич</cp:lastModifiedBy>
  <cp:revision>262</cp:revision>
  <dcterms:created xsi:type="dcterms:W3CDTF">2013-09-04T07:42:18Z</dcterms:created>
  <dcterms:modified xsi:type="dcterms:W3CDTF">2014-06-25T07:45:47Z</dcterms:modified>
</cp:coreProperties>
</file>