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16"/>
  </p:notesMasterIdLst>
  <p:sldIdLst>
    <p:sldId id="256" r:id="rId2"/>
    <p:sldId id="307" r:id="rId3"/>
    <p:sldId id="309" r:id="rId4"/>
    <p:sldId id="314" r:id="rId5"/>
    <p:sldId id="315" r:id="rId6"/>
    <p:sldId id="286" r:id="rId7"/>
    <p:sldId id="290" r:id="rId8"/>
    <p:sldId id="285" r:id="rId9"/>
    <p:sldId id="296" r:id="rId10"/>
    <p:sldId id="299" r:id="rId11"/>
    <p:sldId id="298" r:id="rId12"/>
    <p:sldId id="300" r:id="rId13"/>
    <p:sldId id="302" r:id="rId14"/>
    <p:sldId id="30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601" autoAdjust="0"/>
    <p:restoredTop sz="96459" autoAdjust="0"/>
  </p:normalViewPr>
  <p:slideViewPr>
    <p:cSldViewPr>
      <p:cViewPr>
        <p:scale>
          <a:sx n="80" d="100"/>
          <a:sy n="80" d="100"/>
        </p:scale>
        <p:origin x="-132" y="1056"/>
      </p:cViewPr>
      <p:guideLst>
        <p:guide orient="horz" pos="845"/>
        <p:guide pos="4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44876-A624-4AB1-88FF-B8E878FEA53E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CEE3A-9DEE-49F7-BE5C-7B77F0B692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127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CEE3A-9DEE-49F7-BE5C-7B77F0B6926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8D96-90AC-4B74-85F4-77F2021CE079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E894-4F53-45A2-BEA9-8FAE18D292DA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547-2C9D-469D-A829-4A31B23B8BC6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6DD7-FF7B-4551-8E58-85E8EE54448C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DDD9-3058-40B2-9872-AE7153F4AB0D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FAC40-DEF6-4A79-A7F8-6BA98AE9689F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349A1-5115-4C5D-89CF-559FA63E8A66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CBE89-443A-4D48-8372-FAFA43371959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EB1B2-D265-4472-B384-42C26E783A1D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3DA63-D32B-4B2A-9E17-E840752A9443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D518A-A109-4CC6-AA17-9E4C282A62F7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4C24CC-AD5B-4C37-BCC6-DBAC8F8976A8}" type="datetime1">
              <a:rPr lang="ru-RU" smtClean="0"/>
              <a:pPr/>
              <a:t>24.06.2014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3917C98-A07B-48B6-BE34-67ED66499D6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348880"/>
            <a:ext cx="8501122" cy="3651888"/>
          </a:xfrm>
        </p:spPr>
        <p:txBody>
          <a:bodyPr>
            <a:noAutofit/>
          </a:bodyPr>
          <a:lstStyle/>
          <a:p>
            <a:r>
              <a:rPr lang="ru-RU" sz="4400" dirty="0" smtClean="0"/>
              <a:t> </a:t>
            </a:r>
            <a:r>
              <a:rPr lang="ru-RU" sz="4400" dirty="0" smtClean="0">
                <a:latin typeface="Arial Narrow" pitchFamily="34" charset="0"/>
              </a:rPr>
              <a:t> </a:t>
            </a:r>
            <a:endParaRPr lang="ru-RU" sz="4400" dirty="0"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214422"/>
            <a:ext cx="6429420" cy="1143008"/>
          </a:xfrm>
        </p:spPr>
        <p:txBody>
          <a:bodyPr>
            <a:noAutofit/>
          </a:bodyPr>
          <a:lstStyle/>
          <a:p>
            <a:pPr algn="l"/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Супатаева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О.А.</a:t>
            </a:r>
          </a:p>
          <a:p>
            <a:pPr algn="l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Институт государства и права РАН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852936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Совершенствование  государственного регулирования безопасности при использовании атомной энергии</a:t>
            </a:r>
          </a:p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(национальные и </a:t>
            </a:r>
            <a:r>
              <a:rPr lang="ru-RU" sz="3200" b="1" smtClean="0">
                <a:latin typeface="Arial" pitchFamily="34" charset="0"/>
                <a:cs typeface="Arial" pitchFamily="34" charset="0"/>
              </a:rPr>
              <a:t>международные аспекты)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Обеспечение ядерной  безопасности (Конвенция о ядерной безопасности 1996 г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176464"/>
          </a:xfrm>
        </p:spPr>
        <p:txBody>
          <a:bodyPr>
            <a:normAutofit fontScale="25000" lnSpcReduction="20000"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7200" dirty="0" smtClean="0">
                <a:latin typeface="Arial" pitchFamily="34" charset="0"/>
                <a:cs typeface="Arial" pitchFamily="34" charset="0"/>
              </a:rPr>
              <a:t>      Конвенция устанавливает, что ответственность за ядерную безопасность лежит на государстве, под юрисдикцией которого находится ядерная установка; в рамках своих национальных законов государство обязано принимать необходимые законодательные,  регулирующие и административные меры для обеспечения безопасности.  Согласно  КЯБ все государства, в ней участвующие, обязаны учредить или назначить наделенный надлежащими полномочиями, компетенцией, финансовыми и людскими ресурсами регулирующий орган, которому поручается реализация законодательной и регулирующей основы безопасности.</a:t>
            </a:r>
          </a:p>
          <a:p>
            <a:pPr algn="just">
              <a:buNone/>
            </a:pPr>
            <a:r>
              <a:rPr lang="ru-RU" sz="64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algn="just">
              <a:buFont typeface="Wingdings" pitchFamily="2" charset="2"/>
              <a:buChar char="v"/>
            </a:pPr>
            <a:r>
              <a:rPr lang="ru-RU" sz="6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7200" dirty="0" smtClean="0">
                <a:latin typeface="Arial" pitchFamily="34" charset="0"/>
                <a:cs typeface="Arial" pitchFamily="34" charset="0"/>
              </a:rPr>
              <a:t>Непосредственную (основную) ответственность за безопасность ядерной установки ст. 9 Конвенции возлагает на обладателя соответствующей лицензии - оператора ядерной установки (по российскому законодательству – эксплуатирующую организацию). В соответствии с  Глоссарием МАГАТЭ по вопросам безопасности (Вена. 2007) оператор - это любая организация или любое лицо, имеющее официальное разрешение и несущее ответственность за обеспечение безопасности при осуществлении разрешенной деятельности или в отношении любых ядерных установок или источников ионизирующих излучений.</a:t>
            </a:r>
          </a:p>
          <a:p>
            <a:pPr algn="just"/>
            <a:endParaRPr lang="ru-RU" sz="3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60648"/>
            <a:ext cx="7632848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Обеспечение ядерной физической безопасности (Конвенция о физической защите ядерного материала и ядерных установок. 1979г., 2005 г.)</a:t>
            </a: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1600" dirty="0" smtClean="0"/>
              <a:t>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Государство в рамках своего национального законодательства  и в соответствии с международным правом должно принимать надлежащие меры для защиты ядерного материала, находящегося в пределах его территории или на борту корабля, действующего под его юрисдикцией. </a:t>
            </a:r>
          </a:p>
          <a:p>
            <a:pPr algn="just"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Принятая в 2005г. поправка к Конвенции  устанавливает глобальный режим физической ядерной безопасности как ядерных материалов, так и ядерных установок. В соответствии с этим режимом ответственность за создание, введение и поддержание режима физической защиты ядерных материалов и ядерных установок внутри государства-участника целиком возлагается на государство, на территории которого эти материалы и установки расположены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(Основополагающий принцип А).  </a:t>
            </a:r>
          </a:p>
          <a:p>
            <a:pPr algn="just">
              <a:buNone/>
            </a:pPr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Государство несет ответственность за обеспечение того, чтобы ядерный материал был в достаточной мере защищен во время его международной перевозки до того момента, пока эта ответственность в надлежащих случаях не передается должным образом другому государству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(Основополагающий принцип В).</a:t>
            </a:r>
          </a:p>
          <a:p>
            <a:pPr algn="just">
              <a:buNone/>
            </a:pPr>
            <a:r>
              <a:rPr lang="ru-RU" sz="1600" dirty="0" smtClean="0"/>
              <a:t>      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48680"/>
            <a:ext cx="8280920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Основная ответственность за осуществление физической защиты ядерного материала или ядерных установок возложена на обладателей соответствующих лицензий или других санкционирующих документов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(например, грузоотправителей), которые должны нести полную ответственность за обеспечение: физической безопасности ядерных и других радиоактивных материалов и связанных с ними установок, расположенных на его территории, а также связанной с ними деятельности; физической безопасности ядерных материалов при их использовании, хранении или перевозке (транспортировке); противодействия незаконному обороту и непреднамеренному перемещению таких материалов; готовности к реагированию в случае событий, связанных с физической ядерной безопасностью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(Основополагающий принцип В)</a:t>
            </a: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Основополагающие принципы физической защиты, могут не применяться к какому-либо ядерному материалу, на который, согласно обоснованному решению государства-участника, нет необходимости распространять действие режима физической защиты, созданного в соответствии с п. 1, принимая во внимание характер материала, его количество и относительную привлекательность и потенциальные радиологические и другие последствия, сопутствующие любому несанкционированному действию в отношении этого материала, а также текущую оценку угрозы в отношении него.</a:t>
            </a:r>
          </a:p>
          <a:p>
            <a:pPr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Такой </a:t>
            </a:r>
            <a:r>
              <a:rPr lang="ru-RU" sz="1600" i="1" dirty="0" smtClean="0">
                <a:latin typeface="Arial" pitchFamily="34" charset="0"/>
                <a:cs typeface="Arial" pitchFamily="34" charset="0"/>
              </a:rPr>
              <a:t>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дерный материал, не подпадающий по решению государства под действие режима физической защиты, следует защищать в соответствии с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рациональной практикой обращения (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п.4 ст.2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 </a:t>
            </a:r>
          </a:p>
          <a:p>
            <a:pPr algn="just"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04664"/>
            <a:ext cx="8604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	Юрисдикция государств и распределение ответственности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4213" y="908720"/>
            <a:ext cx="813625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Во всех  ядерных конвенциях применяется принцип «территориальной юрисдикции», в соответствии с которым под юрисдикцией государства находятся все ядерные установки, расположенные в пределах государственной территории.</a:t>
            </a:r>
          </a:p>
          <a:p>
            <a:pPr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    Согласно этому принципу в международном сценарии ответственность за наличие соответствующей регулирующей базы, обеспечение гарантий нераспространения, физической и ядерной безопасности, а также ответственность за ядерный ущерб в течение ЖЦ ТАУ лежит на «государстве ядерной установки», т.е. должна быть разграничена между юрисдикциями двух (при трансграничной перевозке – и более) государств.</a:t>
            </a: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На практике экспорт ТАЭУ может  породить многочисленные спорные вопросы применения требований территориальной юрисдикции.</a:t>
            </a:r>
          </a:p>
          <a:p>
            <a:pPr algn="just"/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   Отмечается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возникновение юридических проблем относительно определения того момента, когда на объект начинают распространяться международные требования по ядерной и физической безопасности, ответственности за ядерный ущерб; как и кем будут выполняться обязательства по ответственности за безопасность, защиту и ядерный ущерб во время ввода в эксплуатацию, транспортировки в рамках других правовых юрисдикций, при монтаже на площадке государства размещения и  на других стадиях ЖЦ. </a:t>
            </a: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</a:p>
          <a:p>
            <a:pPr algn="just"/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   Инициируются вопросы об отказе от территориальной юрисдикции в пользу экстерриториальной и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регламентации ЖЦ ТАЭУ как части процесса глобализации использования ядерной энергии (что предполагает введение международного лицензирования и сертификации).</a:t>
            </a: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608654"/>
            <a:ext cx="8676456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Заключение</a:t>
            </a:r>
          </a:p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indent="18097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1. В настоящее время выявляются и формулируются отличия в правовом обеспечении для ТАЭУ по сравнению с традиционной АЭ больших мощностей, для которой и создавалось действующее ядерное право; дальше перечень актуальных вопросов будет расширяться и уточняться.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роведенный правовой анализ показывает, что существующее международно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правовое, как и национальное регулирование  в основном рассчитаны на «большую» атомную энергетику и перенастройка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их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на режим ТАЭУ представляется делом весь сложным и проблемным. Особенно это касается рассмотренного сценария «без перегрузки на площадке» в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режиме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максимального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аутсорсинга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indent="1809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азвивая справедливое  замечание, высказанное в Отчете МАГАТЭ по ТАЭУ, можно заключить, что если идея создания национальной ядерно-энергетической программы не лежит в основе решения государства о приобретении ТАЭУ, а такое решение лишь ограничивается использованием ее продукции в качестве альтернативного источника энергии в течение ограниченного срока, то необходимо признать, что действующие инструменты как национального, так и международного права могут оказаться неадекватны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специфике их ЖЦ.</a:t>
            </a:r>
          </a:p>
          <a:p>
            <a:pPr indent="1809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Это позволяет выдвинуть предложение о необходимости адаптации, сокращения нормативных требований к ТАЭУ и 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создания специального правового инструментария путем переформатирования глобального конвенциального режима в  формат отдельных многосторонних  международных соглашений по ТАЭУ.</a:t>
            </a:r>
          </a:p>
          <a:p>
            <a:pPr indent="180975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0"/>
            <a:ext cx="8229600" cy="98072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Правовые основы государственного регулирования ЯРБ  в Российской Федерации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983162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1900" dirty="0" smtClean="0">
                <a:latin typeface="Arial" pitchFamily="34" charset="0"/>
                <a:cs typeface="Arial" pitchFamily="34" charset="0"/>
              </a:rPr>
              <a:t>В настоящее время в России в целом создана законодательная и регулирующая основа безопасного использования атомной энергии и функционирует специально уполномоченный национальный регулирующий орган – </a:t>
            </a:r>
            <a:r>
              <a:rPr lang="ru-RU" sz="1900" dirty="0" err="1" smtClean="0">
                <a:latin typeface="Arial" pitchFamily="34" charset="0"/>
                <a:cs typeface="Arial" pitchFamily="34" charset="0"/>
              </a:rPr>
              <a:t>Ростехнадзор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, который осуществляет нормативное регулирование, федеральный государственный надзор и контроль, оценку безопасности, лицензирование деятельности в области использования атомной энергии, применение установленных законодательством санкций. Изложенные выводы неоднократно подтверждались международным сообществом.</a:t>
            </a:r>
          </a:p>
          <a:p>
            <a:pPr algn="just">
              <a:buNone/>
            </a:pPr>
            <a:endParaRPr lang="ru-RU" sz="19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900" dirty="0" smtClean="0">
                <a:latin typeface="Arial" pitchFamily="34" charset="0"/>
                <a:cs typeface="Arial" pitchFamily="34" charset="0"/>
              </a:rPr>
              <a:t>В то же время согласно Основам государственной политики в области ядерной и радиационной безопасности на период до 2025 г. главной задачей совершенствования регулирования ядерной и радиационной безопасности является разработка комплексного сбалансированного правового механизма, обеспечивающего гарантированное обеспечение безопасности при </a:t>
            </a:r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одновременном снижении избыточных административных барьеров.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Для решения поставленной задачи требуется </a:t>
            </a:r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поэтапное совершенствование законодательства в этой области с постепенным переходом на установление лицензионных и надзорных процедур, адекватных потенциальной опасности объектов и видов деятельности в области использования атомной энергии.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При оценке эффективности регулирующего воздействия  действующей в этой области нормативной базы  степень реализации указанной задачи следует иметь в виду прежде всего.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4212" y="188640"/>
            <a:ext cx="8136259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Поставленная Основами задача пока не решена;  в законе в целом не удалось последовательно прописать провозглашенный базовый принцип регулирующей деятельности, согласно которому меры, реализуемые органами государственного регулирования безопасности по выполнению возложенных на них полномочий, должны быть соразмерны потенциальной опасности ОИАЭ и соответствующей деятельности (ч. 3 ст. 24).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  Данная общая норма не нашла своего отражения в других статьях 170-ФЗ; за исключением статей 31, 32, 36.1 она практически не отражена в требующих такой дифференциации статьях этого закона (например, ст. 26, 26.1, 33, 34) и других законодательных актов (например, требует обсуждения необходимость такой дифференциации применительно к редакции п. 1 ч. 1 ст. 48.1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ГрК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РФ и т. д.)</a:t>
            </a: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dirty="0" smtClean="0"/>
              <a:t> Кроме того, можно отметить и многочисленные недостатки в отдельных статьях закона, посвященных регулированию безопасности </a:t>
            </a:r>
            <a:r>
              <a:rPr lang="ru-RU" sz="1600" dirty="0" smtClean="0">
                <a:solidFill>
                  <a:srgbClr val="FF0000"/>
                </a:solidFill>
              </a:rPr>
              <a:t>(примеры)</a:t>
            </a:r>
            <a:r>
              <a:rPr lang="ru-RU" sz="1600" dirty="0" smtClean="0"/>
              <a:t>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dirty="0" smtClean="0"/>
              <a:t> В заключение отметим, что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система государственного регулирования безопасности не является единственной регулирующей системой, в рамках которой осуществляется рассматриваемая деятельность. В силу положений ст. 1 170-ФЗ на отношения в области использования атомной энергии распространяются требования законов об охране окружающей среды, о недрах, о санитарно-эпидемиологическом благополучии населения, Градостроительного, Водного, Земельного кодексов и многих других законодательных актов, устанавливающих дополнительные требования к размещению, сооружению, эксплуатации ОИАЭ и их выводу из эксплуатации. Предусмотренные указанными законодательными актами многоступенчатые административные барьеры в виде лицензий, разрешений, заключений, согласований, экспертиз и пр., в совокупности с регламентацией системы государственного регулирования безопасности при использовании атомной энергии могут создавать условия для многократного дублирования и требуют оптимизации.</a:t>
            </a:r>
            <a:endParaRPr lang="ru-RU" sz="1600" dirty="0" smtClean="0"/>
          </a:p>
          <a:p>
            <a:pPr algn="just">
              <a:buFont typeface="Wingdings" pitchFamily="2" charset="2"/>
              <a:buChar char="v"/>
            </a:pPr>
            <a:endParaRPr lang="ru-RU" sz="1600" dirty="0" smtClean="0"/>
          </a:p>
          <a:p>
            <a:pPr algn="just">
              <a:buFont typeface="Wingdings" pitchFamily="2" charset="2"/>
              <a:buChar char="v"/>
            </a:pPr>
            <a:endParaRPr lang="ru-RU" sz="1600" dirty="0" smtClean="0"/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Новые подходы к лицензированию деятельности в области использования атомной энергии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Помимо традиционного подхода к решению вопросов лицензирования возможны и альтернативные варианты, особенно для стран, имеющих развитую атомную энергетику. Такой подход демонстрирует нам новый документ МАГАТЭ по лицензированию.</a:t>
            </a:r>
          </a:p>
          <a:p>
            <a:pPr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	            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Specific Safety Guide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No. SSG-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12 «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Licensing Process for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                              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Nuclear Installations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» (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IAEA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VIENNA, 2010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Данное Руководство по безопасности определяет возможные элементы такого альтернативного, «упрощенного» лицензионного процесса, в частности для совмещенных лицензий, выдаваемых на сооружение, ввод в эксплуатацию и эксплуатацию ядерных установок. При этом большое внимание уделяется вопросам стандартизации и сертификации проектов таких установок и развитию международного сотрудничества в этой области.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Вместе с тем, в Руководстве отмечается, что существенным условием внедрения такого упрощенного процесса является обеспечение особой роли регулирующих органов, которые должны осуществлять надлежащий контроль и надзор за деятельностью лицензиата.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Развитие упрощенных подходов к регулированию безопасности и, в том числе к лицензированию, особенно важно для создания рынка инновационных ядерных реакторов, многие из которых позиционируются как «установки серийного производства». </a:t>
            </a:r>
          </a:p>
          <a:p>
            <a:pPr algn="just">
              <a:buFont typeface="Wingdings" pitchFamily="2" charset="2"/>
              <a:buChar char="v"/>
            </a:pP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26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Регулирование безопасности при создании и использовании инновационных ядерных  реакторов (на примере ТАЭУ)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983162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Для создания оптимальных условий развития атомной энергетики на основе ТАЭУ, особенно ТАЭУ, функционирующих без перегрузки ЯТ на площадке, потребуется решение целого ряда технических, институциональных и правовых  проблем в части приспособления к новым специфическим требованиям и условиям их жизненного цикла.</a:t>
            </a:r>
          </a:p>
          <a:p>
            <a:pPr algn="just"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Legal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institutional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issues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transportable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nuclear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power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plants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a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preliminary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study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. —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Vienna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: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International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Atomic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Energy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Agency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, 2013</a:t>
            </a:r>
          </a:p>
          <a:p>
            <a:pPr algn="just">
              <a:buFont typeface="Wingdings" pitchFamily="2" charset="2"/>
              <a:buChar char="v"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Важная задача – создание новой, или дополнение/уточнение действующей правовой базы (как национальной, так и международной), позволяющей  обеспечить ядерное нераспространение, ядерную, радиационную и физическую безопасность, эффективный режим ответственности за ядерный ущерб и ядерного страхования, сохранив при этом коммерческую привлекательность  и доступность  атомных энергетических услуг на основе таких ТАЭУ.</a:t>
            </a:r>
          </a:p>
          <a:p>
            <a:pPr algn="just">
              <a:buFont typeface="Wingdings" pitchFamily="2" charset="2"/>
              <a:buChar char="v"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Основной вопрос - достаточность и применимость существующих  национальных и международных норм, посвященных государственному регулированию безопасности в сфере традиционной, «большой» атомной энергетики, к сфере создания и применения инновационных ядерных реакторов и определение новых подходов к его решению.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84213" y="371280"/>
            <a:ext cx="8136259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Посмотрим на правовой режим ТАЭУ на примере плавучей атомной теплоэлектростанции (ПАТЭС). Согласно исходному сценарию н</a:t>
            </a: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а заводе-изготовителе производится загрузка ядерного топлива в реакторную установку (РУ), </a:t>
            </a:r>
            <a:r>
              <a:rPr lang="ru-RU" sz="1600" dirty="0" err="1" smtClean="0">
                <a:latin typeface="Arial" pitchFamily="34" charset="0"/>
                <a:ea typeface="Calibri" pitchFamily="34" charset="0"/>
                <a:cs typeface="Arial" pitchFamily="34" charset="0"/>
              </a:rPr>
              <a:t>физпуск</a:t>
            </a: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реактора и вывод на мощность, после чего реактор останавливается, расхолаживается при необходимости, затем ТАЭУ с остановленным реактором транспортируется к месту ее размещения, где устанавливается в заданной акватории, включается в работу, производит энергию, эксплуатируется заданный срок, после чего выключается из работы, расхолаживается и с остановленным реактором возвращается с ОЯТ в РУ на завод-изготовитель для ремонта, перегрузки, дальнейшего использования или утилизации .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Международный (экспортный) сценарий использования ТАЭУ может осуществляться на основе различных договорно-правовых моделей. Особое внимание МАГАТЭ привлекает в настоящее время развитие модели «максимального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аутсорсинга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», в которой производитель принимает на себя ответственность за все стадии ЖЦ ТАЭУ. С использованием этой модели связана необходимость решения многочисленных международно-правовых проблем, включая проблемы обеспечения безопасности и создания регулирующего механизма, в том числе лицензирования. Справедливо подчеркивается, что при этом также должен учитываться интерес третьих стран, через территорию которых будут транспортироваться ТАЭУ.</a:t>
            </a: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Большинству из рассматриваемых вопросов в той или иной степени присущ проблемный характер; поэтому  все рассматриваемые здесь вопросы, как и цитируемое здесь специальное издание МАГАТЭ, носит характер предварительного исследования.</a:t>
            </a:r>
          </a:p>
          <a:p>
            <a:r>
              <a:rPr lang="ru-RU" sz="1600" dirty="0" smtClean="0"/>
              <a:t> 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4213" y="332656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4212" y="908720"/>
            <a:ext cx="799224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     Правовой режим ПАТЭС имеет комплексный межотраслевой характер и регламентируется различными нормами.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     С одной стороны ПАТЭС - это несамоходное судно с реакторными установками, на которое распространяются отдельные требования, предъявляемые к  судам с АЭУ; с другой - стационарная АЭС в месте эксплуатации  (жесткое крепление с дном и берегом на весь период работы), обладающая, с соответствующими ограничениями,  правовым статусом стационарной атомной станции.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     Правовое регулирование ПАТЭС сочетает национальные и международные нормы, используемые при проектировании, строительстве и последующей эксплуатации как судов с АЭУ, так и наземных АЭС,  включая национальные правила безопасности мореплавания судов с АЭУ, а также размещения, сооружения и  эксплуатации атомных станций;  положения международных морских конвенций и правил Международной морской организации; требования применимых международных ядерных конвенций и стандарты МАГАТЭ по безопасности.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95536" y="506815"/>
            <a:ext cx="8424936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Анализ действующего законодательства РФ, включая ФНП,  позволяет заключить: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5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ТАЭУ следует рассматривать как самостоятельный «комплексный» объект правового регулирования, а не как «опасный груз на борту  специализированного судна»,  или «в качестве упаковки (тары) для топлива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9252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(такой вариант в качестве альтернативы обсуждается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29252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  Отчете МАГАТЭ по ТАЭУ.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PSMT"/>
                <a:cs typeface="Arial" pitchFamily="34" charset="0"/>
              </a:rPr>
              <a:t>2013 и других публикациях.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9252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;</a:t>
            </a:r>
          </a:p>
          <a:p>
            <a:pPr marL="0" marR="0" lvl="0" indent="215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215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правовой статус ТАЭУ регулируется целым рядом нормативных правовых актов, которые распространяются, в том числе, и на сценарий применения ТАЭУ в режиме «без перегрузки на площадке» и позволяют транспортировать </a:t>
            </a:r>
            <a:r>
              <a:rPr lang="ru-RU" sz="1600" b="1" dirty="0" smtClean="0" bmk="">
                <a:latin typeface="Arial" pitchFamily="34" charset="0"/>
                <a:ea typeface="Calibri" pitchFamily="34" charset="0"/>
                <a:cs typeface="Arial" pitchFamily="34" charset="0"/>
              </a:rPr>
              <a:t> ПЭБ с заглушенными реакторами  с загруженным ядерным топливом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;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</a:p>
          <a:p>
            <a:pPr marL="0" marR="0" lvl="0" indent="215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215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существующая нормативно-правовая база  применима к функционированию ПАТЭС в данном режиме с определенными изъятиями;</a:t>
            </a:r>
          </a:p>
          <a:p>
            <a:pPr lvl="0" indent="215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</a:p>
          <a:p>
            <a:pPr lvl="0" indent="215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развитие атомной энергетики по рассматриваемому сценарию, очевидно потребует внесения изменений в действующие документы, включая ФНП, в части учета специфики ТАЭУ и упрощения («облегчения») части требований и процедур, установленных  для «большой»  атомной энергетики в целях повышения конкурентоспособности таких объектов при обязательном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поддержании необходимого уровня  их безопасности</a:t>
            </a:r>
            <a:r>
              <a:rPr lang="ru-RU" sz="16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;</a:t>
            </a:r>
          </a:p>
          <a:p>
            <a:pPr lvl="0" indent="215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215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развитием практики применения ТАЭУ целесообразна разработка самостоятельного документа со статусом ФНП, регламентирующего требования по безопасности этой категории объектов использования атомной энергии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17C98-A07B-48B6-BE34-67ED66499D62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 rot="21031426">
            <a:off x="0" y="3102879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95536" y="4523"/>
            <a:ext cx="849694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NewRoman" charset="-128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Ядерное нераспространение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ea typeface="TimesNewRoman" charset="-128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400" dirty="0" smtClean="0">
                <a:latin typeface="Arial" pitchFamily="34" charset="0"/>
                <a:ea typeface="TimesNewRoman" charset="-128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ea typeface="TimesNewRoman" charset="-128"/>
                <a:cs typeface="Arial" pitchFamily="34" charset="0"/>
              </a:rPr>
              <a:t>С расширением международного ядерного рынка  и все большим  интересом развивающихся и в то же время нестабильных в политическом отношении стран к разработкам чувствительных ядерных технологий растет и угроза распространения ядерного оружия на государственном и негосударственном уровне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" charset="-128"/>
                <a:cs typeface="Arial" pitchFamily="34" charset="0"/>
              </a:rPr>
              <a:t>В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" charset="-128"/>
                <a:cs typeface="Arial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" charset="-128"/>
                <a:cs typeface="Arial" pitchFamily="34" charset="0"/>
              </a:rPr>
              <a:t>традиционном подходе к организации загрузок и перегрузок ЯТ в реакторы ТАЭУ на площадках предполагаемое широкое использование ТАЭУ в развивающихся странах может вызвать возрастание риска распространения ядерных материалов.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" charset="-128"/>
                <a:cs typeface="Arial" pitchFamily="34" charset="0"/>
              </a:rPr>
              <a:t>Реализация ЖЦ ТАЭУ с внутренне присущими свойствами безопасности и нераспространения  в режиме «без перегрузки на площадке», могла бы способствовать решению проблемы нераспространения для АЭ на основе ТАЭУ: реакторы  загружаются ЯТ на заводе-изготовителе ТАЭУ в зоне ядерной ответственности государства производителя; там же проходят физические и энергетические испытания; на площадку ТАЭУ транспортируются с опломбированной (заваренной) крышкой, чем исключается несанкционированный доступ как к свежему, так и к отработавшему топливу ТАЭУ при транспортировках, эксплуатации и на других стадиях ЖЦ.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" charset="-128"/>
                <a:cs typeface="Arial" pitchFamily="34" charset="0"/>
              </a:rPr>
              <a:t>Отсутствие перегрузки ЯТ или ОЯТ является дополнительной гарантией ядерного сдерживания.</a:t>
            </a:r>
            <a:r>
              <a:rPr lang="ru-RU" sz="1600" dirty="0" smtClean="0">
                <a:latin typeface="Arial" pitchFamily="34" charset="0"/>
                <a:ea typeface="TimesNewRoman" charset="-128"/>
                <a:cs typeface="Arial" pitchFamily="34" charset="0"/>
              </a:rPr>
              <a:t> При этом в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опрос о допустимости перегрузки ЯТ бортовым оборудованием ПЭБ при осуществлении такого сценария является принципиально важным и активно обсуждается.</a:t>
            </a:r>
            <a:r>
              <a:rPr lang="ru-RU" sz="1600" dirty="0" smtClean="0"/>
              <a:t>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dirty="0" smtClean="0">
                <a:latin typeface="Arial" pitchFamily="34" charset="0"/>
                <a:ea typeface="TimesNewRoman" charset="-128"/>
                <a:cs typeface="Arial" pitchFamily="34" charset="0"/>
              </a:rPr>
              <a:t>В предлагаемом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" charset="-128"/>
                <a:cs typeface="Arial" pitchFamily="34" charset="0"/>
              </a:rPr>
              <a:t> сценарии, приближенном к «максимальному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" charset="-128"/>
                <a:cs typeface="Arial" pitchFamily="34" charset="0"/>
              </a:rPr>
              <a:t>аутсорсингу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NewRoman" charset="-128"/>
                <a:cs typeface="Arial" pitchFamily="34" charset="0"/>
              </a:rPr>
              <a:t>», за поставщиком ТАЭУ сохраняется право собственности на данный объект, что также дает возможность избежать распространения ядерных материалов и технологий.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3127</TotalTime>
  <Words>2114</Words>
  <Application>Microsoft Office PowerPoint</Application>
  <PresentationFormat>Экран (4:3)</PresentationFormat>
  <Paragraphs>104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  </vt:lpstr>
      <vt:lpstr>Правовые основы государственного регулирования ЯРБ  в Российской Федерации</vt:lpstr>
      <vt:lpstr>Слайд 3</vt:lpstr>
      <vt:lpstr>Новые подходы к лицензированию деятельности в области использования атомной энергии</vt:lpstr>
      <vt:lpstr>Регулирование безопасности при создании и использовании инновационных ядерных  реакторов (на примере ТАЭУ)</vt:lpstr>
      <vt:lpstr>Слайд 6</vt:lpstr>
      <vt:lpstr>Слайд 7</vt:lpstr>
      <vt:lpstr>Слайд 8</vt:lpstr>
      <vt:lpstr>Слайд 9</vt:lpstr>
      <vt:lpstr> Обеспечение ядерной  безопасности (Конвенция о ядерной безопасности 1996 г ) </vt:lpstr>
      <vt:lpstr>Слайд 11</vt:lpstr>
      <vt:lpstr>Слайд 12</vt:lpstr>
      <vt:lpstr>Слайд 13</vt:lpstr>
      <vt:lpstr>Слайд 14</vt:lpstr>
    </vt:vector>
  </TitlesOfParts>
  <Company>ИБРАЭ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Обеспечение социальной приемлемости объектов по обращению с ОЯТ и РАО в России и за рубежом: правовое регулирование и практика</dc:title>
  <dc:creator>Морозова Татьяна</dc:creator>
  <cp:lastModifiedBy>DNA7 X86</cp:lastModifiedBy>
  <cp:revision>390</cp:revision>
  <dcterms:created xsi:type="dcterms:W3CDTF">2012-10-15T12:49:43Z</dcterms:created>
  <dcterms:modified xsi:type="dcterms:W3CDTF">2014-06-24T16:08:13Z</dcterms:modified>
</cp:coreProperties>
</file>